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8"/>
  </p:handoutMasterIdLst>
  <p:sldIdLst>
    <p:sldId id="256" r:id="rId2"/>
    <p:sldId id="260" r:id="rId3"/>
    <p:sldId id="268" r:id="rId4"/>
    <p:sldId id="257" r:id="rId5"/>
    <p:sldId id="259" r:id="rId6"/>
    <p:sldId id="269" r:id="rId7"/>
    <p:sldId id="266" r:id="rId8"/>
    <p:sldId id="267" r:id="rId9"/>
    <p:sldId id="265" r:id="rId10"/>
    <p:sldId id="261" r:id="rId11"/>
    <p:sldId id="262" r:id="rId12"/>
    <p:sldId id="264" r:id="rId13"/>
    <p:sldId id="270" r:id="rId14"/>
    <p:sldId id="271" r:id="rId15"/>
    <p:sldId id="272" r:id="rId16"/>
    <p:sldId id="273" r:id="rId17"/>
  </p:sldIdLst>
  <p:sldSz cx="9144000" cy="6858000" type="screen4x3"/>
  <p:notesSz cx="6888163" cy="100203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993" autoAdjust="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2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2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2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2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uk-UA" sz="2400" b="1" i="0" u="none" strike="noStrike" baseline="0">
                <a:effectLst/>
              </a:rPr>
              <a:t>Успішність учнів 4 класів за рік 2020-2021н.р.</a:t>
            </a:r>
            <a:endParaRPr lang="uk-UA" sz="240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високий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4-А</c:v>
                </c:pt>
                <c:pt idx="1">
                  <c:v>4-Б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</c:v>
                </c:pt>
                <c:pt idx="1">
                  <c:v>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4-А</c:v>
                </c:pt>
                <c:pt idx="1">
                  <c:v>4-Б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11</c:v>
                </c:pt>
                <c:pt idx="1">
                  <c:v>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4-А</c:v>
                </c:pt>
                <c:pt idx="1">
                  <c:v>4-Б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4</c:v>
                </c:pt>
                <c:pt idx="1">
                  <c:v>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79968256"/>
        <c:axId val="179974144"/>
      </c:barChart>
      <c:catAx>
        <c:axId val="17996825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/>
            </a:pPr>
            <a:endParaRPr lang="uk-UA"/>
          </a:p>
        </c:txPr>
        <c:crossAx val="179974144"/>
        <c:crosses val="autoZero"/>
        <c:auto val="1"/>
        <c:lblAlgn val="ctr"/>
        <c:lblOffset val="100"/>
        <c:noMultiLvlLbl val="0"/>
      </c:catAx>
      <c:valAx>
        <c:axId val="17997414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79968256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2000"/>
          </a:pPr>
          <a:endParaRPr lang="uk-UA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uk-UA" sz="2400" b="1" i="0" u="none" strike="noStrike" baseline="0">
                <a:effectLst/>
              </a:rPr>
              <a:t>Успішність учнів 5-9 класів за рік 2020-2021н.р.</a:t>
            </a:r>
            <a:endParaRPr lang="uk-UA" sz="240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Лист1!$B$6</c:f>
              <c:strCache>
                <c:ptCount val="1"/>
                <c:pt idx="0">
                  <c:v>високий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Лист1!$A$7:$A$17</c:f>
              <c:strCache>
                <c:ptCount val="11"/>
                <c:pt idx="0">
                  <c:v>5-А</c:v>
                </c:pt>
                <c:pt idx="1">
                  <c:v>5-Б</c:v>
                </c:pt>
                <c:pt idx="2">
                  <c:v>6-А</c:v>
                </c:pt>
                <c:pt idx="3">
                  <c:v>6-Б</c:v>
                </c:pt>
                <c:pt idx="4">
                  <c:v>7-А</c:v>
                </c:pt>
                <c:pt idx="5">
                  <c:v>7-Б</c:v>
                </c:pt>
                <c:pt idx="6">
                  <c:v>7-В</c:v>
                </c:pt>
                <c:pt idx="7">
                  <c:v>8-М</c:v>
                </c:pt>
                <c:pt idx="8">
                  <c:v>8-Г</c:v>
                </c:pt>
                <c:pt idx="9">
                  <c:v>9-М</c:v>
                </c:pt>
                <c:pt idx="10">
                  <c:v>9-Г</c:v>
                </c:pt>
              </c:strCache>
            </c:strRef>
          </c:cat>
          <c:val>
            <c:numRef>
              <c:f>Лист1!$B$7:$B$17</c:f>
              <c:numCache>
                <c:formatCode>General</c:formatCode>
                <c:ptCount val="11"/>
                <c:pt idx="0">
                  <c:v>10</c:v>
                </c:pt>
                <c:pt idx="1">
                  <c:v>7</c:v>
                </c:pt>
                <c:pt idx="2">
                  <c:v>12</c:v>
                </c:pt>
                <c:pt idx="3">
                  <c:v>7</c:v>
                </c:pt>
                <c:pt idx="4">
                  <c:v>8</c:v>
                </c:pt>
                <c:pt idx="5">
                  <c:v>2</c:v>
                </c:pt>
                <c:pt idx="6">
                  <c:v>6</c:v>
                </c:pt>
                <c:pt idx="7">
                  <c:v>1</c:v>
                </c:pt>
                <c:pt idx="8">
                  <c:v>3</c:v>
                </c:pt>
                <c:pt idx="9">
                  <c:v>6</c:v>
                </c:pt>
                <c:pt idx="10">
                  <c:v>6</c:v>
                </c:pt>
              </c:numCache>
            </c:numRef>
          </c:val>
        </c:ser>
        <c:ser>
          <c:idx val="1"/>
          <c:order val="1"/>
          <c:tx>
            <c:strRef>
              <c:f>Лист1!$C$6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Лист1!$A$7:$A$17</c:f>
              <c:strCache>
                <c:ptCount val="11"/>
                <c:pt idx="0">
                  <c:v>5-А</c:v>
                </c:pt>
                <c:pt idx="1">
                  <c:v>5-Б</c:v>
                </c:pt>
                <c:pt idx="2">
                  <c:v>6-А</c:v>
                </c:pt>
                <c:pt idx="3">
                  <c:v>6-Б</c:v>
                </c:pt>
                <c:pt idx="4">
                  <c:v>7-А</c:v>
                </c:pt>
                <c:pt idx="5">
                  <c:v>7-Б</c:v>
                </c:pt>
                <c:pt idx="6">
                  <c:v>7-В</c:v>
                </c:pt>
                <c:pt idx="7">
                  <c:v>8-М</c:v>
                </c:pt>
                <c:pt idx="8">
                  <c:v>8-Г</c:v>
                </c:pt>
                <c:pt idx="9">
                  <c:v>9-М</c:v>
                </c:pt>
                <c:pt idx="10">
                  <c:v>9-Г</c:v>
                </c:pt>
              </c:strCache>
            </c:strRef>
          </c:cat>
          <c:val>
            <c:numRef>
              <c:f>Лист1!$C$7:$C$17</c:f>
              <c:numCache>
                <c:formatCode>General</c:formatCode>
                <c:ptCount val="11"/>
                <c:pt idx="0">
                  <c:v>10</c:v>
                </c:pt>
                <c:pt idx="1">
                  <c:v>16</c:v>
                </c:pt>
                <c:pt idx="2">
                  <c:v>16</c:v>
                </c:pt>
                <c:pt idx="3">
                  <c:v>13</c:v>
                </c:pt>
                <c:pt idx="4">
                  <c:v>7</c:v>
                </c:pt>
                <c:pt idx="5">
                  <c:v>14</c:v>
                </c:pt>
                <c:pt idx="6">
                  <c:v>10</c:v>
                </c:pt>
                <c:pt idx="7">
                  <c:v>7</c:v>
                </c:pt>
                <c:pt idx="8">
                  <c:v>8</c:v>
                </c:pt>
                <c:pt idx="9">
                  <c:v>11</c:v>
                </c:pt>
                <c:pt idx="10">
                  <c:v>12</c:v>
                </c:pt>
              </c:numCache>
            </c:numRef>
          </c:val>
        </c:ser>
        <c:ser>
          <c:idx val="2"/>
          <c:order val="2"/>
          <c:tx>
            <c:strRef>
              <c:f>Лист1!$D$6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Лист1!$A$7:$A$17</c:f>
              <c:strCache>
                <c:ptCount val="11"/>
                <c:pt idx="0">
                  <c:v>5-А</c:v>
                </c:pt>
                <c:pt idx="1">
                  <c:v>5-Б</c:v>
                </c:pt>
                <c:pt idx="2">
                  <c:v>6-А</c:v>
                </c:pt>
                <c:pt idx="3">
                  <c:v>6-Б</c:v>
                </c:pt>
                <c:pt idx="4">
                  <c:v>7-А</c:v>
                </c:pt>
                <c:pt idx="5">
                  <c:v>7-Б</c:v>
                </c:pt>
                <c:pt idx="6">
                  <c:v>7-В</c:v>
                </c:pt>
                <c:pt idx="7">
                  <c:v>8-М</c:v>
                </c:pt>
                <c:pt idx="8">
                  <c:v>8-Г</c:v>
                </c:pt>
                <c:pt idx="9">
                  <c:v>9-М</c:v>
                </c:pt>
                <c:pt idx="10">
                  <c:v>9-Г</c:v>
                </c:pt>
              </c:strCache>
            </c:strRef>
          </c:cat>
          <c:val>
            <c:numRef>
              <c:f>Лист1!$D$7:$D$17</c:f>
              <c:numCache>
                <c:formatCode>General</c:formatCode>
                <c:ptCount val="11"/>
                <c:pt idx="0">
                  <c:v>2</c:v>
                </c:pt>
                <c:pt idx="1">
                  <c:v>6</c:v>
                </c:pt>
                <c:pt idx="2">
                  <c:v>4</c:v>
                </c:pt>
                <c:pt idx="3">
                  <c:v>11</c:v>
                </c:pt>
                <c:pt idx="4">
                  <c:v>6</c:v>
                </c:pt>
                <c:pt idx="5">
                  <c:v>4</c:v>
                </c:pt>
                <c:pt idx="6">
                  <c:v>7</c:v>
                </c:pt>
                <c:pt idx="7">
                  <c:v>11</c:v>
                </c:pt>
                <c:pt idx="8">
                  <c:v>11</c:v>
                </c:pt>
                <c:pt idx="9">
                  <c:v>9</c:v>
                </c:pt>
                <c:pt idx="10">
                  <c:v>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80014080"/>
        <c:axId val="179901184"/>
      </c:barChart>
      <c:catAx>
        <c:axId val="18001408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/>
            </a:pPr>
            <a:endParaRPr lang="uk-UA"/>
          </a:p>
        </c:txPr>
        <c:crossAx val="179901184"/>
        <c:crosses val="autoZero"/>
        <c:auto val="1"/>
        <c:lblAlgn val="ctr"/>
        <c:lblOffset val="100"/>
        <c:noMultiLvlLbl val="0"/>
      </c:catAx>
      <c:valAx>
        <c:axId val="17990118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80014080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2000"/>
          </a:pPr>
          <a:endParaRPr lang="uk-UA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/>
            </a:pPr>
            <a:r>
              <a:rPr lang="uk-UA" sz="2800"/>
              <a:t>Успішність</a:t>
            </a:r>
            <a:r>
              <a:rPr lang="uk-UA" sz="2800" baseline="0"/>
              <a:t> учнів 10-11 класів за рік 2020-2021н.р.</a:t>
            </a:r>
            <a:endParaRPr lang="uk-UA" sz="280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Лист1!$B$19</c:f>
              <c:strCache>
                <c:ptCount val="1"/>
                <c:pt idx="0">
                  <c:v>високий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400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Лист1!$A$20:$A$23</c:f>
              <c:strCache>
                <c:ptCount val="4"/>
                <c:pt idx="0">
                  <c:v>10-М</c:v>
                </c:pt>
                <c:pt idx="1">
                  <c:v>10-Г</c:v>
                </c:pt>
                <c:pt idx="2">
                  <c:v>11-М</c:v>
                </c:pt>
                <c:pt idx="3">
                  <c:v>11-Г</c:v>
                </c:pt>
              </c:strCache>
            </c:strRef>
          </c:cat>
          <c:val>
            <c:numRef>
              <c:f>Лист1!$B$20:$B$23</c:f>
              <c:numCache>
                <c:formatCode>General</c:formatCode>
                <c:ptCount val="4"/>
                <c:pt idx="0">
                  <c:v>8</c:v>
                </c:pt>
                <c:pt idx="1">
                  <c:v>3</c:v>
                </c:pt>
                <c:pt idx="2">
                  <c:v>8</c:v>
                </c:pt>
                <c:pt idx="3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Лист1!$C$19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400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Лист1!$A$20:$A$23</c:f>
              <c:strCache>
                <c:ptCount val="4"/>
                <c:pt idx="0">
                  <c:v>10-М</c:v>
                </c:pt>
                <c:pt idx="1">
                  <c:v>10-Г</c:v>
                </c:pt>
                <c:pt idx="2">
                  <c:v>11-М</c:v>
                </c:pt>
                <c:pt idx="3">
                  <c:v>11-Г</c:v>
                </c:pt>
              </c:strCache>
            </c:strRef>
          </c:cat>
          <c:val>
            <c:numRef>
              <c:f>Лист1!$C$20:$C$23</c:f>
              <c:numCache>
                <c:formatCode>General</c:formatCode>
                <c:ptCount val="4"/>
                <c:pt idx="0">
                  <c:v>12</c:v>
                </c:pt>
                <c:pt idx="1">
                  <c:v>10</c:v>
                </c:pt>
                <c:pt idx="2">
                  <c:v>15</c:v>
                </c:pt>
                <c:pt idx="3">
                  <c:v>11</c:v>
                </c:pt>
              </c:numCache>
            </c:numRef>
          </c:val>
        </c:ser>
        <c:ser>
          <c:idx val="2"/>
          <c:order val="2"/>
          <c:tx>
            <c:strRef>
              <c:f>Лист1!$D$19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400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Лист1!$A$20:$A$23</c:f>
              <c:strCache>
                <c:ptCount val="4"/>
                <c:pt idx="0">
                  <c:v>10-М</c:v>
                </c:pt>
                <c:pt idx="1">
                  <c:v>10-Г</c:v>
                </c:pt>
                <c:pt idx="2">
                  <c:v>11-М</c:v>
                </c:pt>
                <c:pt idx="3">
                  <c:v>11-Г</c:v>
                </c:pt>
              </c:strCache>
            </c:strRef>
          </c:cat>
          <c:val>
            <c:numRef>
              <c:f>Лист1!$D$20:$D$23</c:f>
              <c:numCache>
                <c:formatCode>General</c:formatCode>
                <c:ptCount val="4"/>
                <c:pt idx="0">
                  <c:v>0</c:v>
                </c:pt>
                <c:pt idx="1">
                  <c:v>3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79945472"/>
        <c:axId val="179947008"/>
      </c:barChart>
      <c:catAx>
        <c:axId val="17994547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/>
            </a:pPr>
            <a:endParaRPr lang="uk-UA"/>
          </a:p>
        </c:txPr>
        <c:crossAx val="179947008"/>
        <c:crosses val="autoZero"/>
        <c:auto val="1"/>
        <c:lblAlgn val="ctr"/>
        <c:lblOffset val="100"/>
        <c:noMultiLvlLbl val="0"/>
      </c:catAx>
      <c:valAx>
        <c:axId val="17994700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79945472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800"/>
          </a:pPr>
          <a:endParaRPr lang="uk-UA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 sz="2400"/>
            </a:pPr>
            <a:r>
              <a:rPr lang="uk-UA" sz="2400" b="1" i="0" baseline="0">
                <a:effectLst/>
              </a:rPr>
              <a:t>Успішність учнів 4-11 класів за рік 2020-2021н.р.</a:t>
            </a:r>
            <a:endParaRPr lang="uk-UA" sz="2400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Лист1!$A$27</c:f>
              <c:strCache>
                <c:ptCount val="1"/>
                <c:pt idx="0">
                  <c:v>4-11 класи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3200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Лист1!$B$26:$D$26</c:f>
              <c:strCache>
                <c:ptCount val="3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</c:strCache>
            </c:strRef>
          </c:cat>
          <c:val>
            <c:numRef>
              <c:f>Лист1!$B$27:$D$27</c:f>
              <c:numCache>
                <c:formatCode>General</c:formatCode>
                <c:ptCount val="3"/>
                <c:pt idx="0">
                  <c:v>108</c:v>
                </c:pt>
                <c:pt idx="1">
                  <c:v>191</c:v>
                </c:pt>
                <c:pt idx="2">
                  <c:v>87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80290688"/>
        <c:axId val="180330496"/>
      </c:barChart>
      <c:catAx>
        <c:axId val="18029068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/>
            </a:pPr>
            <a:endParaRPr lang="uk-UA"/>
          </a:p>
        </c:txPr>
        <c:crossAx val="180330496"/>
        <c:crosses val="autoZero"/>
        <c:auto val="1"/>
        <c:lblAlgn val="ctr"/>
        <c:lblOffset val="100"/>
        <c:noMultiLvlLbl val="0"/>
      </c:catAx>
      <c:valAx>
        <c:axId val="18033049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802906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7D408B28-37D5-4A47-840E-35BB616BF23E}" type="datetimeFigureOut">
              <a:rPr lang="uk-UA" smtClean="0"/>
              <a:pPr/>
              <a:t>08.10.2021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E50E3720-529D-48E5-94BE-C1D60C52B7A2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850150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кут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кут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кут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кут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кут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і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sp>
        <p:nvSpPr>
          <p:cNvPr id="28" name="Місце для дати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3490E-E9E4-4F24-809F-61E26770EE38}" type="datetimeFigureOut">
              <a:rPr lang="uk-UA" smtClean="0"/>
              <a:pPr/>
              <a:t>08.10.2021</a:t>
            </a:fld>
            <a:endParaRPr lang="uk-UA"/>
          </a:p>
        </p:txBody>
      </p:sp>
      <p:sp>
        <p:nvSpPr>
          <p:cNvPr id="17" name="Місце для нижнього колонтитула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Пряма сполучна ліні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кут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Місце для номера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4090D9E-3C12-41BD-AEDE-2D780F424A1C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3490E-E9E4-4F24-809F-61E26770EE38}" type="datetimeFigureOut">
              <a:rPr lang="uk-UA" smtClean="0"/>
              <a:pPr/>
              <a:t>08.10.2021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90D9E-3C12-41BD-AEDE-2D780F424A1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кут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кут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кут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кут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кут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 сполучна ліні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4090D9E-3C12-41BD-AEDE-2D780F424A1C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3490E-E9E4-4F24-809F-61E26770EE38}" type="datetimeFigureOut">
              <a:rPr lang="uk-UA" smtClean="0"/>
              <a:pPr/>
              <a:t>08.10.2021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3490E-E9E4-4F24-809F-61E26770EE38}" type="datetimeFigureOut">
              <a:rPr lang="uk-UA" smtClean="0"/>
              <a:pPr/>
              <a:t>08.10.2021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4090D9E-3C12-41BD-AEDE-2D780F424A1C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Місце для вмісту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кут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кут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кут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кут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кут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кут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13" name="Прямокут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кут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3490E-E9E4-4F24-809F-61E26770EE38}" type="datetimeFigureOut">
              <a:rPr lang="uk-UA" smtClean="0"/>
              <a:pPr/>
              <a:t>08.10.2021</a:t>
            </a:fld>
            <a:endParaRPr lang="uk-UA"/>
          </a:p>
        </p:txBody>
      </p:sp>
      <p:sp>
        <p:nvSpPr>
          <p:cNvPr id="8" name="Пряма сполучна ліні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4090D9E-3C12-41BD-AEDE-2D780F424A1C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283490E-E9E4-4F24-809F-61E26770EE38}" type="datetimeFigureOut">
              <a:rPr lang="uk-UA" smtClean="0"/>
              <a:pPr/>
              <a:t>08.10.2021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90D9E-3C12-41BD-AEDE-2D780F424A1C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Пряма сполучна ліні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Місце для вмісту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12" name="Місце для вмісту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Порівняння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 сполучна ліні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кут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кут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кут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кут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кут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кут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3490E-E9E4-4F24-809F-61E26770EE38}" type="datetimeFigureOut">
              <a:rPr lang="uk-UA" smtClean="0"/>
              <a:pPr/>
              <a:t>08.10.2021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uk-UA"/>
          </a:p>
        </p:txBody>
      </p:sp>
      <p:sp>
        <p:nvSpPr>
          <p:cNvPr id="15" name="Пряма сполучна ліні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кут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Місце для вмісту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26" name="Місце для вмісту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4090D9E-3C12-41BD-AEDE-2D780F424A1C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3490E-E9E4-4F24-809F-61E26770EE38}" type="datetimeFigureOut">
              <a:rPr lang="uk-UA" smtClean="0"/>
              <a:pPr/>
              <a:t>08.10.2021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4090D9E-3C12-41BD-AEDE-2D780F424A1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med"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кут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кут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кут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кут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кут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3490E-E9E4-4F24-809F-61E26770EE38}" type="datetimeFigureOut">
              <a:rPr lang="uk-UA" smtClean="0"/>
              <a:pPr/>
              <a:t>08.10.2021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4090D9E-3C12-41BD-AEDE-2D780F424A1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med"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кут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кут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кут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кут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кут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кут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8" name="Прямокут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 сполучна ліні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Місце для вмісту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4090D9E-3C12-41BD-AEDE-2D780F424A1C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1" name="Прямокут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3490E-E9E4-4F24-809F-61E26770EE38}" type="datetimeFigureOut">
              <a:rPr lang="uk-UA" smtClean="0"/>
              <a:pPr/>
              <a:t>08.10.2021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 сполучна ліні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кут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кут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кут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кут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кут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кут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кут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4090D9E-3C12-41BD-AEDE-2D780F424A1C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uk-UA" smtClean="0"/>
              <a:t>Клацніть піктограму, щоб додати зображення</a:t>
            </a:r>
            <a:endParaRPr kumimoji="0" lang="en-US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22" name="Прямокут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283490E-E9E4-4F24-809F-61E26770EE38}" type="datetimeFigureOut">
              <a:rPr lang="uk-UA" smtClean="0"/>
              <a:pPr/>
              <a:t>08.10.2021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uk-UA"/>
          </a:p>
        </p:txBody>
      </p:sp>
    </p:spTree>
  </p:cSld>
  <p:clrMapOvr>
    <a:masterClrMapping/>
  </p:clrMapOvr>
  <p:transition spd="med"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кут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кут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кут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кут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кут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Місце для дати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283490E-E9E4-4F24-809F-61E26770EE38}" type="datetimeFigureOut">
              <a:rPr lang="uk-UA" smtClean="0"/>
              <a:pPr/>
              <a:t>08.10.2021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8" name="Прямокут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 сполучна ліні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Місце для номера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4090D9E-3C12-41BD-AEDE-2D780F424A1C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2" name="Місце для заголовка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3" name="Місце для тексту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pull dir="r"/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475656" y="3789040"/>
            <a:ext cx="6400800" cy="1752600"/>
          </a:xfrm>
        </p:spPr>
        <p:txBody>
          <a:bodyPr>
            <a:normAutofit/>
          </a:bodyPr>
          <a:lstStyle/>
          <a:p>
            <a:r>
              <a:rPr lang="uk-UA" sz="6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2020-2021н.р.</a:t>
            </a:r>
            <a:endParaRPr lang="uk-UA" sz="6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1990748"/>
          </a:xfrm>
        </p:spPr>
        <p:txBody>
          <a:bodyPr>
            <a:noAutofit/>
          </a:bodyPr>
          <a:lstStyle/>
          <a:p>
            <a:r>
              <a:rPr lang="uk-UA" sz="3600" b="1" dirty="0" smtClean="0"/>
              <a:t>Результати навчальних досягнень класних колективів Дубенського НВК «школа-гімназія»</a:t>
            </a:r>
            <a:endParaRPr lang="uk-UA" sz="3600" b="1" dirty="0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2349447"/>
              </p:ext>
            </p:extLst>
          </p:nvPr>
        </p:nvGraphicFramePr>
        <p:xfrm>
          <a:off x="179512" y="404664"/>
          <a:ext cx="8784976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pull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4555163"/>
              </p:ext>
            </p:extLst>
          </p:nvPr>
        </p:nvGraphicFramePr>
        <p:xfrm>
          <a:off x="179512" y="404664"/>
          <a:ext cx="8784976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pull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9882742"/>
              </p:ext>
            </p:extLst>
          </p:nvPr>
        </p:nvGraphicFramePr>
        <p:xfrm>
          <a:off x="179512" y="332656"/>
          <a:ext cx="8784976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pull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9293172"/>
              </p:ext>
            </p:extLst>
          </p:nvPr>
        </p:nvGraphicFramePr>
        <p:xfrm>
          <a:off x="539552" y="692696"/>
          <a:ext cx="8064896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30991509"/>
      </p:ext>
    </p:extLst>
  </p:cSld>
  <p:clrMapOvr>
    <a:masterClrMapping/>
  </p:clrMapOvr>
  <p:transition spd="med">
    <p:pull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2754470"/>
              </p:ext>
            </p:extLst>
          </p:nvPr>
        </p:nvGraphicFramePr>
        <p:xfrm>
          <a:off x="301625" y="2375156"/>
          <a:ext cx="8534399" cy="28966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90055"/>
                <a:gridCol w="1110927"/>
                <a:gridCol w="1769393"/>
                <a:gridCol w="1368152"/>
                <a:gridCol w="1251002"/>
                <a:gridCol w="1644870"/>
              </a:tblGrid>
              <a:tr h="10837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КЛАС</a:t>
                      </a:r>
                      <a:endParaRPr lang="uk-UA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Кількість учнів в класах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51" marR="54551" marT="83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 dirty="0">
                          <a:effectLst/>
                        </a:rPr>
                        <a:t>2017-2018н.р.</a:t>
                      </a:r>
                      <a:endParaRPr lang="uk-UA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Отримало свідоцтва з </a:t>
                      </a:r>
                      <a:r>
                        <a:rPr lang="uk-UA" sz="1600" dirty="0" smtClean="0">
                          <a:effectLst/>
                        </a:rPr>
                        <a:t>відзнакою</a:t>
                      </a:r>
                      <a:endParaRPr lang="uk-UA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51" marR="54551" marT="83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>
                          <a:effectLst/>
                        </a:rPr>
                        <a:t>2018-2019н.р</a:t>
                      </a:r>
                      <a:endParaRPr lang="uk-UA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Отримало свідоцтва з відзнакою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51" marR="54551" marT="83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>
                          <a:effectLst/>
                        </a:rPr>
                        <a:t>2019-2020н.р</a:t>
                      </a:r>
                      <a:endParaRPr lang="uk-UA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Отримало свідоцтва з відзнакою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51" marR="54551" marT="83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>
                          <a:effectLst/>
                        </a:rPr>
                        <a:t>2020-2021н.р</a:t>
                      </a:r>
                      <a:endParaRPr lang="uk-UA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>
                          <a:effectLst/>
                        </a:rPr>
                        <a:t>Отримало свідоцтва з відзнакою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51" marR="54551" marT="8350" marB="0" anchor="ctr"/>
                </a:tc>
              </a:tr>
              <a:tr h="4391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9-М, Г 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37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51" marR="54551" marT="835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</a:rPr>
                        <a:t>9  учнів</a:t>
                      </a:r>
                      <a:endParaRPr lang="uk-UA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7" marR="60117" marT="83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7" marR="60117" marT="83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7" marR="60117" marT="83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7" marR="60117" marT="8350" marB="0" anchor="ctr"/>
                </a:tc>
              </a:tr>
              <a:tr h="2905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9-М, Г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48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51" marR="54551" marT="835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7" marR="60117" marT="83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11 </a:t>
                      </a:r>
                      <a:r>
                        <a:rPr lang="uk-UA" sz="1600" dirty="0" smtClean="0">
                          <a:effectLst/>
                        </a:rPr>
                        <a:t>  учнів</a:t>
                      </a:r>
                      <a:endParaRPr lang="uk-UA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7" marR="60117" marT="83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7" marR="60117" marT="83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7" marR="60117" marT="8350" marB="0" anchor="ctr"/>
                </a:tc>
              </a:tr>
              <a:tr h="2905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9-М, Г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50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51" marR="54551" marT="835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7" marR="60117" marT="83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7" marR="60117" marT="83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</a:rPr>
                        <a:t>11  учнів</a:t>
                      </a:r>
                      <a:endParaRPr lang="uk-UA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7" marR="60117" marT="83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7" marR="60117" marT="8350" marB="0" anchor="ctr"/>
                </a:tc>
              </a:tr>
              <a:tr h="4926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9-М, Г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40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51" marR="54551" marT="835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7" marR="60117" marT="83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7" marR="60117" marT="83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7" marR="60117" marT="83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12 учнів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7" marR="60117" marT="8350" marB="0" anchor="ctr"/>
                </a:tc>
              </a:tr>
              <a:tr h="2848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51" marR="54551" marT="83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7" marR="60117" marT="83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7" marR="60117" marT="835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7" marR="60117" marT="83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 </a:t>
                      </a:r>
                      <a:endParaRPr lang="uk-UA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7" marR="60117" marT="8350" marB="0" anchor="ctr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539552" y="620688"/>
            <a:ext cx="77048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dirty="0" smtClean="0"/>
              <a:t> </a:t>
            </a:r>
            <a:r>
              <a:rPr lang="uk-UA" sz="2400" dirty="0" smtClean="0">
                <a:solidFill>
                  <a:srgbClr val="C00000"/>
                </a:solidFill>
              </a:rPr>
              <a:t>Кількість учнів </a:t>
            </a:r>
          </a:p>
          <a:p>
            <a:pPr algn="ctr"/>
            <a:r>
              <a:rPr lang="uk-UA" sz="2400" dirty="0" smtClean="0">
                <a:solidFill>
                  <a:srgbClr val="C00000"/>
                </a:solidFill>
              </a:rPr>
              <a:t>Дубенського НВК «школа-гімназія» </a:t>
            </a:r>
          </a:p>
          <a:p>
            <a:pPr algn="ctr"/>
            <a:r>
              <a:rPr lang="uk-UA" sz="2400" dirty="0" smtClean="0">
                <a:solidFill>
                  <a:srgbClr val="C00000"/>
                </a:solidFill>
              </a:rPr>
              <a:t>які  отримали    свідоцтва </a:t>
            </a:r>
            <a:r>
              <a:rPr lang="uk-UA" sz="2400" dirty="0">
                <a:solidFill>
                  <a:srgbClr val="C00000"/>
                </a:solidFill>
              </a:rPr>
              <a:t>з відзнакою</a:t>
            </a:r>
          </a:p>
        </p:txBody>
      </p:sp>
    </p:spTree>
    <p:extLst>
      <p:ext uri="{BB962C8B-B14F-4D97-AF65-F5344CB8AC3E}">
        <p14:creationId xmlns:p14="http://schemas.microsoft.com/office/powerpoint/2010/main" val="687720800"/>
      </p:ext>
    </p:extLst>
  </p:cSld>
  <p:clrMapOvr>
    <a:masterClrMapping/>
  </p:clrMapOvr>
  <p:transition spd="med">
    <p:pull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6471123"/>
              </p:ext>
            </p:extLst>
          </p:nvPr>
        </p:nvGraphicFramePr>
        <p:xfrm>
          <a:off x="301625" y="1993266"/>
          <a:ext cx="8534400" cy="3730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59704"/>
                <a:gridCol w="941278"/>
                <a:gridCol w="1769393"/>
                <a:gridCol w="1429616"/>
                <a:gridCol w="1306689"/>
                <a:gridCol w="1527720"/>
              </a:tblGrid>
              <a:tr h="10837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КЛАС</a:t>
                      </a:r>
                      <a:endParaRPr lang="uk-UA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err="1" smtClean="0">
                          <a:effectLst/>
                        </a:rPr>
                        <a:t>Кількістучнів</a:t>
                      </a:r>
                      <a:r>
                        <a:rPr lang="uk-UA" sz="1600" dirty="0" smtClean="0">
                          <a:effectLst/>
                        </a:rPr>
                        <a:t> </a:t>
                      </a:r>
                      <a:r>
                        <a:rPr lang="uk-UA" sz="1600" dirty="0">
                          <a:effectLst/>
                        </a:rPr>
                        <a:t>в класах</a:t>
                      </a:r>
                      <a:endParaRPr lang="uk-UA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51" marR="54551" marT="83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>
                          <a:effectLst/>
                        </a:rPr>
                        <a:t>2017-2018н.р.</a:t>
                      </a:r>
                      <a:endParaRPr lang="uk-UA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Отримало золоті/срібні медалі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51" marR="54551" marT="83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>
                          <a:effectLst/>
                        </a:rPr>
                        <a:t>2018-2019н.р</a:t>
                      </a:r>
                      <a:endParaRPr lang="uk-UA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Отримало золоті/срібні медалі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51" marR="54551" marT="83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 dirty="0">
                          <a:effectLst/>
                        </a:rPr>
                        <a:t>2019-2020н.р</a:t>
                      </a:r>
                      <a:endParaRPr lang="uk-UA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Отримало золоті/срібні медалі</a:t>
                      </a:r>
                      <a:endParaRPr lang="uk-UA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51" marR="54551" marT="83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>
                          <a:effectLst/>
                        </a:rPr>
                        <a:t>2020-2021н.р</a:t>
                      </a:r>
                      <a:endParaRPr lang="uk-UA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>
                          <a:effectLst/>
                        </a:rPr>
                        <a:t>Отримало золоті/срібні медалі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51" marR="54551" marT="8350" marB="0" anchor="ctr"/>
                </a:tc>
              </a:tr>
              <a:tr h="5614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11 клас</a:t>
                      </a:r>
                      <a:endParaRPr lang="uk-UA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23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51" marR="54551" marT="835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4 </a:t>
                      </a:r>
                      <a:r>
                        <a:rPr lang="uk-UA" sz="1600" dirty="0" smtClean="0">
                          <a:effectLst/>
                        </a:rPr>
                        <a:t> золотих</a:t>
                      </a:r>
                      <a:endParaRPr lang="uk-UA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</a:rPr>
                        <a:t>1 </a:t>
                      </a:r>
                      <a:r>
                        <a:rPr lang="uk-UA" sz="1600" dirty="0" smtClean="0">
                          <a:effectLst/>
                        </a:rPr>
                        <a:t>   </a:t>
                      </a:r>
                      <a:r>
                        <a:rPr lang="uk-UA" sz="1600" dirty="0">
                          <a:effectLst/>
                        </a:rPr>
                        <a:t>срібна</a:t>
                      </a:r>
                      <a:endParaRPr lang="uk-UA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7" marR="60117" marT="83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7" marR="60117" marT="83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7" marR="60117" marT="83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7" marR="60117" marT="8350" marB="0" anchor="ctr"/>
                </a:tc>
              </a:tr>
              <a:tr h="5614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11 клас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20 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51" marR="54551" marT="835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7" marR="60117" marT="83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</a:rPr>
                        <a:t>4   </a:t>
                      </a:r>
                      <a:r>
                        <a:rPr lang="uk-UA" sz="1600" dirty="0">
                          <a:effectLst/>
                        </a:rPr>
                        <a:t>золотих</a:t>
                      </a:r>
                      <a:endParaRPr lang="uk-UA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3 </a:t>
                      </a:r>
                      <a:r>
                        <a:rPr lang="uk-UA" sz="1600" dirty="0" smtClean="0">
                          <a:effectLst/>
                        </a:rPr>
                        <a:t>  срібних</a:t>
                      </a:r>
                      <a:endParaRPr lang="uk-UA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7" marR="60117" marT="83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7" marR="60117" marT="83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7" marR="60117" marT="8350" marB="0" anchor="ctr"/>
                </a:tc>
              </a:tr>
              <a:tr h="5614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11 клас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 </a:t>
                      </a:r>
                      <a:r>
                        <a:rPr lang="uk-UA" sz="1600" dirty="0" smtClean="0">
                          <a:effectLst/>
                        </a:rPr>
                        <a:t>25</a:t>
                      </a:r>
                      <a:endParaRPr lang="uk-UA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51" marR="54551" marT="835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7" marR="60117" marT="83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7" marR="60117" marT="83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</a:rPr>
                        <a:t>6   </a:t>
                      </a:r>
                      <a:r>
                        <a:rPr lang="uk-UA" sz="1600" dirty="0">
                          <a:effectLst/>
                        </a:rPr>
                        <a:t>золотих</a:t>
                      </a:r>
                      <a:endParaRPr lang="uk-UA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3 </a:t>
                      </a:r>
                      <a:r>
                        <a:rPr lang="uk-UA" sz="1600" dirty="0" smtClean="0">
                          <a:effectLst/>
                        </a:rPr>
                        <a:t>  срібних</a:t>
                      </a:r>
                      <a:endParaRPr lang="uk-UA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7" marR="60117" marT="83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7" marR="60117" marT="8350" marB="0" anchor="ctr"/>
                </a:tc>
              </a:tr>
              <a:tr h="5614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11-М</a:t>
                      </a:r>
                      <a:endParaRPr lang="uk-UA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11-Г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40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51" marR="54551" marT="835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7" marR="60117" marT="83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7" marR="60117" marT="83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7" marR="60117" marT="83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</a:rPr>
                        <a:t>8   </a:t>
                      </a:r>
                      <a:r>
                        <a:rPr lang="uk-UA" sz="1600" dirty="0">
                          <a:effectLst/>
                        </a:rPr>
                        <a:t>золотих</a:t>
                      </a:r>
                      <a:endParaRPr lang="uk-UA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</a:rPr>
                        <a:t>2</a:t>
                      </a:r>
                      <a:r>
                        <a:rPr lang="uk-UA" sz="1600" dirty="0" smtClean="0">
                          <a:effectLst/>
                        </a:rPr>
                        <a:t>   </a:t>
                      </a:r>
                      <a:r>
                        <a:rPr lang="uk-UA" sz="1600" dirty="0">
                          <a:effectLst/>
                        </a:rPr>
                        <a:t>срібних</a:t>
                      </a:r>
                      <a:endParaRPr lang="uk-UA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7" marR="60117" marT="8350" marB="0" anchor="ctr"/>
                </a:tc>
              </a:tr>
              <a:tr h="2848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51" marR="54551" marT="83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7" marR="60117" marT="83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7" marR="60117" marT="835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7" marR="60117" marT="83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 </a:t>
                      </a:r>
                      <a:endParaRPr lang="uk-UA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7" marR="60117" marT="8350" marB="0" anchor="ctr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899592" y="404664"/>
            <a:ext cx="66247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dirty="0">
                <a:solidFill>
                  <a:srgbClr val="C00000"/>
                </a:solidFill>
              </a:rPr>
              <a:t>Кількість учнів </a:t>
            </a:r>
          </a:p>
          <a:p>
            <a:pPr algn="ctr"/>
            <a:r>
              <a:rPr lang="uk-UA" sz="2400" dirty="0">
                <a:solidFill>
                  <a:srgbClr val="C00000"/>
                </a:solidFill>
              </a:rPr>
              <a:t>Дубенського НВК «школа-гімназія» </a:t>
            </a:r>
          </a:p>
          <a:p>
            <a:pPr algn="ctr"/>
            <a:r>
              <a:rPr lang="uk-UA" sz="2400" dirty="0">
                <a:solidFill>
                  <a:srgbClr val="C00000"/>
                </a:solidFill>
              </a:rPr>
              <a:t>які  </a:t>
            </a:r>
            <a:r>
              <a:rPr lang="uk-UA" sz="2400" dirty="0" smtClean="0">
                <a:solidFill>
                  <a:srgbClr val="C00000"/>
                </a:solidFill>
              </a:rPr>
              <a:t>отримали золоті та срібні медалі</a:t>
            </a:r>
            <a:endParaRPr lang="uk-UA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865081"/>
      </p:ext>
    </p:extLst>
  </p:cSld>
  <p:clrMapOvr>
    <a:masterClrMapping/>
  </p:clrMapOvr>
  <p:transition spd="med">
    <p:pull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8386522"/>
              </p:ext>
            </p:extLst>
          </p:nvPr>
        </p:nvGraphicFramePr>
        <p:xfrm>
          <a:off x="395536" y="1743614"/>
          <a:ext cx="8136903" cy="4133659"/>
        </p:xfrm>
        <a:graphic>
          <a:graphicData uri="http://schemas.openxmlformats.org/drawingml/2006/table">
            <a:tbl>
              <a:tblPr firstRow="1" firstCol="1" bandRow="1"/>
              <a:tblGrid>
                <a:gridCol w="628706"/>
                <a:gridCol w="2097660"/>
                <a:gridCol w="521457"/>
                <a:gridCol w="693757"/>
                <a:gridCol w="699713"/>
                <a:gridCol w="943061"/>
                <a:gridCol w="1253715"/>
                <a:gridCol w="1298834"/>
              </a:tblGrid>
              <a:tr h="4119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indent="-2692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Назва </a:t>
                      </a:r>
                      <a:endParaRPr lang="uk-UA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-2692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навчального закладу</a:t>
                      </a:r>
                      <a:endParaRPr lang="uk-UA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Місце</a:t>
                      </a:r>
                      <a:endParaRPr lang="uk-UA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95250" marT="19050" marB="19050" anchor="ctr">
                    <a:lnL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TOP</a:t>
                      </a:r>
                      <a:endParaRPr lang="uk-UA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95250" marT="19050" marB="19050" anchor="ctr">
                    <a:lnL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Рейт. бал</a:t>
                      </a:r>
                      <a:endParaRPr lang="uk-UA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95250" marT="19050" marB="19050" anchor="ctr">
                    <a:lnL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Бал ЗНО</a:t>
                      </a:r>
                      <a:endParaRPr lang="uk-UA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95250" marT="19050" marB="19050" anchor="ctr">
                    <a:lnL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Учнів / тестів</a:t>
                      </a:r>
                      <a:endParaRPr lang="uk-UA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95250" marT="19050" marB="19050" anchor="ctr">
                    <a:lnL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Склав (%)</a:t>
                      </a:r>
                      <a:endParaRPr lang="uk-UA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95250" marT="19050" marB="19050" anchor="ctr">
                    <a:lnL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</a:tr>
              <a:tr h="5572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2021н.р</a:t>
                      </a:r>
                      <a:endParaRPr lang="uk-UA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000">
                          <a:solidFill>
                            <a:srgbClr val="666666"/>
                          </a:solidFill>
                          <a:effectLst/>
                        </a:rPr>
                        <a:t>Дубенський НВК "школа-гімназія" Дубенської міськради Рівненської обл.</a:t>
                      </a: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00" b="1">
                          <a:solidFill>
                            <a:srgbClr val="666666"/>
                          </a:solidFill>
                          <a:effectLst/>
                        </a:rPr>
                        <a:t>17</a:t>
                      </a:r>
                      <a:endParaRPr lang="uk-UA" sz="1000">
                        <a:solidFill>
                          <a:srgbClr val="666666"/>
                        </a:solidFill>
                        <a:effectLst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00">
                          <a:solidFill>
                            <a:srgbClr val="666666"/>
                          </a:solidFill>
                          <a:effectLst/>
                        </a:rPr>
                        <a:t>704</a:t>
                      </a: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00" b="1">
                          <a:solidFill>
                            <a:srgbClr val="666666"/>
                          </a:solidFill>
                          <a:effectLst/>
                        </a:rPr>
                        <a:t>130.1</a:t>
                      </a:r>
                      <a:endParaRPr lang="uk-UA" sz="1000">
                        <a:solidFill>
                          <a:srgbClr val="666666"/>
                        </a:solidFill>
                        <a:effectLst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00">
                          <a:solidFill>
                            <a:srgbClr val="666666"/>
                          </a:solidFill>
                          <a:effectLst/>
                        </a:rPr>
                        <a:t>151.5</a:t>
                      </a: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00">
                          <a:solidFill>
                            <a:srgbClr val="666666"/>
                          </a:solidFill>
                          <a:effectLst/>
                        </a:rPr>
                        <a:t>40/142</a:t>
                      </a: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00" dirty="0">
                          <a:solidFill>
                            <a:srgbClr val="666666"/>
                          </a:solidFill>
                          <a:effectLst/>
                        </a:rPr>
                        <a:t>97</a:t>
                      </a: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430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2020 н.р</a:t>
                      </a:r>
                      <a:endParaRPr lang="uk-UA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  <a:endParaRPr lang="uk-UA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Дубенський НВК "школа-гімназія" </a:t>
                      </a:r>
                      <a:r>
                        <a:rPr lang="uk-UA" sz="10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Дубенської</a:t>
                      </a:r>
                      <a:r>
                        <a:rPr lang="uk-UA" sz="10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міськради Рівненської обл.</a:t>
                      </a:r>
                      <a:endParaRPr lang="uk-UA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uk-UA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591</a:t>
                      </a:r>
                      <a:endParaRPr lang="uk-UA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135</a:t>
                      </a:r>
                      <a:endParaRPr lang="uk-UA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157</a:t>
                      </a:r>
                      <a:endParaRPr lang="uk-UA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25/74</a:t>
                      </a:r>
                      <a:endParaRPr lang="uk-UA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99</a:t>
                      </a:r>
                      <a:endParaRPr lang="uk-UA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61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95250" marT="19050" marB="19050" anchor="ctr">
                    <a:lnL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95250" marT="19050" marB="19050" anchor="ctr">
                    <a:lnL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95250" marT="19050" marB="19050" anchor="ctr">
                    <a:lnL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95250" marT="19050" marB="19050" anchor="ctr">
                    <a:lnL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95250" marT="19050" marB="19050" anchor="ctr">
                    <a:lnL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95250" marT="19050" marB="19050" anchor="ctr">
                    <a:lnL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95250" marT="19050" marB="19050" anchor="ctr">
                    <a:lnL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</a:tr>
              <a:tr h="2043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572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2019н.р</a:t>
                      </a:r>
                      <a:endParaRPr lang="uk-UA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Дубенський НВК "школа-гімназія" Дубенської міськради Рівненської обл.</a:t>
                      </a:r>
                      <a:endParaRPr lang="uk-UA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uk-UA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236</a:t>
                      </a:r>
                      <a:endParaRPr lang="uk-UA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143.5</a:t>
                      </a:r>
                      <a:endParaRPr lang="uk-UA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167.1</a:t>
                      </a:r>
                      <a:endParaRPr lang="uk-UA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20/66</a:t>
                      </a:r>
                      <a:endParaRPr lang="uk-UA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100</a:t>
                      </a:r>
                      <a:endParaRPr lang="uk-UA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</a:tr>
              <a:tr h="5572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2018 н.р</a:t>
                      </a:r>
                      <a:endParaRPr lang="uk-UA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Дубенський НВК "школа-гімназія" Дубенської міськради Рівненської обл.</a:t>
                      </a:r>
                      <a:endParaRPr lang="uk-UA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16</a:t>
                      </a:r>
                      <a:endParaRPr lang="uk-UA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852</a:t>
                      </a:r>
                      <a:endParaRPr lang="uk-UA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131.1</a:t>
                      </a:r>
                      <a:endParaRPr lang="uk-UA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152.2</a:t>
                      </a:r>
                      <a:endParaRPr lang="uk-UA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23/77</a:t>
                      </a:r>
                      <a:endParaRPr lang="uk-UA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99</a:t>
                      </a:r>
                      <a:endParaRPr lang="uk-UA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</a:tr>
              <a:tr h="5572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2017н.р</a:t>
                      </a:r>
                      <a:endParaRPr lang="uk-UA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Дубенський НВК "школа-гімназія" Дубенської міськради Рівненської обл.</a:t>
                      </a:r>
                      <a:endParaRPr lang="uk-UA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 b="1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8</a:t>
                      </a:r>
                      <a:endParaRPr lang="uk-UA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419</a:t>
                      </a:r>
                      <a:endParaRPr lang="uk-UA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 b="1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137</a:t>
                      </a:r>
                      <a:endParaRPr lang="uk-UA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159.0</a:t>
                      </a:r>
                      <a:endParaRPr lang="uk-UA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21/72</a:t>
                      </a:r>
                      <a:endParaRPr lang="uk-UA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100</a:t>
                      </a:r>
                      <a:endParaRPr lang="uk-UA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</a:tr>
              <a:tr h="1595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50">
                          <a:solidFill>
                            <a:srgbClr val="666666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50">
                          <a:solidFill>
                            <a:srgbClr val="666666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50" b="1">
                          <a:solidFill>
                            <a:srgbClr val="666666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50">
                          <a:solidFill>
                            <a:srgbClr val="666666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50" b="1">
                          <a:solidFill>
                            <a:srgbClr val="666666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50">
                          <a:solidFill>
                            <a:srgbClr val="666666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50">
                          <a:solidFill>
                            <a:srgbClr val="666666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50">
                          <a:solidFill>
                            <a:srgbClr val="666666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</a:tr>
              <a:tr h="1595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50">
                          <a:solidFill>
                            <a:srgbClr val="666666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50">
                          <a:solidFill>
                            <a:srgbClr val="666666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50" b="1">
                          <a:solidFill>
                            <a:srgbClr val="666666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50">
                          <a:solidFill>
                            <a:srgbClr val="666666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50" b="1">
                          <a:solidFill>
                            <a:srgbClr val="666666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50">
                          <a:solidFill>
                            <a:srgbClr val="666666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50">
                          <a:solidFill>
                            <a:srgbClr val="666666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50" dirty="0">
                          <a:solidFill>
                            <a:srgbClr val="666666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259631" y="1066991"/>
            <a:ext cx="669674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kumimoji="0" lang="uk-UA" altLang="uk-UA" sz="10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Рейтинг Дубенського НВК "школа-гімназія" </a:t>
            </a:r>
            <a:r>
              <a:rPr kumimoji="0" lang="uk-UA" altLang="uk-UA" sz="1000" b="1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Дубенської</a:t>
            </a:r>
            <a:r>
              <a:rPr kumimoji="0" lang="uk-UA" altLang="uk-UA" sz="10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міськради серед шкіл      Рівненської обл. за результатами ЗНО</a:t>
            </a:r>
            <a:r>
              <a:rPr lang="ru-RU" altLang="uk-UA" sz="1000" b="1" dirty="0">
                <a:solidFill>
                  <a:srgbClr val="FFFFFF"/>
                </a:solidFill>
                <a:ea typeface="Times New Roman" pitchFamily="18" charset="0"/>
              </a:rPr>
              <a:t>Рейтинг </a:t>
            </a:r>
            <a:r>
              <a:rPr lang="ru-RU" altLang="uk-UA" sz="1000" b="1" dirty="0" err="1">
                <a:solidFill>
                  <a:srgbClr val="FFFFFF"/>
                </a:solidFill>
                <a:ea typeface="Times New Roman" pitchFamily="18" charset="0"/>
              </a:rPr>
              <a:t>Дубенського</a:t>
            </a:r>
            <a:r>
              <a:rPr lang="ru-RU" altLang="uk-UA" sz="1000" b="1" dirty="0">
                <a:solidFill>
                  <a:srgbClr val="FFFFFF"/>
                </a:solidFill>
                <a:ea typeface="Times New Roman" pitchFamily="18" charset="0"/>
              </a:rPr>
              <a:t> НВК "школа-</a:t>
            </a:r>
            <a:r>
              <a:rPr lang="ru-RU" altLang="uk-UA" sz="1000" b="1" dirty="0" err="1">
                <a:solidFill>
                  <a:srgbClr val="FFFFFF"/>
                </a:solidFill>
                <a:ea typeface="Times New Roman" pitchFamily="18" charset="0"/>
              </a:rPr>
              <a:t>гімназія</a:t>
            </a:r>
            <a:r>
              <a:rPr lang="ru-RU" altLang="uk-UA" sz="1000" b="1" dirty="0">
                <a:solidFill>
                  <a:srgbClr val="FFFFFF"/>
                </a:solidFill>
                <a:ea typeface="Times New Roman" pitchFamily="18" charset="0"/>
              </a:rPr>
              <a:t>" </a:t>
            </a:r>
            <a:r>
              <a:rPr lang="ru-RU" altLang="uk-UA" sz="1000" b="1" dirty="0" err="1">
                <a:solidFill>
                  <a:srgbClr val="FFFFFF"/>
                </a:solidFill>
                <a:ea typeface="Times New Roman" pitchFamily="18" charset="0"/>
              </a:rPr>
              <a:t>Дубенської</a:t>
            </a:r>
            <a:r>
              <a:rPr lang="ru-RU" altLang="uk-UA" sz="1000" b="1" dirty="0">
                <a:solidFill>
                  <a:srgbClr val="FFFFFF"/>
                </a:solidFill>
                <a:ea typeface="Times New Roman" pitchFamily="18" charset="0"/>
              </a:rPr>
              <a:t> </a:t>
            </a:r>
            <a:r>
              <a:rPr lang="ru-RU" altLang="uk-UA" sz="1000" b="1" dirty="0" err="1">
                <a:solidFill>
                  <a:srgbClr val="FFFFFF"/>
                </a:solidFill>
                <a:ea typeface="Times New Roman" pitchFamily="18" charset="0"/>
              </a:rPr>
              <a:t>міськради</a:t>
            </a:r>
            <a:r>
              <a:rPr lang="ru-RU" altLang="uk-UA" sz="1000" b="1" dirty="0">
                <a:solidFill>
                  <a:srgbClr val="FFFFFF"/>
                </a:solidFill>
                <a:ea typeface="Times New Roman" pitchFamily="18" charset="0"/>
              </a:rPr>
              <a:t> </a:t>
            </a:r>
            <a:r>
              <a:rPr lang="ru-RU" altLang="uk-UA" sz="1000" b="1" dirty="0" err="1">
                <a:solidFill>
                  <a:srgbClr val="FFFFFF"/>
                </a:solidFill>
                <a:ea typeface="Times New Roman" pitchFamily="18" charset="0"/>
              </a:rPr>
              <a:t>серед</a:t>
            </a:r>
            <a:r>
              <a:rPr lang="ru-RU" altLang="uk-UA" sz="1000" b="1" dirty="0">
                <a:solidFill>
                  <a:srgbClr val="FFFFFF"/>
                </a:solidFill>
                <a:ea typeface="Times New Roman" pitchFamily="18" charset="0"/>
              </a:rPr>
              <a:t> </a:t>
            </a:r>
            <a:r>
              <a:rPr lang="ru-RU" altLang="uk-UA" sz="1000" b="1" dirty="0" err="1">
                <a:solidFill>
                  <a:srgbClr val="FFFFFF"/>
                </a:solidFill>
                <a:ea typeface="Times New Roman" pitchFamily="18" charset="0"/>
              </a:rPr>
              <a:t>шкіл</a:t>
            </a:r>
            <a:r>
              <a:rPr lang="ru-RU" altLang="uk-UA" sz="1000" b="1" dirty="0">
                <a:solidFill>
                  <a:srgbClr val="FFFFFF"/>
                </a:solidFill>
                <a:ea typeface="Times New Roman" pitchFamily="18" charset="0"/>
              </a:rPr>
              <a:t>      </a:t>
            </a:r>
            <a:r>
              <a:rPr lang="ru-RU" altLang="uk-UA" sz="1000" b="1" dirty="0" err="1">
                <a:solidFill>
                  <a:srgbClr val="FFFFFF"/>
                </a:solidFill>
                <a:ea typeface="Times New Roman" pitchFamily="18" charset="0"/>
              </a:rPr>
              <a:t>Рівненської</a:t>
            </a:r>
            <a:r>
              <a:rPr lang="ru-RU" altLang="uk-UA" sz="1000" b="1" dirty="0">
                <a:solidFill>
                  <a:srgbClr val="FFFFFF"/>
                </a:solidFill>
                <a:ea typeface="Times New Roman" pitchFamily="18" charset="0"/>
              </a:rPr>
              <a:t> обл. за результатами ЗНО</a:t>
            </a:r>
            <a:endParaRPr kumimoji="0" lang="uk-UA" altLang="uk-UA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620688"/>
            <a:ext cx="6912768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0138323"/>
      </p:ext>
    </p:extLst>
  </p:cSld>
  <p:clrMapOvr>
    <a:masterClrMapping/>
  </p:clrMapOvr>
  <p:transition spd="med">
    <p:pull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я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3315508"/>
              </p:ext>
            </p:extLst>
          </p:nvPr>
        </p:nvGraphicFramePr>
        <p:xfrm>
          <a:off x="179512" y="2357381"/>
          <a:ext cx="8496945" cy="4513151"/>
        </p:xfrm>
        <a:graphic>
          <a:graphicData uri="http://schemas.openxmlformats.org/drawingml/2006/table">
            <a:tbl>
              <a:tblPr/>
              <a:tblGrid>
                <a:gridCol w="26087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7972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5212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4016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01622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897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2020/2021н.р</a:t>
                      </a:r>
                      <a:r>
                        <a:rPr lang="uk-UA" sz="1600" b="1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uk-UA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993" marR="61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/>
                          <a:ea typeface="Calibri"/>
                          <a:cs typeface="Times New Roman"/>
                        </a:rPr>
                        <a:t>1-4 класи</a:t>
                      </a:r>
                      <a:endParaRPr lang="uk-UA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993" marR="61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/>
                          <a:ea typeface="Calibri"/>
                          <a:cs typeface="Times New Roman"/>
                        </a:rPr>
                        <a:t>5-9 класи</a:t>
                      </a:r>
                      <a:endParaRPr lang="uk-UA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993" marR="61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>
                          <a:latin typeface="Times New Roman"/>
                          <a:ea typeface="Calibri"/>
                          <a:cs typeface="Times New Roman"/>
                        </a:rPr>
                        <a:t>10-11 класи</a:t>
                      </a:r>
                      <a:endParaRPr lang="uk-UA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993" marR="61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/>
                          <a:ea typeface="Calibri"/>
                          <a:cs typeface="Times New Roman"/>
                        </a:rPr>
                        <a:t>Всього по гімназії</a:t>
                      </a:r>
                      <a:endParaRPr lang="uk-UA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993" marR="61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58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Calibri"/>
                          <a:cs typeface="Times New Roman"/>
                        </a:rPr>
                        <a:t>Кількість учнів на початок </a:t>
                      </a:r>
                      <a:r>
                        <a:rPr lang="uk-UA" sz="1600" dirty="0" smtClean="0">
                          <a:latin typeface="Times New Roman"/>
                          <a:ea typeface="Calibri"/>
                          <a:cs typeface="Times New Roman"/>
                        </a:rPr>
                        <a:t>2020/2021н.р</a:t>
                      </a:r>
                      <a:r>
                        <a:rPr lang="uk-UA" sz="16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61993" marR="61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186</a:t>
                      </a:r>
                      <a:endParaRPr lang="uk-UA" sz="18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267</a:t>
                      </a:r>
                      <a:endParaRPr lang="uk-UA" sz="18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76</a:t>
                      </a:r>
                      <a:endParaRPr lang="uk-UA" sz="18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529</a:t>
                      </a:r>
                      <a:endParaRPr lang="uk-UA" sz="18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03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Calibri"/>
                          <a:cs typeface="Times New Roman"/>
                        </a:rPr>
                        <a:t>Прибуло</a:t>
                      </a:r>
                    </a:p>
                  </a:txBody>
                  <a:tcPr marL="61993" marR="61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8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uk-UA" sz="18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uk-UA" sz="18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uk-UA" sz="18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03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Calibri"/>
                          <a:cs typeface="Times New Roman"/>
                        </a:rPr>
                        <a:t>Вибуло</a:t>
                      </a:r>
                    </a:p>
                  </a:txBody>
                  <a:tcPr marL="61993" marR="61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uk-UA" sz="18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uk-UA" sz="18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uk-UA" sz="18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uk-UA" sz="18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537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Calibri"/>
                          <a:cs typeface="Times New Roman"/>
                        </a:rPr>
                        <a:t>Кількість учнів на </a:t>
                      </a:r>
                      <a:r>
                        <a:rPr lang="uk-UA" sz="1600" dirty="0" smtClean="0">
                          <a:latin typeface="Times New Roman"/>
                          <a:ea typeface="Calibri"/>
                          <a:cs typeface="Times New Roman"/>
                        </a:rPr>
                        <a:t>кінець І семестру</a:t>
                      </a:r>
                      <a:endParaRPr lang="uk-UA" sz="16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latin typeface="Times New Roman"/>
                          <a:ea typeface="Calibri"/>
                          <a:cs typeface="Times New Roman"/>
                        </a:rPr>
                        <a:t>2020/2021н.р</a:t>
                      </a:r>
                      <a:r>
                        <a:rPr lang="uk-UA" sz="16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61993" marR="61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180</a:t>
                      </a:r>
                      <a:endParaRPr lang="uk-UA" sz="18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266</a:t>
                      </a:r>
                      <a:endParaRPr lang="uk-UA" sz="18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76</a:t>
                      </a:r>
                      <a:endParaRPr lang="uk-UA" sz="18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522</a:t>
                      </a:r>
                      <a:endParaRPr lang="uk-UA" sz="18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358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latin typeface="Times New Roman"/>
                          <a:ea typeface="Calibri"/>
                          <a:cs typeface="Times New Roman"/>
                        </a:rPr>
                        <a:t>Кількість учнів на індивідуальній формі </a:t>
                      </a:r>
                      <a:r>
                        <a:rPr lang="uk-UA" sz="1600" dirty="0" err="1" smtClean="0">
                          <a:latin typeface="Times New Roman"/>
                          <a:ea typeface="Calibri"/>
                          <a:cs typeface="Times New Roman"/>
                        </a:rPr>
                        <a:t>навч</a:t>
                      </a:r>
                      <a:r>
                        <a:rPr lang="uk-UA" sz="1600" dirty="0" smtClean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uk-UA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993" marR="61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8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uk-UA" sz="18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8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uk-UA" sz="18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358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latin typeface="Times New Roman"/>
                          <a:ea typeface="Calibri"/>
                          <a:cs typeface="Times New Roman"/>
                        </a:rPr>
                        <a:t>Хлопців на початок І семестру</a:t>
                      </a:r>
                      <a:endParaRPr lang="uk-UA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993" marR="61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80</a:t>
                      </a:r>
                      <a:endParaRPr lang="uk-UA" sz="18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104</a:t>
                      </a:r>
                      <a:endParaRPr lang="uk-UA" sz="18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36</a:t>
                      </a:r>
                      <a:endParaRPr lang="uk-UA" sz="18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220</a:t>
                      </a:r>
                      <a:endParaRPr lang="uk-UA" sz="18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6469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latin typeface="Times New Roman"/>
                          <a:ea typeface="Calibri"/>
                          <a:cs typeface="Times New Roman"/>
                        </a:rPr>
                        <a:t>Дівчат на початок І семестру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uk-UA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993" marR="61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106</a:t>
                      </a:r>
                      <a:endParaRPr lang="uk-UA" sz="18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163</a:t>
                      </a:r>
                      <a:endParaRPr lang="uk-UA" sz="18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uk-UA" sz="18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309</a:t>
                      </a:r>
                      <a:endParaRPr lang="uk-UA" sz="18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903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Calibri"/>
                          <a:cs typeface="Times New Roman"/>
                        </a:rPr>
                        <a:t>Атестовані</a:t>
                      </a:r>
                    </a:p>
                  </a:txBody>
                  <a:tcPr marL="61993" marR="61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43</a:t>
                      </a:r>
                      <a:endParaRPr lang="uk-UA" sz="18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(4-і </a:t>
                      </a:r>
                      <a:r>
                        <a:rPr lang="uk-UA" sz="1800" b="1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кл</a:t>
                      </a:r>
                      <a:r>
                        <a:rPr lang="uk-UA" sz="18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266</a:t>
                      </a:r>
                      <a:endParaRPr lang="uk-UA" sz="18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76</a:t>
                      </a:r>
                      <a:endParaRPr lang="uk-UA" sz="18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385</a:t>
                      </a:r>
                      <a:endParaRPr lang="uk-UA" sz="18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uk-UA" sz="3600" b="1" dirty="0" smtClean="0">
                <a:solidFill>
                  <a:schemeClr val="tx1"/>
                </a:solidFill>
              </a:rPr>
              <a:t>Кількісний склад учнів «школи-гімназії» на початок І семестру 2020-2021н.р.</a:t>
            </a:r>
            <a:endParaRPr lang="uk-UA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22312" y="533400"/>
            <a:ext cx="7810127" cy="1743472"/>
          </a:xfrm>
        </p:spPr>
        <p:txBody>
          <a:bodyPr>
            <a:normAutofit fontScale="90000"/>
          </a:bodyPr>
          <a:lstStyle/>
          <a:p>
            <a:r>
              <a:rPr lang="uk-UA" sz="4000" dirty="0" smtClean="0"/>
              <a:t/>
            </a:r>
            <a:br>
              <a:rPr lang="uk-UA" sz="4000" dirty="0" smtClean="0"/>
            </a:br>
            <a:r>
              <a:rPr lang="uk-UA" sz="4000" dirty="0"/>
              <a:t/>
            </a:r>
            <a:br>
              <a:rPr lang="uk-UA" sz="4000" dirty="0"/>
            </a:br>
            <a:r>
              <a:rPr lang="uk-UA" sz="4000" dirty="0" smtClean="0"/>
              <a:t/>
            </a:r>
            <a:br>
              <a:rPr lang="uk-UA" sz="4000" dirty="0" smtClean="0"/>
            </a:br>
            <a:r>
              <a:rPr lang="uk-UA" sz="4000" dirty="0"/>
              <a:t/>
            </a:r>
            <a:br>
              <a:rPr lang="uk-UA" sz="4000" dirty="0"/>
            </a:br>
            <a:r>
              <a:rPr lang="uk-UA" sz="4000" dirty="0" smtClean="0"/>
              <a:t/>
            </a:r>
            <a:br>
              <a:rPr lang="uk-UA" sz="4000" dirty="0" smtClean="0"/>
            </a:br>
            <a:r>
              <a:rPr lang="uk-UA" sz="4000" dirty="0" smtClean="0"/>
              <a:t/>
            </a:r>
            <a:br>
              <a:rPr lang="uk-UA" sz="4000" dirty="0" smtClean="0"/>
            </a:br>
            <a:r>
              <a:rPr lang="uk-UA" sz="3600" dirty="0" smtClean="0">
                <a:solidFill>
                  <a:schemeClr val="tx1"/>
                </a:solidFill>
              </a:rPr>
              <a:t>Кількісний склад учнів                 «</a:t>
            </a:r>
            <a:r>
              <a:rPr lang="uk-UA" sz="3600" dirty="0">
                <a:solidFill>
                  <a:schemeClr val="tx1"/>
                </a:solidFill>
              </a:rPr>
              <a:t>школи-гімназії» </a:t>
            </a:r>
            <a:r>
              <a:rPr lang="uk-UA" sz="3600" dirty="0" smtClean="0">
                <a:solidFill>
                  <a:schemeClr val="tx1"/>
                </a:solidFill>
              </a:rPr>
              <a:t>на кінець </a:t>
            </a:r>
            <a:r>
              <a:rPr lang="uk-UA" sz="3600" dirty="0" smtClean="0">
                <a:solidFill>
                  <a:schemeClr val="tx1"/>
                </a:solidFill>
              </a:rPr>
              <a:t>навчального </a:t>
            </a:r>
            <a:r>
              <a:rPr lang="uk-UA" sz="3600" dirty="0" smtClean="0">
                <a:solidFill>
                  <a:schemeClr val="tx1"/>
                </a:solidFill>
              </a:rPr>
              <a:t>року 2020-2021н.р.</a:t>
            </a:r>
            <a:br>
              <a:rPr lang="uk-UA" sz="3600" dirty="0" smtClean="0">
                <a:solidFill>
                  <a:schemeClr val="tx1"/>
                </a:solidFill>
              </a:rPr>
            </a:br>
            <a:endParaRPr lang="uk-UA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4185902"/>
              </p:ext>
            </p:extLst>
          </p:nvPr>
        </p:nvGraphicFramePr>
        <p:xfrm>
          <a:off x="179513" y="2276875"/>
          <a:ext cx="8784976" cy="4392484"/>
        </p:xfrm>
        <a:graphic>
          <a:graphicData uri="http://schemas.openxmlformats.org/drawingml/2006/table">
            <a:tbl>
              <a:tblPr/>
              <a:tblGrid>
                <a:gridCol w="2695701"/>
                <a:gridCol w="1327325"/>
                <a:gridCol w="1232258"/>
                <a:gridCol w="1449759"/>
                <a:gridCol w="2079933"/>
              </a:tblGrid>
              <a:tr h="4754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2020/2021н.р.</a:t>
                      </a:r>
                      <a:endParaRPr lang="uk-UA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94" marR="56294" marT="86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1-4 класи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94" marR="56294" marT="86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5-9 класи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94" marR="56294" marT="86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10-11 класи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94" marR="56294" marT="86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Всього по гімназії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94" marR="56294" marT="86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8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Кількість учнів </a:t>
                      </a:r>
                      <a:r>
                        <a:rPr lang="uk-UA" sz="14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 початок 2020/2021н.р</a:t>
                      </a:r>
                      <a:r>
                        <a:rPr lang="uk-UA" sz="1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uk-UA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94" marR="56294" marT="861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kern="12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180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38" marR="62038" marT="86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kern="12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267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38" marR="62038" marT="86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kern="12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76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38" marR="62038" marT="86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523</a:t>
                      </a:r>
                      <a:endParaRPr lang="uk-UA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38" marR="62038" marT="86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8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Прибуло на протязі ІІ семестру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94" marR="56294" marT="861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38" marR="62038" marT="86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kern="12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38" marR="62038" marT="86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kern="12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38" marR="62038" marT="86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uk-UA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38" marR="62038" marT="86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8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Вибуло на протязі ІІ семестру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94" marR="56294" marT="861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38" marR="62038" marT="86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kern="12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38" marR="62038" marT="86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kern="12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38" marR="62038" marT="86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kern="12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38" marR="62038" marT="86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99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Кількість учнів на кінець ІІ семестру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2020/2021н.р.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94" marR="56294" marT="861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180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38" marR="62038" marT="86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kern="12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267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38" marR="62038" marT="86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kern="12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76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38" marR="62038" marT="86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523</a:t>
                      </a:r>
                      <a:endParaRPr lang="uk-UA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38" marR="62038" marT="86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8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Кількість учнів на індивідуальній формі навч.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94" marR="56294" marT="861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uk-UA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2038" marR="62038" marT="86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kern="12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38" marR="62038" marT="86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uk-UA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2038" marR="62038" marT="86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kern="12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38" marR="62038" marT="86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0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Хлопців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94" marR="56294" marT="861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kern="12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80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38" marR="62038" marT="86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kern="12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104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38" marR="62038" marT="86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kern="12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36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38" marR="62038" marT="86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220</a:t>
                      </a:r>
                      <a:endParaRPr lang="uk-UA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38" marR="62038" marT="86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0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Дівчат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94" marR="56294" marT="861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kern="12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38" marR="62038" marT="86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kern="12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163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38" marR="62038" marT="86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kern="12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38" marR="62038" marT="86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303</a:t>
                      </a:r>
                      <a:endParaRPr lang="uk-UA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38" marR="62038" marT="86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34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Атестовані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94" marR="56294" marT="861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kern="12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43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kern="12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(4-і кл.)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38" marR="62038" marT="86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kern="12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267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38" marR="62038" marT="86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kern="12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76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38" marR="62038" marT="86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386</a:t>
                      </a:r>
                      <a:endParaRPr lang="uk-UA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38" marR="62038" marT="86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2858661"/>
      </p:ext>
    </p:extLst>
  </p:cSld>
  <p:clrMapOvr>
    <a:masterClrMapping/>
  </p:clrMapOvr>
  <p:transition spd="med">
    <p:pull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я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2221514"/>
              </p:ext>
            </p:extLst>
          </p:nvPr>
        </p:nvGraphicFramePr>
        <p:xfrm>
          <a:off x="285720" y="1000108"/>
          <a:ext cx="8606762" cy="5741262"/>
        </p:xfrm>
        <a:graphic>
          <a:graphicData uri="http://schemas.openxmlformats.org/drawingml/2006/table">
            <a:tbl>
              <a:tblPr/>
              <a:tblGrid>
                <a:gridCol w="193955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3344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3344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3344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3344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333442"/>
              </a:tblGrid>
              <a:tr h="3760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2016/2017 н.р.</a:t>
                      </a:r>
                      <a:endParaRPr lang="uk-UA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2017/2018 н.р.</a:t>
                      </a:r>
                      <a:endParaRPr lang="uk-UA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2018/2019 н.р.</a:t>
                      </a:r>
                      <a:endParaRPr lang="uk-UA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2019/2020 н.р.</a:t>
                      </a:r>
                      <a:endParaRPr lang="uk-UA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dirty="0" smtClean="0">
                          <a:latin typeface="Times New Roman"/>
                          <a:ea typeface="Calibri"/>
                          <a:cs typeface="Times New Roman"/>
                        </a:rPr>
                        <a:t>2020-2019н.р.</a:t>
                      </a:r>
                      <a:endParaRPr lang="uk-UA" sz="12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700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  <a:cs typeface="Times New Roman"/>
                        </a:rPr>
                        <a:t>Кількість учнів</a:t>
                      </a:r>
                      <a:r>
                        <a:rPr lang="uk-UA" sz="1400" dirty="0" smtClean="0">
                          <a:latin typeface="Times New Roman"/>
                          <a:ea typeface="Calibri"/>
                          <a:cs typeface="Times New Roman"/>
                        </a:rPr>
                        <a:t>, які </a:t>
                      </a:r>
                      <a:r>
                        <a:rPr lang="uk-UA" sz="1400" dirty="0">
                          <a:latin typeface="Times New Roman"/>
                          <a:ea typeface="Calibri"/>
                          <a:cs typeface="Times New Roman"/>
                        </a:rPr>
                        <a:t>отримали оцінки високого рівня</a:t>
                      </a: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118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119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103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137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2400" b="1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108</a:t>
                      </a:r>
                      <a:endParaRPr lang="uk-UA" sz="24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700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smtClean="0">
                          <a:latin typeface="Times New Roman"/>
                          <a:ea typeface="Calibri"/>
                          <a:cs typeface="Times New Roman"/>
                        </a:rPr>
                        <a:t>Успішність високого  рівня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uk-UA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29%</a:t>
                      </a:r>
                      <a:endParaRPr lang="uk-UA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32%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26%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33%</a:t>
                      </a:r>
                      <a:endParaRPr lang="uk-UA" sz="2400" b="1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28%</a:t>
                      </a:r>
                      <a:endParaRPr lang="uk-UA" sz="24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700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Times New Roman"/>
                          <a:ea typeface="Calibri"/>
                          <a:cs typeface="Times New Roman"/>
                        </a:rPr>
                        <a:t>Кількість учнів, що отримали оцінки достатнього рівня</a:t>
                      </a:r>
                      <a:endParaRPr lang="uk-UA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200</a:t>
                      </a:r>
                      <a:endParaRPr lang="uk-UA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190</a:t>
                      </a:r>
                      <a:endParaRPr lang="uk-UA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204</a:t>
                      </a:r>
                      <a:endParaRPr lang="uk-UA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b="1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220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2400" b="1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191</a:t>
                      </a:r>
                      <a:endParaRPr lang="uk-UA" sz="24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943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  <a:cs typeface="Times New Roman"/>
                        </a:rPr>
                        <a:t>Успішність  </a:t>
                      </a:r>
                      <a:r>
                        <a:rPr lang="uk-UA" sz="1400" dirty="0" smtClean="0">
                          <a:latin typeface="Times New Roman"/>
                          <a:ea typeface="Calibri"/>
                          <a:cs typeface="Times New Roman"/>
                        </a:rPr>
                        <a:t>достатнього рівня</a:t>
                      </a:r>
                      <a:endParaRPr lang="uk-UA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50%</a:t>
                      </a:r>
                      <a:endParaRPr lang="uk-UA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50%</a:t>
                      </a:r>
                      <a:endParaRPr lang="uk-UA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52%</a:t>
                      </a:r>
                      <a:endParaRPr lang="uk-UA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53%</a:t>
                      </a:r>
                      <a:endParaRPr lang="uk-UA" sz="2400" b="1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49%</a:t>
                      </a:r>
                      <a:endParaRPr lang="uk-UA" sz="24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822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  <a:cs typeface="Times New Roman"/>
                        </a:rPr>
                        <a:t>Кількість учнів, що отримали </a:t>
                      </a:r>
                      <a:r>
                        <a:rPr lang="uk-UA" sz="1400" dirty="0" smtClean="0">
                          <a:latin typeface="Times New Roman"/>
                          <a:ea typeface="Calibri"/>
                          <a:cs typeface="Times New Roman"/>
                        </a:rPr>
                        <a:t>оцінки </a:t>
                      </a:r>
                      <a:r>
                        <a:rPr lang="uk-UA" sz="1400" dirty="0">
                          <a:latin typeface="Times New Roman"/>
                          <a:ea typeface="Calibri"/>
                          <a:cs typeface="Times New Roman"/>
                        </a:rPr>
                        <a:t>середнього рівня</a:t>
                      </a: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>
                        <a:spcAft>
                          <a:spcPts val="0"/>
                        </a:spcAft>
                      </a:pPr>
                      <a:r>
                        <a:rPr lang="uk-UA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86</a:t>
                      </a:r>
                      <a:endParaRPr lang="uk-UA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69</a:t>
                      </a:r>
                      <a:endParaRPr lang="uk-UA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latin typeface="Times New Roman"/>
                          <a:ea typeface="Calibri"/>
                          <a:cs typeface="Times New Roman"/>
                        </a:rPr>
                        <a:t>89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59</a:t>
                      </a:r>
                      <a:endParaRPr lang="uk-UA" sz="2400" b="1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87</a:t>
                      </a:r>
                      <a:endParaRPr lang="uk-UA" sz="24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8798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>
                          <a:latin typeface="Times New Roman"/>
                          <a:ea typeface="Calibri"/>
                          <a:cs typeface="Times New Roman"/>
                        </a:rPr>
                        <a:t>Успішність  середнього рівня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uk-UA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21%</a:t>
                      </a:r>
                      <a:endParaRPr lang="uk-UA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18%</a:t>
                      </a:r>
                      <a:endParaRPr lang="uk-UA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22%</a:t>
                      </a:r>
                      <a:endParaRPr lang="uk-UA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14%</a:t>
                      </a:r>
                      <a:endParaRPr lang="uk-UA" sz="2400" b="1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23%</a:t>
                      </a:r>
                      <a:endParaRPr lang="uk-UA" sz="24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8984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>
                          <a:latin typeface="Times New Roman"/>
                          <a:ea typeface="Calibri"/>
                          <a:cs typeface="Times New Roman"/>
                        </a:rPr>
                        <a:t>Кількість учнів, які отримали  оцінки початкового рівня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uk-UA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24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71472" y="214290"/>
            <a:ext cx="82153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/>
              <a:t>Порівняння успішності на кінець навчальних років </a:t>
            </a:r>
            <a:endParaRPr lang="uk-UA" sz="2400" dirty="0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я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4720814"/>
              </p:ext>
            </p:extLst>
          </p:nvPr>
        </p:nvGraphicFramePr>
        <p:xfrm>
          <a:off x="467545" y="1357300"/>
          <a:ext cx="8390736" cy="4732744"/>
        </p:xfrm>
        <a:graphic>
          <a:graphicData uri="http://schemas.openxmlformats.org/drawingml/2006/table">
            <a:tbl>
              <a:tblPr/>
              <a:tblGrid>
                <a:gridCol w="320645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9172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59254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418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140" marR="651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І семестр 2020-2021н.р.</a:t>
                      </a:r>
                      <a:endParaRPr lang="uk-UA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Рік 2020-2021н.р</a:t>
                      </a:r>
                      <a:endParaRPr lang="uk-UA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776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Calibri"/>
                          <a:cs typeface="Times New Roman"/>
                        </a:rPr>
                        <a:t>Кількість учнів</a:t>
                      </a:r>
                      <a:r>
                        <a:rPr lang="uk-UA" sz="1600" dirty="0" smtClean="0">
                          <a:latin typeface="Times New Roman"/>
                          <a:ea typeface="Calibri"/>
                          <a:cs typeface="Times New Roman"/>
                        </a:rPr>
                        <a:t>, які </a:t>
                      </a:r>
                      <a:r>
                        <a:rPr lang="uk-UA" sz="1600" dirty="0">
                          <a:latin typeface="Times New Roman"/>
                          <a:ea typeface="Calibri"/>
                          <a:cs typeface="Times New Roman"/>
                        </a:rPr>
                        <a:t>отримали оцінки високого рівня</a:t>
                      </a:r>
                    </a:p>
                  </a:txBody>
                  <a:tcPr marL="65140" marR="651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108</a:t>
                      </a:r>
                      <a:endParaRPr lang="uk-UA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001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Calibri"/>
                          <a:cs typeface="Times New Roman"/>
                        </a:rPr>
                        <a:t>Успішність </a:t>
                      </a:r>
                      <a:r>
                        <a:rPr lang="uk-UA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uk-UA" sz="1600" dirty="0">
                          <a:latin typeface="Times New Roman"/>
                          <a:ea typeface="Calibri"/>
                          <a:cs typeface="Times New Roman"/>
                        </a:rPr>
                        <a:t>високого рівня</a:t>
                      </a:r>
                    </a:p>
                  </a:txBody>
                  <a:tcPr marL="65140" marR="651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13%</a:t>
                      </a:r>
                      <a:endParaRPr lang="uk-UA" sz="2400" b="1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28%</a:t>
                      </a:r>
                      <a:endParaRPr lang="uk-UA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98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 smtClean="0">
                          <a:latin typeface="Times New Roman"/>
                          <a:ea typeface="Calibri"/>
                          <a:cs typeface="Times New Roman"/>
                        </a:rPr>
                        <a:t>Кількість учнів, що отримали оцінки достатнього рівня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uk-UA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140" marR="651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b="1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234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191</a:t>
                      </a:r>
                      <a:endParaRPr lang="uk-UA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27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 smtClean="0">
                          <a:latin typeface="Times New Roman"/>
                          <a:ea typeface="Calibri"/>
                          <a:cs typeface="Times New Roman"/>
                        </a:rPr>
                        <a:t>Успішність   достатнього рівнів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uk-UA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140" marR="651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61%</a:t>
                      </a:r>
                      <a:endParaRPr lang="uk-UA" sz="2400" b="1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49%</a:t>
                      </a:r>
                      <a:endParaRPr lang="uk-UA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65642"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Кількість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учнів</a:t>
                      </a:r>
                      <a:r>
                        <a:rPr lang="ru-RU" sz="1600" dirty="0" smtClean="0"/>
                        <a:t>, </a:t>
                      </a:r>
                      <a:r>
                        <a:rPr lang="ru-RU" sz="1600" dirty="0" err="1" smtClean="0"/>
                        <a:t>які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отримали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оцінки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середнього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рівня</a:t>
                      </a:r>
                      <a:endParaRPr lang="ru-RU" sz="1600" dirty="0" smtClean="0"/>
                    </a:p>
                    <a:p>
                      <a:endParaRPr lang="uk-UA" sz="1600" dirty="0"/>
                    </a:p>
                  </a:txBody>
                  <a:tcPr marL="65140" marR="651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97</a:t>
                      </a:r>
                      <a:endParaRPr lang="uk-UA" sz="2400" b="1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87</a:t>
                      </a:r>
                      <a:endParaRPr lang="uk-UA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82194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Успішність   достатнього рівнів</a:t>
                      </a:r>
                    </a:p>
                    <a:p>
                      <a:endParaRPr lang="uk-UA" sz="1400" dirty="0" smtClean="0"/>
                    </a:p>
                    <a:p>
                      <a:endParaRPr lang="uk-UA" sz="1400" dirty="0"/>
                    </a:p>
                  </a:txBody>
                  <a:tcPr marL="65140" marR="651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25%</a:t>
                      </a:r>
                      <a:endParaRPr lang="uk-UA" sz="2400" b="1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23%</a:t>
                      </a:r>
                      <a:endParaRPr lang="uk-UA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7551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 smtClean="0">
                          <a:latin typeface="Times New Roman"/>
                          <a:ea typeface="Calibri"/>
                          <a:cs typeface="Times New Roman"/>
                        </a:rPr>
                        <a:t>Кількість учнів, які отримали  оцінки початкового рівня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uk-UA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140" marR="651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 (1%)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214282" y="142852"/>
            <a:ext cx="8786874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uk-UA" sz="2400" b="1" dirty="0" smtClean="0"/>
              <a:t>Порівняння успішності достатнього і високого рівня за І семестр 2020-2021 </a:t>
            </a:r>
            <a:r>
              <a:rPr lang="uk-UA" sz="2400" b="1" dirty="0" err="1" smtClean="0"/>
              <a:t>н.р</a:t>
            </a:r>
            <a:r>
              <a:rPr lang="uk-UA" sz="2400" b="1" dirty="0" smtClean="0"/>
              <a:t>. </a:t>
            </a:r>
          </a:p>
          <a:p>
            <a:pPr algn="ctr"/>
            <a:r>
              <a:rPr lang="uk-UA" sz="2400" b="1" dirty="0" smtClean="0"/>
              <a:t>та за  рік 2020/2021 </a:t>
            </a:r>
            <a:r>
              <a:rPr lang="uk-UA" sz="2400" b="1" dirty="0" err="1" smtClean="0"/>
              <a:t>н.р</a:t>
            </a:r>
            <a:r>
              <a:rPr lang="uk-UA" sz="2400" b="1" dirty="0" smtClean="0"/>
              <a:t>.</a:t>
            </a:r>
            <a:endParaRPr lang="uk-UA" sz="2400" dirty="0" smtClean="0"/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pull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3260399"/>
              </p:ext>
            </p:extLst>
          </p:nvPr>
        </p:nvGraphicFramePr>
        <p:xfrm>
          <a:off x="971600" y="1412775"/>
          <a:ext cx="7184023" cy="42484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8705"/>
                <a:gridCol w="612394"/>
                <a:gridCol w="1248953"/>
                <a:gridCol w="499200"/>
                <a:gridCol w="536083"/>
                <a:gridCol w="611122"/>
                <a:gridCol w="702695"/>
                <a:gridCol w="609850"/>
                <a:gridCol w="536083"/>
                <a:gridCol w="613666"/>
                <a:gridCol w="525272"/>
              </a:tblGrid>
              <a:tr h="597009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Клас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К-сть учнів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Класний керівник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Високий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Достатній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Середній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Низький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323528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К-сть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К-сть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К-сть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К-сть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35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1А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Кухаренко О.Ф.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35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1-Б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28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Сухолейстер І.В.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35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2-А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Міхновець Т.В.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71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2-Б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Чужда М.В.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3-А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Лотовська</a:t>
                      </a:r>
                      <a:r>
                        <a:rPr lang="uk-UA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Н.О.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801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3-Б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Федорчук А.О.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971600" y="332656"/>
            <a:ext cx="66247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учнів</a:t>
            </a:r>
            <a:r>
              <a:rPr lang="ru-RU" dirty="0" smtClean="0"/>
              <a:t> 1-3 </a:t>
            </a:r>
            <a:r>
              <a:rPr lang="ru-RU" dirty="0" err="1" smtClean="0"/>
              <a:t>класів</a:t>
            </a:r>
            <a:r>
              <a:rPr lang="ru-RU" dirty="0" smtClean="0"/>
              <a:t> НУШ 2020-2021 </a:t>
            </a:r>
            <a:r>
              <a:rPr lang="ru-RU" dirty="0" err="1"/>
              <a:t>н.р</a:t>
            </a:r>
            <a:r>
              <a:rPr lang="ru-RU" dirty="0"/>
              <a:t>.</a:t>
            </a:r>
          </a:p>
          <a:p>
            <a:pPr algn="ctr"/>
            <a:r>
              <a:rPr lang="ru-RU" dirty="0" err="1"/>
              <a:t>Дубенського</a:t>
            </a:r>
            <a:r>
              <a:rPr lang="ru-RU" dirty="0"/>
              <a:t> НВК «школа-</a:t>
            </a:r>
            <a:r>
              <a:rPr lang="ru-RU" dirty="0" err="1"/>
              <a:t>гімназія</a:t>
            </a:r>
            <a:r>
              <a:rPr lang="ru-RU" dirty="0" smtClean="0"/>
              <a:t>»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1733443"/>
      </p:ext>
    </p:extLst>
  </p:cSld>
  <p:clrMapOvr>
    <a:masterClrMapping/>
  </p:clrMapOvr>
  <p:transition spd="med">
    <p:pull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1689709"/>
              </p:ext>
            </p:extLst>
          </p:nvPr>
        </p:nvGraphicFramePr>
        <p:xfrm>
          <a:off x="6660231" y="5229202"/>
          <a:ext cx="113535" cy="39306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35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596782"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31755" marR="31755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8391"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31755" marR="31755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8391"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31755" marR="31755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8391"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31755" marR="31755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0273"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31755" marR="31755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8391"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31755" marR="31755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8391"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31755" marR="31755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8391"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31755" marR="31755" marT="0" marB="0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58072"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31755" marR="31755" marT="0" marB="0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8391"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31755" marR="31755" marT="0" marB="0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596784"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 marL="31755" marR="31755" marT="0" marB="0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496743" y="253097"/>
            <a:ext cx="632995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Результати успішності учнів по класах</a:t>
            </a:r>
            <a:endParaRPr kumimoji="0" lang="uk-UA" altLang="uk-UA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 РІК 2020-2021 </a:t>
            </a:r>
            <a:r>
              <a:rPr kumimoji="0" lang="uk-UA" altLang="uk-UA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н.р</a:t>
            </a:r>
            <a:r>
              <a:rPr kumimoji="0" lang="uk-UA" altLang="uk-UA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uk-UA" altLang="uk-UA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Дубенського НВК «школа-гімназія»</a:t>
            </a:r>
            <a:endParaRPr kumimoji="0" lang="uk-UA" alt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7209570"/>
              </p:ext>
            </p:extLst>
          </p:nvPr>
        </p:nvGraphicFramePr>
        <p:xfrm>
          <a:off x="107504" y="1412779"/>
          <a:ext cx="8784975" cy="52615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0472"/>
                <a:gridCol w="720669"/>
                <a:gridCol w="1469776"/>
                <a:gridCol w="630866"/>
                <a:gridCol w="719172"/>
                <a:gridCol w="826935"/>
                <a:gridCol w="826935"/>
                <a:gridCol w="717676"/>
                <a:gridCol w="722165"/>
                <a:gridCol w="722165"/>
                <a:gridCol w="618144"/>
              </a:tblGrid>
              <a:tr h="27111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Клас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 </a:t>
                      </a:r>
                      <a:endParaRPr lang="uk-UA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К-сть учнів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Класний керівник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Високий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Достатній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Середній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Низький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579113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К-сть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%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К-сть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%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К-сть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%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К-сть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%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85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1А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22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Кухаренко О.Ф.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39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1-Б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28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Сухолейстер І.В.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85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2-А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24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Міхновець Т.В.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85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2-Б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24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Чужда М.В.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85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3-А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20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Багнюк Т.В.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 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85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3-Б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19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Федорчук А.О.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85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4-А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24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Осолінська О.В.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9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37%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11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46%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4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17%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-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-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39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4-Б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19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Козлюк В.М.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8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42%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8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42%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3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16%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-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-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909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4ті класи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>
                          <a:effectLst/>
                        </a:rPr>
                        <a:t>43</a:t>
                      </a:r>
                      <a:endParaRPr lang="uk-UA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>
                          <a:effectLst/>
                        </a:rPr>
                        <a:t> </a:t>
                      </a:r>
                      <a:endParaRPr lang="uk-UA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>
                          <a:effectLst/>
                        </a:rPr>
                        <a:t>17</a:t>
                      </a:r>
                      <a:endParaRPr lang="uk-UA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>
                          <a:effectLst/>
                        </a:rPr>
                        <a:t> </a:t>
                      </a:r>
                      <a:r>
                        <a:rPr lang="uk-UA" sz="1100" b="1" dirty="0" smtClean="0">
                          <a:effectLst/>
                        </a:rPr>
                        <a:t>40%</a:t>
                      </a:r>
                      <a:endParaRPr lang="uk-UA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>
                          <a:effectLst/>
                        </a:rPr>
                        <a:t>19</a:t>
                      </a:r>
                      <a:endParaRPr lang="uk-UA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>
                          <a:effectLst/>
                        </a:rPr>
                        <a:t> </a:t>
                      </a:r>
                      <a:r>
                        <a:rPr lang="uk-UA" sz="1100" b="1" dirty="0" smtClean="0">
                          <a:effectLst/>
                        </a:rPr>
                        <a:t>44%</a:t>
                      </a:r>
                      <a:endParaRPr lang="uk-UA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>
                          <a:effectLst/>
                        </a:rPr>
                        <a:t>7</a:t>
                      </a:r>
                      <a:endParaRPr lang="uk-UA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>
                          <a:effectLst/>
                        </a:rPr>
                        <a:t> </a:t>
                      </a:r>
                      <a:r>
                        <a:rPr lang="uk-UA" sz="1100" b="1" dirty="0" smtClean="0">
                          <a:effectLst/>
                        </a:rPr>
                        <a:t>16%</a:t>
                      </a:r>
                      <a:endParaRPr lang="uk-UA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>
                          <a:effectLst/>
                        </a:rPr>
                        <a:t> </a:t>
                      </a:r>
                      <a:endParaRPr lang="uk-UA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91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 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91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Всього 1-4кл.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+mj-lt"/>
                        </a:rPr>
                        <a:t>180</a:t>
                      </a:r>
                      <a:endParaRPr lang="uk-UA" sz="11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 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 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 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7952616"/>
      </p:ext>
    </p:extLst>
  </p:cSld>
  <p:clrMapOvr>
    <a:masterClrMapping/>
  </p:clrMapOvr>
  <p:transition spd="med">
    <p:pull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5490302"/>
              </p:ext>
            </p:extLst>
          </p:nvPr>
        </p:nvGraphicFramePr>
        <p:xfrm>
          <a:off x="395535" y="1226241"/>
          <a:ext cx="8496948" cy="56188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008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2170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9583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6625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6625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8122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68122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67290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1155370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</a:tblGrid>
              <a:tr h="6972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Клас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 </a:t>
                      </a:r>
                      <a:endParaRPr lang="uk-UA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К-сть учнів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Класний керівник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Високий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Достатній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Середній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Низький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90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5-А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Тузова А.О.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46%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46%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8%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11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5-Б</a:t>
                      </a:r>
                      <a:r>
                        <a:rPr lang="uk-UA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29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Данюшкіна Н.В.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24%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55%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21%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11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6-А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32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Ільченко К.О.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38%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50%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12%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3611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6-Б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31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Гайбонюк Н.Б.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23%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42%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35%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3611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7-А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Кощук О.Г.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38%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33%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29%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1805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7-Б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Ткач О.Д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10%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70%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20%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3939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7-В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Понурко Н.І.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26%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44%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30%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3611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8-М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Романів Л.Ф.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5%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37%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58%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3611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8-Г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Остапчук Н.Й.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14%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36%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50%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2996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9-М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Кохан О.П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23%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42%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35%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  <a:tr h="3611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9-Г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Шароватова Т.М.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27%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55%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18%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22"/>
                  </a:ext>
                </a:extLst>
              </a:tr>
              <a:tr h="1805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23"/>
                  </a:ext>
                </a:extLst>
              </a:tr>
              <a:tr h="4596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Всього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5-9 кл..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267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68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25%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124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47%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75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28%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26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325986" y="247581"/>
            <a:ext cx="632995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Результати успішності учнів по класах</a:t>
            </a:r>
            <a:endParaRPr kumimoji="0" lang="uk-UA" alt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 РІК 2019-2020 </a:t>
            </a:r>
            <a:r>
              <a:rPr kumimoji="0" lang="uk-UA" altLang="uk-UA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н.р</a:t>
            </a:r>
            <a:r>
              <a:rPr kumimoji="0" lang="uk-UA" altLang="uk-UA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uk-UA" alt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Дубенського НВК «школа-гімназія»</a:t>
            </a:r>
            <a:endParaRPr kumimoji="0" lang="uk-UA" alt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165611"/>
      </p:ext>
    </p:extLst>
  </p:cSld>
  <p:clrMapOvr>
    <a:masterClrMapping/>
  </p:clrMapOvr>
  <p:transition spd="med">
    <p:pull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8772034"/>
              </p:ext>
            </p:extLst>
          </p:nvPr>
        </p:nvGraphicFramePr>
        <p:xfrm>
          <a:off x="212142" y="1988840"/>
          <a:ext cx="8712969" cy="21716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7977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1408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14084"/>
                <a:gridCol w="67627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7627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5114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5114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578881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578881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571812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920612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</a:tblGrid>
              <a:tr h="16873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 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755" marR="31755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uk-UA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К-сть 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учнів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755" marR="31755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Класний керівник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755" marR="31755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Високий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755" marR="31755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Достатній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755" marR="31755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Середній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755" marR="31755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Низький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755" marR="31755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39262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К-сть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755" marR="317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755" marR="317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К-сть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755" marR="317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755" marR="317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К-сть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755" marR="317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755" marR="317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К-сть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755" marR="317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755" marR="31755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687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10-М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Рачинська І.М.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40%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60%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27"/>
                  </a:ext>
                </a:extLst>
              </a:tr>
              <a:tr h="1687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10-Г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Підлісна Л.Д.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19%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62%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19%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28"/>
                  </a:ext>
                </a:extLst>
              </a:tr>
              <a:tr h="1687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29"/>
                  </a:ext>
                </a:extLst>
              </a:tr>
              <a:tr h="3489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11-М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Гузь В.Д.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33%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63%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4%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30"/>
                  </a:ext>
                </a:extLst>
              </a:tr>
              <a:tr h="1687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11-Г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Панасюк С.М.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25%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69%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6%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31"/>
                  </a:ext>
                </a:extLst>
              </a:tr>
              <a:tr h="3489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Всього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10-11кл.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76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30%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48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63 %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7%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32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403648" y="620688"/>
            <a:ext cx="632995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Результати успішності учнів по класах</a:t>
            </a:r>
            <a:endParaRPr kumimoji="0" lang="uk-UA" alt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 РІК 2020-2021 </a:t>
            </a:r>
            <a:r>
              <a:rPr kumimoji="0" lang="uk-UA" altLang="uk-UA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н.р</a:t>
            </a:r>
            <a:r>
              <a:rPr kumimoji="0" lang="uk-UA" altLang="uk-UA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uk-UA" alt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Дубенського НВК «школа-гімназія»</a:t>
            </a:r>
            <a:endParaRPr kumimoji="0" lang="uk-UA" alt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6038166"/>
      </p:ext>
    </p:extLst>
  </p:cSld>
  <p:clrMapOvr>
    <a:masterClrMapping/>
  </p:clrMapOvr>
  <p:transition spd="med">
    <p:pull dir="r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Цивільна">
  <a:themeElements>
    <a:clrScheme name="Цивільна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Цивільна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Цивільна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1778</TotalTime>
  <Words>1112</Words>
  <Application>Microsoft Office PowerPoint</Application>
  <PresentationFormat>Экран (4:3)</PresentationFormat>
  <Paragraphs>807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Цивільна</vt:lpstr>
      <vt:lpstr>Результати навчальних досягнень класних колективів Дубенського НВК «школа-гімназія»</vt:lpstr>
      <vt:lpstr>Кількісний склад учнів «школи-гімназії» на початок І семестру 2020-2021н.р.</vt:lpstr>
      <vt:lpstr>      Кількісний склад учнів                 «школи-гімназії» на кінець навчального року 2020-2021н.р.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rgg</dc:creator>
  <cp:lastModifiedBy>USER</cp:lastModifiedBy>
  <cp:revision>82</cp:revision>
  <dcterms:created xsi:type="dcterms:W3CDTF">2019-02-25T10:09:33Z</dcterms:created>
  <dcterms:modified xsi:type="dcterms:W3CDTF">2021-10-08T10:45:31Z</dcterms:modified>
</cp:coreProperties>
</file>