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1" r:id="rId1"/>
  </p:sldMasterIdLst>
  <p:sldIdLst>
    <p:sldId id="262" r:id="rId2"/>
    <p:sldId id="266" r:id="rId3"/>
    <p:sldId id="267" r:id="rId4"/>
    <p:sldId id="278" r:id="rId5"/>
    <p:sldId id="279" r:id="rId6"/>
    <p:sldId id="280" r:id="rId7"/>
    <p:sldId id="281" r:id="rId8"/>
    <p:sldId id="268" r:id="rId9"/>
    <p:sldId id="264" r:id="rId10"/>
    <p:sldId id="270" r:id="rId11"/>
    <p:sldId id="271" r:id="rId12"/>
    <p:sldId id="273" r:id="rId13"/>
    <p:sldId id="274" r:id="rId14"/>
    <p:sldId id="275" r:id="rId15"/>
    <p:sldId id="276" r:id="rId16"/>
    <p:sldId id="27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5;&#1076;&#1088;&#1077;&#1081;\Desktop\&#1044;&#1110;&#1072;&#1075;&#1085;&#1086;&#1089;&#1090;&#1080;&#1082;&#1072;%20&#1072;&#1085;&#1082;&#1077;&#109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sz="2400" b="1" i="0" u="none" strike="noStrike" baseline="0" dirty="0"/>
              <a:t>Найвдаліші методи і прийоми 	створення позитивного настрою студентів  </a:t>
            </a:r>
            <a:endParaRPr lang="uk-UA" sz="2400" b="1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4D54-4B19-980A-611598B899BE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4D54-4B19-980A-611598B899BE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4D54-4B19-980A-611598B899BE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4D54-4B19-980A-611598B899BE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4-4D54-4B19-980A-611598B899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Лист1!$B$17:$B$22</c:f>
              <c:strCache>
                <c:ptCount val="6"/>
                <c:pt idx="0">
                  <c:v>Найвдаліші методи і прийоми створення позитивного настрою учнів </c:v>
                </c:pt>
                <c:pt idx="1">
                  <c:v>Створення ігрових ситуацій</c:v>
                </c:pt>
                <c:pt idx="2">
                  <c:v>Нестандартний початок уроку</c:v>
                </c:pt>
                <c:pt idx="3">
                  <c:v> Нестандартний урок</c:v>
                </c:pt>
                <c:pt idx="4">
                  <c:v>Застосування цікавих розвивальних завдань</c:v>
                </c:pt>
                <c:pt idx="5">
                  <c:v>Використання додаткових позапрограмних матеріалів</c:v>
                </c:pt>
              </c:strCache>
            </c:strRef>
          </c:cat>
          <c:val>
            <c:numRef>
              <c:f>Лист1!$C$17:$C$22</c:f>
              <c:numCache>
                <c:formatCode>General</c:formatCode>
                <c:ptCount val="6"/>
                <c:pt idx="1">
                  <c:v>96</c:v>
                </c:pt>
                <c:pt idx="2">
                  <c:v>83</c:v>
                </c:pt>
                <c:pt idx="3">
                  <c:v>79</c:v>
                </c:pt>
                <c:pt idx="4">
                  <c:v>62</c:v>
                </c:pt>
                <c:pt idx="5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D54-4B19-980A-611598B899B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1139265545200561"/>
          <c:y val="0.16515180324954473"/>
          <c:w val="0.38041109668700573"/>
          <c:h val="0.63951615842401222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801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855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928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7757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083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036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276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00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74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FAC94D14-EE9E-46AA-868A-B16016ACD1C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704850"/>
            <a:ext cx="10972800" cy="5619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C77483-E080-4F60-808C-1D55AC1FC5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3A4B6B1-EE36-4E48-82F4-9115D5591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C97DB2-90DE-4A20-8B2B-99EB68A39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>
            <a:lvl1pPr>
              <a:defRPr/>
            </a:lvl1pPr>
          </a:lstStyle>
          <a:p>
            <a:fld id="{437AA510-C0F5-4FDD-884A-557B7EC434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6731663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4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37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874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05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68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53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055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8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2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81EBCA1-DA7D-4EB3-B20C-241A17268841}"/>
              </a:ext>
            </a:extLst>
          </p:cNvPr>
          <p:cNvSpPr txBox="1">
            <a:spLocks/>
          </p:cNvSpPr>
          <p:nvPr/>
        </p:nvSpPr>
        <p:spPr>
          <a:xfrm>
            <a:off x="917124" y="421172"/>
            <a:ext cx="9765126" cy="2509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/>
              <a:t>Мотивація навчальної діяльності,  особливості її формування</a:t>
            </a:r>
            <a:endParaRPr lang="ru-RU" sz="5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34" y="3022147"/>
            <a:ext cx="3810000" cy="2381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216" y="2930385"/>
            <a:ext cx="4786600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3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13F9C04-B3D3-4F63-B3C3-906ED9C7F61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0" y="1059542"/>
            <a:ext cx="8820150" cy="5131707"/>
          </a:xfrm>
        </p:spPr>
        <p:txBody>
          <a:bodyPr>
            <a:normAutofit fontScale="92500" lnSpcReduction="20000"/>
          </a:bodyPr>
          <a:lstStyle/>
          <a:p>
            <a:pPr marL="533400" indent="-533400" algn="just">
              <a:buNone/>
            </a:pPr>
            <a:r>
              <a:rPr lang="ru-RU" altLang="ru-RU" sz="3500" b="1" i="1" dirty="0" err="1">
                <a:solidFill>
                  <a:srgbClr val="FF3300"/>
                </a:solidFill>
              </a:rPr>
              <a:t>Успіх</a:t>
            </a:r>
            <a:r>
              <a:rPr lang="ru-RU" altLang="ru-RU" sz="3500" dirty="0"/>
              <a:t> – головне </a:t>
            </a:r>
            <a:r>
              <a:rPr lang="ru-RU" altLang="ru-RU" sz="3500" dirty="0" err="1"/>
              <a:t>джерело</a:t>
            </a:r>
            <a:r>
              <a:rPr lang="ru-RU" altLang="ru-RU" sz="3500" dirty="0"/>
              <a:t> </a:t>
            </a:r>
            <a:r>
              <a:rPr lang="ru-RU" altLang="ru-RU" sz="3500" dirty="0" err="1"/>
              <a:t>мотивації</a:t>
            </a:r>
            <a:r>
              <a:rPr lang="ru-RU" altLang="ru-RU" sz="3500" dirty="0"/>
              <a:t> до </a:t>
            </a:r>
            <a:r>
              <a:rPr lang="ru-RU" altLang="ru-RU" sz="3500" dirty="0" err="1"/>
              <a:t>навчання</a:t>
            </a:r>
            <a:r>
              <a:rPr lang="ru-RU" altLang="ru-RU" sz="3500" dirty="0"/>
              <a:t>. </a:t>
            </a:r>
          </a:p>
          <a:p>
            <a:pPr marL="533400" indent="-533400" algn="just">
              <a:buNone/>
            </a:pPr>
            <a:endParaRPr lang="ru-RU" altLang="ru-RU" sz="3500" b="1" i="1" dirty="0">
              <a:solidFill>
                <a:srgbClr val="FF3300"/>
              </a:solidFill>
            </a:endParaRPr>
          </a:p>
          <a:p>
            <a:pPr marL="533400" indent="-533400" algn="just">
              <a:buNone/>
            </a:pPr>
            <a:r>
              <a:rPr lang="ru-RU" altLang="ru-RU" sz="3500" b="1" i="1" dirty="0">
                <a:solidFill>
                  <a:srgbClr val="FF3300"/>
                </a:solidFill>
              </a:rPr>
              <a:t>Похвала</a:t>
            </a:r>
            <a:r>
              <a:rPr lang="ru-RU" altLang="ru-RU" sz="3500" dirty="0">
                <a:solidFill>
                  <a:srgbClr val="FF3300"/>
                </a:solidFill>
              </a:rPr>
              <a:t> </a:t>
            </a:r>
            <a:r>
              <a:rPr lang="ru-RU" altLang="ru-RU" sz="3500" dirty="0"/>
              <a:t>– </a:t>
            </a:r>
            <a:r>
              <a:rPr lang="ru-RU" altLang="ru-RU" sz="3500" dirty="0" err="1"/>
              <a:t>це</a:t>
            </a:r>
            <a:r>
              <a:rPr lang="ru-RU" altLang="ru-RU" sz="3500" dirty="0"/>
              <a:t> не </a:t>
            </a:r>
            <a:r>
              <a:rPr lang="ru-RU" altLang="ru-RU" sz="3500" dirty="0" err="1"/>
              <a:t>що</a:t>
            </a:r>
            <a:r>
              <a:rPr lang="ru-RU" altLang="ru-RU" sz="3500" dirty="0"/>
              <a:t> </a:t>
            </a:r>
            <a:r>
              <a:rPr lang="ru-RU" altLang="ru-RU" sz="3500" dirty="0" err="1"/>
              <a:t>інше</a:t>
            </a:r>
            <a:r>
              <a:rPr lang="ru-RU" altLang="ru-RU" sz="3500" dirty="0"/>
              <a:t>, як один </a:t>
            </a:r>
            <a:r>
              <a:rPr lang="ru-RU" altLang="ru-RU" sz="3500" dirty="0" err="1"/>
              <a:t>із</a:t>
            </a:r>
            <a:r>
              <a:rPr lang="ru-RU" altLang="ru-RU" sz="3500" dirty="0"/>
              <a:t> </a:t>
            </a:r>
            <a:r>
              <a:rPr lang="ru-RU" altLang="ru-RU" sz="3500" dirty="0" err="1"/>
              <a:t>видів</a:t>
            </a:r>
            <a:r>
              <a:rPr lang="ru-RU" altLang="ru-RU" sz="3500" dirty="0"/>
              <a:t> нагороди, </a:t>
            </a:r>
            <a:r>
              <a:rPr lang="ru-RU" altLang="ru-RU" sz="3500" dirty="0" err="1"/>
              <a:t>що</a:t>
            </a:r>
            <a:r>
              <a:rPr lang="ru-RU" altLang="ru-RU" sz="3500" dirty="0"/>
              <a:t> </a:t>
            </a:r>
            <a:r>
              <a:rPr lang="ru-RU" altLang="ru-RU" sz="3500" dirty="0" err="1"/>
              <a:t>підвищує</a:t>
            </a:r>
            <a:r>
              <a:rPr lang="ru-RU" altLang="ru-RU" sz="3500" dirty="0"/>
              <a:t> </a:t>
            </a:r>
            <a:r>
              <a:rPr lang="ru-RU" altLang="ru-RU" sz="3500" dirty="0" err="1"/>
              <a:t>почуття</a:t>
            </a:r>
            <a:r>
              <a:rPr lang="ru-RU" altLang="ru-RU" sz="3500" dirty="0"/>
              <a:t> </a:t>
            </a:r>
            <a:r>
              <a:rPr lang="ru-RU" altLang="ru-RU" sz="3500" dirty="0" err="1"/>
              <a:t>гідності</a:t>
            </a:r>
            <a:r>
              <a:rPr lang="ru-RU" altLang="ru-RU" sz="3500" dirty="0"/>
              <a:t> і </a:t>
            </a:r>
            <a:r>
              <a:rPr lang="ru-RU" altLang="ru-RU" sz="3500" dirty="0" err="1"/>
              <a:t>може</a:t>
            </a:r>
            <a:r>
              <a:rPr lang="ru-RU" altLang="ru-RU" sz="3500" dirty="0"/>
              <a:t> </a:t>
            </a:r>
            <a:r>
              <a:rPr lang="ru-RU" altLang="ru-RU" sz="3500" dirty="0" err="1"/>
              <a:t>подіяти</a:t>
            </a:r>
            <a:r>
              <a:rPr lang="ru-RU" altLang="ru-RU" sz="3500" dirty="0"/>
              <a:t> як </a:t>
            </a:r>
            <a:r>
              <a:rPr lang="ru-RU" altLang="ru-RU" sz="3500" dirty="0" err="1"/>
              <a:t>позитивний</a:t>
            </a:r>
            <a:r>
              <a:rPr lang="ru-RU" altLang="ru-RU" sz="3500" dirty="0"/>
              <a:t> </a:t>
            </a:r>
            <a:r>
              <a:rPr lang="ru-RU" altLang="ru-RU" sz="3500" dirty="0" err="1"/>
              <a:t>імпульс</a:t>
            </a:r>
            <a:r>
              <a:rPr lang="ru-RU" altLang="ru-RU" sz="3500" dirty="0"/>
              <a:t> </a:t>
            </a:r>
            <a:r>
              <a:rPr lang="ru-RU" altLang="ru-RU" sz="3500" dirty="0" err="1"/>
              <a:t>длянового</a:t>
            </a:r>
            <a:r>
              <a:rPr lang="ru-RU" altLang="ru-RU" sz="3500" dirty="0"/>
              <a:t> </a:t>
            </a:r>
            <a:r>
              <a:rPr lang="ru-RU" altLang="ru-RU" sz="3500" dirty="0" err="1"/>
              <a:t>успіху</a:t>
            </a:r>
            <a:r>
              <a:rPr lang="ru-RU" altLang="ru-RU" sz="3500" dirty="0"/>
              <a:t>. </a:t>
            </a:r>
          </a:p>
          <a:p>
            <a:pPr marL="533400" indent="-533400" algn="just">
              <a:buNone/>
            </a:pPr>
            <a:endParaRPr lang="ru-RU" altLang="ru-RU" sz="3500" b="1" i="1" dirty="0">
              <a:solidFill>
                <a:srgbClr val="FF3300"/>
              </a:solidFill>
            </a:endParaRPr>
          </a:p>
          <a:p>
            <a:pPr marL="533400" indent="-533400" algn="just">
              <a:buNone/>
            </a:pPr>
            <a:r>
              <a:rPr lang="ru-RU" altLang="ru-RU" sz="3500" b="1" i="1" dirty="0" err="1">
                <a:solidFill>
                  <a:srgbClr val="FF3300"/>
                </a:solidFill>
              </a:rPr>
              <a:t>Оцінка</a:t>
            </a:r>
            <a:r>
              <a:rPr lang="ru-RU" altLang="ru-RU" sz="3500" dirty="0">
                <a:solidFill>
                  <a:srgbClr val="FF3300"/>
                </a:solidFill>
              </a:rPr>
              <a:t> </a:t>
            </a:r>
            <a:r>
              <a:rPr lang="ru-RU" altLang="ru-RU" sz="3500" dirty="0" smtClean="0">
                <a:solidFill>
                  <a:srgbClr val="FF3300"/>
                </a:solidFill>
              </a:rPr>
              <a:t> </a:t>
            </a:r>
            <a:r>
              <a:rPr lang="ru-RU" altLang="ru-RU" sz="3500" dirty="0" smtClean="0"/>
              <a:t>не </a:t>
            </a:r>
            <a:r>
              <a:rPr lang="ru-RU" altLang="ru-RU" sz="3500" dirty="0"/>
              <a:t>є одним </a:t>
            </a:r>
            <a:r>
              <a:rPr lang="ru-RU" altLang="ru-RU" sz="3500" dirty="0" err="1"/>
              <a:t>із</a:t>
            </a:r>
            <a:r>
              <a:rPr lang="ru-RU" altLang="ru-RU" sz="3500" dirty="0"/>
              <a:t> </a:t>
            </a:r>
            <a:r>
              <a:rPr lang="ru-RU" altLang="ru-RU" sz="3500" dirty="0" err="1"/>
              <a:t>способів</a:t>
            </a:r>
            <a:r>
              <a:rPr lang="ru-RU" altLang="ru-RU" sz="3500" dirty="0"/>
              <a:t> </a:t>
            </a:r>
            <a:r>
              <a:rPr lang="ru-RU" altLang="ru-RU" sz="3500" dirty="0" err="1"/>
              <a:t>покарання</a:t>
            </a:r>
            <a:r>
              <a:rPr lang="ru-RU" altLang="ru-RU" sz="3500" dirty="0"/>
              <a:t> </a:t>
            </a:r>
            <a:r>
              <a:rPr lang="ru-RU" altLang="ru-RU" sz="3500" dirty="0" err="1"/>
              <a:t>учня</a:t>
            </a:r>
            <a:r>
              <a:rPr lang="ru-RU" altLang="ru-RU" sz="3500" dirty="0"/>
              <a:t>. </a:t>
            </a:r>
            <a:endParaRPr lang="uk-UA" altLang="ru-RU" sz="3500" i="1" dirty="0">
              <a:solidFill>
                <a:srgbClr val="FFFF00"/>
              </a:solidFill>
            </a:endParaRPr>
          </a:p>
          <a:p>
            <a:pPr marL="533400" indent="-533400" algn="just">
              <a:buNone/>
            </a:pPr>
            <a:endParaRPr lang="uk-UA" altLang="ru-RU" sz="2800" i="1" dirty="0"/>
          </a:p>
          <a:p>
            <a:pPr marL="533400" indent="-533400" algn="just">
              <a:buNone/>
            </a:pPr>
            <a:endParaRPr lang="ru-RU" altLang="ru-RU" dirty="0"/>
          </a:p>
        </p:txBody>
      </p:sp>
      <p:pic>
        <p:nvPicPr>
          <p:cNvPr id="2050" name="Picture 2" descr="ÐÐ°ÑÑÐ¸Ð½ÐºÐ¸ Ð¿Ð¾ Ð·Ð°Ð¿ÑÐ¾ÑÑ ÑÑÐ¿ÑÑ">
            <a:extLst>
              <a:ext uri="{FF2B5EF4-FFF2-40B4-BE49-F238E27FC236}">
                <a16:creationId xmlns:a16="http://schemas.microsoft.com/office/drawing/2014/main" id="{F2791849-D3DB-42EB-8422-E2CA7B8F1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708" y="84757"/>
            <a:ext cx="2599426" cy="194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Ð¼Ð¾Ð»Ð¾Ð´ÐµÑÑ !">
            <a:extLst>
              <a:ext uri="{FF2B5EF4-FFF2-40B4-BE49-F238E27FC236}">
                <a16:creationId xmlns:a16="http://schemas.microsoft.com/office/drawing/2014/main" id="{2316B3F5-7810-40D6-B687-7EFDF04E5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708" y="2424023"/>
            <a:ext cx="2700068" cy="187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FBD174-34D7-43F2-B979-9E12A7B67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7414" y="4691941"/>
            <a:ext cx="2938013" cy="213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110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A01561C4-ECFA-4CB5-9613-D9FB71811749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7522234" y="532320"/>
            <a:ext cx="3830128" cy="385852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</a:rPr>
              <a:t>ПОЗИТИВНА</a:t>
            </a:r>
            <a:endParaRPr lang="ru-RU" sz="4400" dirty="0">
              <a:solidFill>
                <a:srgbClr val="FF0000"/>
              </a:solidFill>
            </a:endParaRPr>
          </a:p>
          <a:p>
            <a:r>
              <a:rPr lang="ru-RU" dirty="0"/>
              <a:t>похвала</a:t>
            </a:r>
          </a:p>
          <a:p>
            <a:r>
              <a:rPr lang="ru-RU" dirty="0" err="1"/>
              <a:t>нагорода</a:t>
            </a:r>
            <a:endParaRPr lang="ru-RU" dirty="0"/>
          </a:p>
          <a:p>
            <a:r>
              <a:rPr lang="ru-RU" dirty="0" err="1"/>
              <a:t>заохочення</a:t>
            </a:r>
            <a:endParaRPr lang="ru-RU" dirty="0"/>
          </a:p>
          <a:p>
            <a:r>
              <a:rPr lang="ru-RU" dirty="0" err="1"/>
              <a:t>підтримка</a:t>
            </a:r>
            <a:endParaRPr lang="ru-RU" dirty="0"/>
          </a:p>
          <a:p>
            <a:r>
              <a:rPr lang="ru-RU" dirty="0" err="1"/>
              <a:t>допомога</a:t>
            </a:r>
            <a:endParaRPr lang="ru-RU" dirty="0"/>
          </a:p>
          <a:p>
            <a:r>
              <a:rPr lang="ru-RU" dirty="0" err="1"/>
              <a:t>повага</a:t>
            </a:r>
            <a:endParaRPr lang="ru-RU" dirty="0"/>
          </a:p>
          <a:p>
            <a:r>
              <a:rPr lang="ru-RU" dirty="0" err="1"/>
              <a:t>успіх</a:t>
            </a:r>
            <a:endParaRPr lang="ru-RU" dirty="0"/>
          </a:p>
          <a:p>
            <a:r>
              <a:rPr lang="ru-RU" dirty="0" err="1"/>
              <a:t>творчість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0EF0533-6CB4-4E59-979F-E888B7D3B984}"/>
              </a:ext>
            </a:extLst>
          </p:cNvPr>
          <p:cNvSpPr/>
          <p:nvPr/>
        </p:nvSpPr>
        <p:spPr>
          <a:xfrm>
            <a:off x="2973238" y="0"/>
            <a:ext cx="6096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3600" b="1" cap="all" dirty="0" err="1">
                <a:solidFill>
                  <a:srgbClr val="FF0000"/>
                </a:solidFill>
                <a:latin typeface="Helvetica Neue"/>
              </a:rPr>
              <a:t>Зовнішня</a:t>
            </a:r>
            <a:r>
              <a:rPr lang="ru-RU" sz="3600" b="1" cap="all" dirty="0">
                <a:solidFill>
                  <a:srgbClr val="FF0000"/>
                </a:solidFill>
                <a:latin typeface="Helvetica Neue"/>
              </a:rPr>
              <a:t> </a:t>
            </a:r>
            <a:r>
              <a:rPr lang="ru-RU" sz="3600" b="1" cap="all" dirty="0" err="1">
                <a:solidFill>
                  <a:srgbClr val="FF0000"/>
                </a:solidFill>
                <a:latin typeface="Helvetica Neue"/>
              </a:rPr>
              <a:t>мотивація</a:t>
            </a:r>
            <a:endParaRPr lang="ru-RU" sz="3600" cap="all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1FA096-C8F1-4CBA-9546-F97C8E54707D}"/>
              </a:ext>
            </a:extLst>
          </p:cNvPr>
          <p:cNvSpPr txBox="1"/>
          <p:nvPr/>
        </p:nvSpPr>
        <p:spPr>
          <a:xfrm>
            <a:off x="1061049" y="469415"/>
            <a:ext cx="2791020" cy="367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100" b="1" dirty="0">
                <a:solidFill>
                  <a:schemeClr val="accent1"/>
                </a:solidFill>
              </a:rPr>
              <a:t>НЕГАТИВНА</a:t>
            </a:r>
          </a:p>
          <a:p>
            <a:r>
              <a:rPr lang="ru-RU" sz="2400" b="1" dirty="0">
                <a:solidFill>
                  <a:srgbClr val="333333"/>
                </a:solidFill>
                <a:latin typeface="Helvetica Neue"/>
              </a:rPr>
              <a:t>- критика</a:t>
            </a:r>
            <a:endParaRPr lang="ru-RU" sz="2400" dirty="0">
              <a:solidFill>
                <a:srgbClr val="333333"/>
              </a:solidFill>
              <a:latin typeface="Helvetica Neue"/>
            </a:endParaRPr>
          </a:p>
          <a:p>
            <a:r>
              <a:rPr lang="ru-RU" sz="2400" b="1" dirty="0">
                <a:solidFill>
                  <a:srgbClr val="333333"/>
                </a:solidFill>
                <a:latin typeface="Helvetica Neue"/>
              </a:rPr>
              <a:t>- </a:t>
            </a:r>
            <a:r>
              <a:rPr lang="ru-RU" sz="2400" b="1" dirty="0" err="1">
                <a:solidFill>
                  <a:srgbClr val="333333"/>
                </a:solidFill>
                <a:latin typeface="Helvetica Neue"/>
              </a:rPr>
              <a:t>приниження</a:t>
            </a:r>
            <a:endParaRPr lang="ru-RU" sz="2400" dirty="0">
              <a:solidFill>
                <a:srgbClr val="333333"/>
              </a:solidFill>
              <a:latin typeface="Helvetica Neue"/>
            </a:endParaRPr>
          </a:p>
          <a:p>
            <a:r>
              <a:rPr lang="ru-RU" sz="2400" b="1" dirty="0">
                <a:solidFill>
                  <a:srgbClr val="333333"/>
                </a:solidFill>
                <a:latin typeface="Helvetica Neue"/>
              </a:rPr>
              <a:t>- </a:t>
            </a:r>
            <a:r>
              <a:rPr lang="ru-RU" sz="2400" b="1" dirty="0" err="1">
                <a:solidFill>
                  <a:srgbClr val="333333"/>
                </a:solidFill>
                <a:latin typeface="Helvetica Neue"/>
              </a:rPr>
              <a:t>покарання</a:t>
            </a:r>
            <a:endParaRPr lang="ru-RU" sz="2400" dirty="0">
              <a:solidFill>
                <a:srgbClr val="333333"/>
              </a:solidFill>
              <a:latin typeface="Helvetica Neue"/>
            </a:endParaRPr>
          </a:p>
          <a:p>
            <a:r>
              <a:rPr lang="ru-RU" sz="2400" b="1" dirty="0">
                <a:solidFill>
                  <a:srgbClr val="333333"/>
                </a:solidFill>
                <a:latin typeface="Helvetica Neue"/>
              </a:rPr>
              <a:t>- </a:t>
            </a:r>
            <a:r>
              <a:rPr lang="ru-RU" sz="2400" b="1" dirty="0" err="1">
                <a:solidFill>
                  <a:srgbClr val="333333"/>
                </a:solidFill>
                <a:latin typeface="Helvetica Neue"/>
              </a:rPr>
              <a:t>байдужість</a:t>
            </a:r>
            <a:endParaRPr lang="ru-RU" sz="2400" dirty="0">
              <a:solidFill>
                <a:srgbClr val="333333"/>
              </a:solidFill>
              <a:latin typeface="Helvetica Neue"/>
            </a:endParaRPr>
          </a:p>
          <a:p>
            <a:r>
              <a:rPr lang="ru-RU" sz="2400" b="1" dirty="0">
                <a:solidFill>
                  <a:srgbClr val="333333"/>
                </a:solidFill>
                <a:latin typeface="Helvetica Neue"/>
              </a:rPr>
              <a:t>- </a:t>
            </a:r>
            <a:r>
              <a:rPr lang="ru-RU" sz="2400" b="1" dirty="0" err="1">
                <a:solidFill>
                  <a:srgbClr val="333333"/>
                </a:solidFill>
                <a:latin typeface="Helvetica Neue"/>
              </a:rPr>
              <a:t>нудьга</a:t>
            </a:r>
            <a:endParaRPr lang="ru-RU" sz="2400" dirty="0">
              <a:solidFill>
                <a:srgbClr val="333333"/>
              </a:solidFill>
              <a:latin typeface="Helvetica Neue"/>
            </a:endParaRPr>
          </a:p>
          <a:p>
            <a:r>
              <a:rPr lang="ru-RU" sz="2400" b="1" dirty="0">
                <a:solidFill>
                  <a:srgbClr val="333333"/>
                </a:solidFill>
                <a:latin typeface="Helvetica Neue"/>
              </a:rPr>
              <a:t>- </a:t>
            </a:r>
            <a:r>
              <a:rPr lang="ru-RU" sz="2400" b="1" dirty="0" err="1">
                <a:solidFill>
                  <a:srgbClr val="333333"/>
                </a:solidFill>
                <a:latin typeface="Helvetica Neue"/>
              </a:rPr>
              <a:t>насильство</a:t>
            </a:r>
            <a:endParaRPr lang="ru-RU" sz="2400" dirty="0">
              <a:solidFill>
                <a:srgbClr val="333333"/>
              </a:solidFill>
              <a:latin typeface="Helvetica Neue"/>
            </a:endParaRPr>
          </a:p>
          <a:p>
            <a:r>
              <a:rPr lang="ru-RU" sz="2400" b="1" dirty="0">
                <a:solidFill>
                  <a:srgbClr val="333333"/>
                </a:solidFill>
                <a:latin typeface="Helvetica Neue"/>
              </a:rPr>
              <a:t>- </a:t>
            </a:r>
            <a:r>
              <a:rPr lang="ru-RU" sz="2400" b="1" dirty="0" err="1">
                <a:solidFill>
                  <a:srgbClr val="333333"/>
                </a:solidFill>
                <a:latin typeface="Helvetica Neue"/>
              </a:rPr>
              <a:t>невдача</a:t>
            </a:r>
            <a:endParaRPr lang="ru-RU" sz="2400" dirty="0">
              <a:solidFill>
                <a:srgbClr val="333333"/>
              </a:solidFill>
              <a:latin typeface="Helvetica Neue"/>
            </a:endParaRPr>
          </a:p>
          <a:p>
            <a:r>
              <a:rPr lang="ru-RU" sz="2400" b="1" dirty="0">
                <a:solidFill>
                  <a:srgbClr val="333333"/>
                </a:solidFill>
                <a:latin typeface="Helvetica Neue"/>
              </a:rPr>
              <a:t>- страх</a:t>
            </a:r>
            <a:endParaRPr lang="ru-RU" sz="2400" dirty="0">
              <a:solidFill>
                <a:srgbClr val="333333"/>
              </a:solidFill>
              <a:latin typeface="Helvetica Neue"/>
            </a:endParaRPr>
          </a:p>
        </p:txBody>
      </p:sp>
      <p:sp>
        <p:nvSpPr>
          <p:cNvPr id="6" name="Объект 1">
            <a:extLst>
              <a:ext uri="{FF2B5EF4-FFF2-40B4-BE49-F238E27FC236}">
                <a16:creationId xmlns:a16="http://schemas.microsoft.com/office/drawing/2014/main" id="{B52EAAF4-96CB-44E8-8FEB-55BBE957FE9D}"/>
              </a:ext>
            </a:extLst>
          </p:cNvPr>
          <p:cNvSpPr txBox="1">
            <a:spLocks/>
          </p:cNvSpPr>
          <p:nvPr/>
        </p:nvSpPr>
        <p:spPr>
          <a:xfrm>
            <a:off x="1652333" y="4296018"/>
            <a:ext cx="8339931" cy="2116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500" b="1" dirty="0">
                <a:solidFill>
                  <a:srgbClr val="008000"/>
                </a:solidFill>
              </a:rPr>
              <a:t>ВНУТРІШНЯ МОТИВАЦІЯ:</a:t>
            </a:r>
            <a:endParaRPr lang="ru-RU" sz="3500" dirty="0">
              <a:solidFill>
                <a:srgbClr val="008000"/>
              </a:solidFill>
            </a:endParaRPr>
          </a:p>
          <a:p>
            <a:r>
              <a:rPr lang="ru-RU" i="1" dirty="0" err="1"/>
              <a:t>прагнення</a:t>
            </a:r>
            <a:r>
              <a:rPr lang="ru-RU" i="1" dirty="0"/>
              <a:t> до </a:t>
            </a:r>
            <a:r>
              <a:rPr lang="ru-RU" i="1" dirty="0" err="1"/>
              <a:t>пізнання</a:t>
            </a:r>
            <a:r>
              <a:rPr lang="ru-RU" i="1" dirty="0"/>
              <a:t> нового;</a:t>
            </a:r>
            <a:endParaRPr lang="ru-RU" dirty="0"/>
          </a:p>
          <a:p>
            <a:r>
              <a:rPr lang="ru-RU" i="1" dirty="0" err="1"/>
              <a:t>подолання</a:t>
            </a:r>
            <a:r>
              <a:rPr lang="ru-RU" i="1" dirty="0"/>
              <a:t> </a:t>
            </a:r>
            <a:r>
              <a:rPr lang="ru-RU" i="1" dirty="0" err="1"/>
              <a:t>труднощів</a:t>
            </a:r>
            <a:r>
              <a:rPr lang="ru-RU" i="1" dirty="0"/>
              <a:t> </a:t>
            </a:r>
            <a:r>
              <a:rPr lang="ru-RU" i="1" dirty="0" err="1"/>
              <a:t>під</a:t>
            </a:r>
            <a:r>
              <a:rPr lang="ru-RU" i="1" dirty="0"/>
              <a:t> час </a:t>
            </a:r>
            <a:r>
              <a:rPr lang="ru-RU" i="1" dirty="0" err="1"/>
              <a:t>виконання</a:t>
            </a:r>
            <a:r>
              <a:rPr lang="ru-RU" i="1" dirty="0"/>
              <a:t> </a:t>
            </a:r>
            <a:r>
              <a:rPr lang="ru-RU" i="1" dirty="0" err="1"/>
              <a:t>завдань</a:t>
            </a:r>
            <a:r>
              <a:rPr lang="ru-RU" i="1" dirty="0"/>
              <a:t>;</a:t>
            </a:r>
            <a:endParaRPr lang="ru-RU" dirty="0"/>
          </a:p>
          <a:p>
            <a:r>
              <a:rPr lang="ru-RU" i="1" dirty="0"/>
              <a:t> </a:t>
            </a:r>
            <a:r>
              <a:rPr lang="ru-RU" i="1" dirty="0" err="1"/>
              <a:t>отримання</a:t>
            </a:r>
            <a:r>
              <a:rPr lang="ru-RU" i="1" dirty="0"/>
              <a:t> насолоди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процесу</a:t>
            </a:r>
            <a:r>
              <a:rPr lang="ru-RU" i="1" dirty="0"/>
              <a:t> </a:t>
            </a:r>
            <a:r>
              <a:rPr lang="ru-RU" i="1" dirty="0" err="1"/>
              <a:t>пізнання</a:t>
            </a:r>
            <a:r>
              <a:rPr lang="ru-RU" i="1" dirty="0"/>
              <a:t> нового.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71834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5D46355-621D-4DC6-B5BD-3FA46C6717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6414" y="92376"/>
            <a:ext cx="9880121" cy="938213"/>
          </a:xfrm>
          <a:ln>
            <a:noFill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dirty="0">
                <a:solidFill>
                  <a:srgbClr val="FF3300"/>
                </a:solidFill>
                <a:latin typeface="+mn-lt"/>
              </a:rPr>
              <a:t>Методи формування позитивних мотивів навчальної діяльності</a:t>
            </a:r>
            <a:endParaRPr lang="ru-RU" sz="3600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8305022-DBA7-49BA-A4EC-6B46E2237AC4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368061" y="1091241"/>
            <a:ext cx="82296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uk-UA" altLang="ru-RU" sz="2000" b="1" dirty="0"/>
          </a:p>
          <a:p>
            <a:pPr eaLnBrk="1" hangingPunct="1">
              <a:lnSpc>
                <a:spcPct val="80000"/>
              </a:lnSpc>
            </a:pPr>
            <a:r>
              <a:rPr lang="uk-UA" altLang="ru-RU" sz="2000" dirty="0"/>
              <a:t>словесні, наочні, практичні, репродуктивні й пошукові;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dirty="0"/>
              <a:t>індуктивні й дедуктивні;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dirty="0"/>
              <a:t>самостійна навчальна робота;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dirty="0"/>
              <a:t>наочність;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dirty="0"/>
              <a:t>лабораторні, практичні, експериментальні роботи;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dirty="0"/>
              <a:t>проблемно-пошукові;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dirty="0"/>
              <a:t>емоційне стимулювання (почуття співпереживання, гордість);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dirty="0"/>
              <a:t>створення ситуації захопленості;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dirty="0"/>
              <a:t>художність та емоційність мови викладача;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dirty="0"/>
              <a:t>створення ситуацій успіху;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dirty="0"/>
              <a:t>навчальні дискусії;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dirty="0"/>
              <a:t>аналіз практичних ситуацій.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4526192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C1422F2-C985-4758-9E37-8D2B05F5E1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1743" y="0"/>
            <a:ext cx="10515600" cy="8367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altLang="ru-RU" sz="3600" b="1" dirty="0">
                <a:solidFill>
                  <a:srgbClr val="FF3300"/>
                </a:solidFill>
              </a:rPr>
              <a:t>Методи мотивації самостійної навчальної діяльності</a:t>
            </a:r>
            <a:endParaRPr lang="ru-RU" altLang="ru-RU" sz="3600" b="1" dirty="0">
              <a:solidFill>
                <a:srgbClr val="FF3300"/>
              </a:solidFill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4E7F8CA-AEAA-447A-9004-63FE70C67AEF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522447" y="1072936"/>
            <a:ext cx="10515600" cy="435133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ru-RU" sz="2400" b="1" dirty="0"/>
              <a:t>1. </a:t>
            </a:r>
            <a:r>
              <a:rPr lang="uk-UA" altLang="ru-RU" sz="1800" dirty="0"/>
              <a:t>Метод емоційного стимулювання у поєднанні зі словесним методом </a:t>
            </a:r>
            <a:r>
              <a:rPr lang="uk-UA" altLang="ru-RU" sz="1800" i="1" dirty="0"/>
              <a:t>(прийоми зацікавлення, здивування);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ru-RU" sz="1800" dirty="0"/>
              <a:t>2. Наочні </a:t>
            </a:r>
            <a:r>
              <a:rPr lang="uk-UA" altLang="ru-RU" sz="1800" i="1" dirty="0"/>
              <a:t>(демонстрація);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ru-RU" sz="1800" dirty="0"/>
              <a:t>3. Проблемно-пошукові;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ru-RU" sz="1800" dirty="0"/>
              <a:t>4. Практичні </a:t>
            </a:r>
            <a:r>
              <a:rPr lang="uk-UA" altLang="ru-RU" sz="1800" i="1" dirty="0"/>
              <a:t>(дати алгоритм виконання завдання).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uk-UA" altLang="ru-RU" sz="1800" dirty="0"/>
              <a:t>5. Методи, які стимулюють пізнавальні запити студентів (</a:t>
            </a:r>
            <a:r>
              <a:rPr lang="uk-UA" altLang="ru-RU" sz="1800" i="1" dirty="0"/>
              <a:t>незакінчені завдання, тексти, які спонукають ставити запитання або шукати правильних шляхів виконання, спрямовані на отримання додаткової інформації);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uk-UA" altLang="ru-RU" sz="1800" dirty="0"/>
              <a:t>6. Методи, що стимулюють ініціативу студентів (самостійне творче складання завдання, пошук аналогів у повсякденному житті);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uk-UA" altLang="ru-RU" sz="1800" dirty="0"/>
              <a:t>7. Методи, що стимулюють ініціативу, яка проявляється під час діяльності (прийом навмисних помилок, прийом “лабіринту”, прийом виконання практичних завдань);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uk-UA" altLang="ru-RU" sz="1800" dirty="0"/>
              <a:t> 8. Методи що стимулюють колективну діяльність й спільну діяльність </a:t>
            </a:r>
            <a:r>
              <a:rPr lang="uk-UA" altLang="ru-RU" sz="1800" i="1" dirty="0"/>
              <a:t>(змагання, допомога </a:t>
            </a:r>
            <a:r>
              <a:rPr lang="uk-UA" altLang="ru-RU" sz="1800" i="1" dirty="0" smtClean="0"/>
              <a:t>однокласнику</a:t>
            </a:r>
            <a:r>
              <a:rPr lang="uk-UA" altLang="ru-RU" sz="1800" i="1" dirty="0"/>
              <a:t>, критика).</a:t>
            </a:r>
            <a:endParaRPr lang="ru-RU" alt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196735861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id="{DF931144-00A1-463D-B574-1911DEF9A6BD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733245" y="714376"/>
          <a:ext cx="10696755" cy="5738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124411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Місце для вмісту 2">
            <a:extLst>
              <a:ext uri="{FF2B5EF4-FFF2-40B4-BE49-F238E27FC236}">
                <a16:creationId xmlns:a16="http://schemas.microsoft.com/office/drawing/2014/main" id="{4B000B1C-B26D-4C36-A339-BE4C65B57D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37732" y="259307"/>
            <a:ext cx="9648967" cy="4954137"/>
          </a:xfrm>
        </p:spPr>
        <p:txBody>
          <a:bodyPr>
            <a:normAutofit fontScale="70000" lnSpcReduction="20000"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uk-UA" alt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 навчання</a:t>
            </a:r>
          </a:p>
          <a:p>
            <a:r>
              <a:rPr lang="uk-UA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навчального матеріалу.</a:t>
            </a:r>
          </a:p>
          <a:p>
            <a:r>
              <a:rPr lang="uk-UA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Незвичайність подачі.</a:t>
            </a:r>
          </a:p>
          <a:p>
            <a:r>
              <a:rPr lang="uk-UA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значущість нових знань для життя, спілкування, кар’єри, престижу. </a:t>
            </a:r>
          </a:p>
          <a:p>
            <a:r>
              <a:rPr lang="uk-UA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Суперечливість матеріалу. </a:t>
            </a:r>
          </a:p>
          <a:p>
            <a:r>
              <a:rPr lang="uk-UA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Оцінка. </a:t>
            </a:r>
          </a:p>
          <a:p>
            <a:r>
              <a:rPr lang="uk-UA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ситуації успіху. </a:t>
            </a:r>
          </a:p>
          <a:p>
            <a:r>
              <a:rPr lang="uk-UA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ігрових моментів, конкурсів, змагань. </a:t>
            </a:r>
          </a:p>
          <a:p>
            <a:r>
              <a:rPr lang="uk-UA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в парах або в групах.</a:t>
            </a:r>
          </a:p>
          <a:p>
            <a:r>
              <a:rPr lang="uk-UA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Гумористичні відступи. </a:t>
            </a:r>
          </a:p>
          <a:p>
            <a:r>
              <a:rPr lang="uk-UA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Чергування різних видів діяльності.</a:t>
            </a:r>
          </a:p>
          <a:p>
            <a:r>
              <a:rPr lang="uk-UA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Поважне ставлення до особи учня, визнання його ділових та особистих якостей.</a:t>
            </a:r>
          </a:p>
          <a:p>
            <a:pPr eaLnBrk="1" hangingPunct="1"/>
            <a:endParaRPr lang="uk-UA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3EA87CD-1056-4EBE-B5AC-B15C94C32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785" y="444274"/>
            <a:ext cx="7346271" cy="540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fontAlgn="base">
              <a:spcBef>
                <a:spcPct val="20000"/>
              </a:spcBef>
              <a:spcAft>
                <a:spcPct val="0"/>
              </a:spcAft>
            </a:pPr>
            <a:r>
              <a:rPr lang="uk-UA" alt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endParaRPr lang="ru-RU" altLang="ru-RU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31491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73" y="0"/>
            <a:ext cx="8398998" cy="630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93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F9A78CC9-652A-469F-AA5A-ECA9693B34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12230" y="638629"/>
            <a:ext cx="6215538" cy="4635735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Helvetica Neue"/>
              </a:rPr>
              <a:t>Людина, </a:t>
            </a:r>
            <a:r>
              <a:rPr lang="ru-RU" sz="2800" b="1" dirty="0" err="1">
                <a:latin typeface="Helvetica Neue"/>
              </a:rPr>
              <a:t>що</a:t>
            </a:r>
            <a:r>
              <a:rPr lang="ru-RU" sz="2800" b="1" dirty="0">
                <a:latin typeface="Helvetica Neue"/>
              </a:rPr>
              <a:t> не </a:t>
            </a:r>
            <a:r>
              <a:rPr lang="ru-RU" sz="2800" b="1" dirty="0" err="1">
                <a:latin typeface="Helvetica Neue"/>
              </a:rPr>
              <a:t>знає</a:t>
            </a:r>
            <a:r>
              <a:rPr lang="ru-RU" sz="2800" b="1" dirty="0">
                <a:latin typeface="Helvetica Neue"/>
              </a:rPr>
              <a:t> </a:t>
            </a:r>
            <a:r>
              <a:rPr lang="ru-RU" sz="2800" b="1" dirty="0" err="1">
                <a:latin typeface="Helvetica Neue"/>
              </a:rPr>
              <a:t>нічого</a:t>
            </a:r>
            <a:r>
              <a:rPr lang="ru-RU" sz="2800" b="1" dirty="0">
                <a:latin typeface="Helvetica Neue"/>
              </a:rPr>
              <a:t>, </a:t>
            </a:r>
            <a:r>
              <a:rPr lang="ru-RU" sz="2800" b="1" dirty="0" err="1">
                <a:latin typeface="Helvetica Neue"/>
              </a:rPr>
              <a:t>може</a:t>
            </a:r>
            <a:r>
              <a:rPr lang="ru-RU" sz="2800" b="1" dirty="0">
                <a:latin typeface="Helvetica Neue"/>
              </a:rPr>
              <a:t> </a:t>
            </a:r>
            <a:r>
              <a:rPr lang="ru-RU" sz="2800" b="1" dirty="0" err="1">
                <a:latin typeface="Helvetica Neue"/>
              </a:rPr>
              <a:t>навчитися</a:t>
            </a:r>
            <a:r>
              <a:rPr lang="ru-RU" sz="2800" b="1" dirty="0">
                <a:latin typeface="Helvetica Neue"/>
              </a:rPr>
              <a:t>, справа </a:t>
            </a:r>
            <a:r>
              <a:rPr lang="ru-RU" sz="2800" b="1" dirty="0" err="1">
                <a:latin typeface="Helvetica Neue"/>
              </a:rPr>
              <a:t>тільки</a:t>
            </a:r>
            <a:r>
              <a:rPr lang="ru-RU" sz="2800" b="1" dirty="0">
                <a:latin typeface="Helvetica Neue"/>
              </a:rPr>
              <a:t> в тому, </a:t>
            </a:r>
            <a:r>
              <a:rPr lang="ru-RU" sz="2800" b="1" dirty="0" err="1">
                <a:latin typeface="Helvetica Neue"/>
              </a:rPr>
              <a:t>щоб</a:t>
            </a:r>
            <a:r>
              <a:rPr lang="ru-RU" sz="2800" b="1" dirty="0">
                <a:latin typeface="Helvetica Neue"/>
              </a:rPr>
              <a:t> </a:t>
            </a:r>
            <a:r>
              <a:rPr lang="ru-RU" sz="2800" b="1" dirty="0" err="1">
                <a:latin typeface="Helvetica Neue"/>
              </a:rPr>
              <a:t>запалити</a:t>
            </a:r>
            <a:r>
              <a:rPr lang="ru-RU" sz="2800" b="1" dirty="0">
                <a:latin typeface="Helvetica Neue"/>
              </a:rPr>
              <a:t> в </a:t>
            </a:r>
            <a:r>
              <a:rPr lang="ru-RU" sz="2800" b="1" dirty="0" err="1">
                <a:latin typeface="Helvetica Neue"/>
              </a:rPr>
              <a:t>ній</a:t>
            </a:r>
            <a:r>
              <a:rPr lang="ru-RU" sz="2800" b="1" dirty="0">
                <a:latin typeface="Helvetica Neue"/>
              </a:rPr>
              <a:t> </a:t>
            </a:r>
            <a:r>
              <a:rPr lang="ru-RU" sz="2800" b="1" dirty="0" err="1">
                <a:latin typeface="Helvetica Neue"/>
              </a:rPr>
              <a:t>бажання</a:t>
            </a:r>
            <a:r>
              <a:rPr lang="ru-RU" sz="2800" b="1" dirty="0">
                <a:latin typeface="Helvetica Neue"/>
              </a:rPr>
              <a:t> </a:t>
            </a:r>
            <a:r>
              <a:rPr lang="ru-RU" sz="2800" b="1" dirty="0" err="1">
                <a:latin typeface="Helvetica Neue"/>
              </a:rPr>
              <a:t>вчитися</a:t>
            </a:r>
            <a:r>
              <a:rPr lang="ru-RU" sz="2800" b="1" dirty="0">
                <a:latin typeface="Helvetica Neue"/>
              </a:rPr>
              <a:t>. </a:t>
            </a:r>
          </a:p>
          <a:p>
            <a:pPr marL="0" indent="0">
              <a:buNone/>
            </a:pPr>
            <a:r>
              <a:rPr lang="ru-RU" sz="2800" b="1" dirty="0">
                <a:latin typeface="Helvetica Neue"/>
              </a:rPr>
              <a:t>                                          </a:t>
            </a:r>
            <a:r>
              <a:rPr lang="ru-RU" sz="2800" b="1" dirty="0" smtClean="0">
                <a:latin typeface="Helvetica Neue"/>
              </a:rPr>
              <a:t>Д</a:t>
            </a:r>
            <a:r>
              <a:rPr lang="ru-RU" sz="2800" b="1" dirty="0">
                <a:latin typeface="Helvetica Neue"/>
              </a:rPr>
              <a:t>. </a:t>
            </a:r>
            <a:r>
              <a:rPr lang="ru-RU" sz="2800" b="1" dirty="0" err="1">
                <a:latin typeface="Helvetica Neue"/>
              </a:rPr>
              <a:t>Дідро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86" y="1350364"/>
            <a:ext cx="4630091" cy="39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3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F854174-B204-4494-9B64-BA4FBC1694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85404" y="1022956"/>
            <a:ext cx="7499230" cy="3807424"/>
          </a:xfrm>
        </p:spPr>
        <p:txBody>
          <a:bodyPr>
            <a:noAutofit/>
          </a:bodyPr>
          <a:lstStyle/>
          <a:p>
            <a:r>
              <a:rPr lang="ru-RU" sz="3600" b="1" dirty="0" err="1">
                <a:latin typeface="Helvetica Neue"/>
              </a:rPr>
              <a:t>Усі</a:t>
            </a:r>
            <a:r>
              <a:rPr lang="ru-RU" sz="3600" b="1" dirty="0">
                <a:latin typeface="Helvetica Neue"/>
              </a:rPr>
              <a:t> </a:t>
            </a:r>
            <a:r>
              <a:rPr lang="ru-RU" sz="3600" b="1" dirty="0" err="1">
                <a:latin typeface="Helvetica Neue"/>
              </a:rPr>
              <a:t>наші</a:t>
            </a:r>
            <a:r>
              <a:rPr lang="ru-RU" sz="3600" b="1" dirty="0">
                <a:latin typeface="Helvetica Neue"/>
              </a:rPr>
              <a:t> </a:t>
            </a:r>
            <a:r>
              <a:rPr lang="ru-RU" sz="3600" b="1" dirty="0" err="1">
                <a:latin typeface="Helvetica Neue"/>
              </a:rPr>
              <a:t>задуми</a:t>
            </a:r>
            <a:r>
              <a:rPr lang="ru-RU" sz="3600" b="1" dirty="0">
                <a:latin typeface="Helvetica Neue"/>
              </a:rPr>
              <a:t>, </a:t>
            </a:r>
            <a:r>
              <a:rPr lang="ru-RU" sz="3600" b="1" dirty="0" err="1">
                <a:latin typeface="Helvetica Neue"/>
              </a:rPr>
              <a:t>усі</a:t>
            </a:r>
            <a:r>
              <a:rPr lang="ru-RU" sz="3600" b="1" dirty="0">
                <a:latin typeface="Helvetica Neue"/>
              </a:rPr>
              <a:t> </a:t>
            </a:r>
            <a:r>
              <a:rPr lang="ru-RU" sz="3600" b="1" dirty="0" err="1">
                <a:latin typeface="Helvetica Neue"/>
              </a:rPr>
              <a:t>пошуки</a:t>
            </a:r>
            <a:r>
              <a:rPr lang="ru-RU" sz="3600" b="1" dirty="0">
                <a:latin typeface="Helvetica Neue"/>
              </a:rPr>
              <a:t> і </a:t>
            </a:r>
            <a:r>
              <a:rPr lang="ru-RU" sz="3600" b="1" dirty="0" err="1">
                <a:latin typeface="Helvetica Neue"/>
              </a:rPr>
              <a:t>побудови</a:t>
            </a:r>
            <a:r>
              <a:rPr lang="ru-RU" sz="3600" b="1" dirty="0">
                <a:latin typeface="Helvetica Neue"/>
              </a:rPr>
              <a:t> </a:t>
            </a:r>
            <a:r>
              <a:rPr lang="ru-RU" sz="3600" b="1" dirty="0" err="1">
                <a:latin typeface="Helvetica Neue"/>
              </a:rPr>
              <a:t>перетворюються</a:t>
            </a:r>
            <a:r>
              <a:rPr lang="ru-RU" sz="3600" b="1" dirty="0">
                <a:latin typeface="Helvetica Neue"/>
              </a:rPr>
              <a:t> на порох, </a:t>
            </a:r>
            <a:r>
              <a:rPr lang="ru-RU" sz="3600" b="1" dirty="0" err="1">
                <a:latin typeface="Helvetica Neue"/>
              </a:rPr>
              <a:t>якщо</a:t>
            </a:r>
            <a:r>
              <a:rPr lang="ru-RU" sz="3600" b="1" dirty="0">
                <a:latin typeface="Helvetica Neue"/>
              </a:rPr>
              <a:t> </a:t>
            </a:r>
            <a:r>
              <a:rPr lang="ru-RU" sz="3600" b="1" dirty="0" err="1">
                <a:latin typeface="Helvetica Neue"/>
              </a:rPr>
              <a:t>немає</a:t>
            </a:r>
            <a:r>
              <a:rPr lang="ru-RU" sz="3600" b="1" dirty="0">
                <a:latin typeface="Helvetica Neue"/>
              </a:rPr>
              <a:t> в </a:t>
            </a:r>
            <a:r>
              <a:rPr lang="ru-RU" sz="3600" b="1" dirty="0" err="1">
                <a:latin typeface="Helvetica Neue"/>
              </a:rPr>
              <a:t>учнів</a:t>
            </a:r>
            <a:r>
              <a:rPr lang="ru-RU" sz="3600" b="1" dirty="0">
                <a:latin typeface="Helvetica Neue"/>
              </a:rPr>
              <a:t> </a:t>
            </a:r>
            <a:r>
              <a:rPr lang="ru-RU" sz="3600" b="1" dirty="0" err="1">
                <a:latin typeface="Helvetica Neue"/>
              </a:rPr>
              <a:t>бажання</a:t>
            </a:r>
            <a:r>
              <a:rPr lang="ru-RU" sz="3600" b="1" dirty="0">
                <a:latin typeface="Helvetica Neue"/>
              </a:rPr>
              <a:t> </a:t>
            </a:r>
            <a:r>
              <a:rPr lang="ru-RU" sz="3600" b="1" dirty="0" err="1">
                <a:latin typeface="Helvetica Neue"/>
              </a:rPr>
              <a:t>вчитися</a:t>
            </a:r>
            <a:r>
              <a:rPr lang="ru-RU" sz="3600" b="1" dirty="0">
                <a:latin typeface="Helvetica Neue"/>
              </a:rPr>
              <a:t>.</a:t>
            </a:r>
            <a:r>
              <a:rPr lang="ru-RU" sz="3600" dirty="0">
                <a:latin typeface="Helvetica Neue"/>
              </a:rPr>
              <a:t> </a:t>
            </a:r>
          </a:p>
          <a:p>
            <a:pPr marL="0" indent="0">
              <a:buNone/>
            </a:pPr>
            <a:r>
              <a:rPr lang="ru-RU" sz="3600" b="1" dirty="0">
                <a:latin typeface="Helvetica Neue"/>
              </a:rPr>
              <a:t>              </a:t>
            </a:r>
            <a:r>
              <a:rPr lang="ru-RU" sz="3600" b="1" dirty="0" smtClean="0">
                <a:latin typeface="Helvetica Neue"/>
              </a:rPr>
              <a:t>В</a:t>
            </a:r>
            <a:r>
              <a:rPr lang="ru-RU" sz="3600" b="1" dirty="0">
                <a:latin typeface="Helvetica Neue"/>
              </a:rPr>
              <a:t>. </a:t>
            </a:r>
            <a:r>
              <a:rPr lang="ru-RU" sz="3600" b="1" dirty="0" err="1">
                <a:latin typeface="Helvetica Neue"/>
              </a:rPr>
              <a:t>Сухомлинський</a:t>
            </a:r>
            <a:endParaRPr lang="ru-RU" sz="3600" dirty="0"/>
          </a:p>
        </p:txBody>
      </p:sp>
      <p:pic>
        <p:nvPicPr>
          <p:cNvPr id="1026" name="Picture 2" descr="ÐÐ°ÑÑÐ¸Ð½ÐºÐ¸ Ð¿Ð¾ Ð·Ð°Ð¿ÑÐ¾ÑÑ ÑÑÑÐ¾Ð¼Ð»Ð¸Ð½ÑÑÐºÐ¸Ð¹">
            <a:extLst>
              <a:ext uri="{FF2B5EF4-FFF2-40B4-BE49-F238E27FC236}">
                <a16:creationId xmlns:a16="http://schemas.microsoft.com/office/drawing/2014/main" id="{116C07F3-606A-4807-9B05-ADDBBDCCF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60" y="745048"/>
            <a:ext cx="2962844" cy="465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02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094" y="145143"/>
            <a:ext cx="8350819" cy="626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03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96" y="145142"/>
            <a:ext cx="10343848" cy="581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63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819" y="439311"/>
            <a:ext cx="6565961" cy="8413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636" y="4164673"/>
            <a:ext cx="9108213" cy="1286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49" y="1532472"/>
            <a:ext cx="1627773" cy="21093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3050" y="1532471"/>
            <a:ext cx="1780186" cy="21093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1764" y="1532471"/>
            <a:ext cx="1749704" cy="21093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7330" y="1532471"/>
            <a:ext cx="2011854" cy="21093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6604" y="1422734"/>
            <a:ext cx="1883827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74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388" y="441491"/>
            <a:ext cx="4877223" cy="7498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60" y="947021"/>
            <a:ext cx="1743607" cy="9083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706" y="1015379"/>
            <a:ext cx="9626418" cy="10546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09" y="1883944"/>
            <a:ext cx="1743607" cy="9449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1706" y="2070078"/>
            <a:ext cx="8998476" cy="646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963" y="3023347"/>
            <a:ext cx="1749704" cy="10425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1706" y="3023347"/>
            <a:ext cx="8967993" cy="9388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060" y="4065853"/>
            <a:ext cx="1743607" cy="9388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1706" y="3962212"/>
            <a:ext cx="8937511" cy="9388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7963" y="5178310"/>
            <a:ext cx="1749704" cy="11095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29995" y="4901077"/>
            <a:ext cx="8949704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10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F2AB2F5-CA32-4540-A8A2-07B2152A1F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8930" y="84496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cap="all" dirty="0" err="1">
                <a:solidFill>
                  <a:srgbClr val="002060"/>
                </a:solidFill>
              </a:rPr>
              <a:t>Цілі</a:t>
            </a:r>
            <a:r>
              <a:rPr lang="ru-RU" sz="2800" cap="all" dirty="0">
                <a:solidFill>
                  <a:srgbClr val="002060"/>
                </a:solidFill>
              </a:rPr>
              <a:t> </a:t>
            </a:r>
            <a:r>
              <a:rPr lang="ru-RU" sz="2800" cap="all" dirty="0" err="1">
                <a:solidFill>
                  <a:srgbClr val="002060"/>
                </a:solidFill>
              </a:rPr>
              <a:t>мотиваційних</a:t>
            </a:r>
            <a:r>
              <a:rPr lang="ru-RU" sz="2800" cap="all" dirty="0">
                <a:solidFill>
                  <a:srgbClr val="002060"/>
                </a:solidFill>
              </a:rPr>
              <a:t> </a:t>
            </a:r>
            <a:r>
              <a:rPr lang="ru-RU" sz="2800" cap="all" dirty="0" err="1">
                <a:solidFill>
                  <a:srgbClr val="002060"/>
                </a:solidFill>
              </a:rPr>
              <a:t>технологій</a:t>
            </a:r>
            <a:r>
              <a:rPr lang="ru-RU" sz="2800" i="1" cap="all" dirty="0">
                <a:solidFill>
                  <a:srgbClr val="002060"/>
                </a:solidFill>
              </a:rPr>
              <a:t> 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мотиваційні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покликані</a:t>
            </a:r>
            <a:r>
              <a:rPr lang="ru-RU" dirty="0"/>
              <a:t> </a:t>
            </a:r>
            <a:r>
              <a:rPr lang="ru-RU" dirty="0" err="1"/>
              <a:t>сприяти</a:t>
            </a:r>
            <a:r>
              <a:rPr lang="ru-RU" dirty="0"/>
              <a:t> </a:t>
            </a:r>
            <a:r>
              <a:rPr lang="ru-RU" dirty="0" err="1"/>
              <a:t>швидкому</a:t>
            </a:r>
            <a:r>
              <a:rPr lang="ru-RU" dirty="0"/>
              <a:t> </a:t>
            </a:r>
            <a:r>
              <a:rPr lang="ru-RU" dirty="0" err="1"/>
              <a:t>включенню</a:t>
            </a:r>
            <a:r>
              <a:rPr lang="ru-RU" dirty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професійну</a:t>
            </a:r>
            <a:r>
              <a:rPr lang="ru-RU" dirty="0"/>
              <a:t> </a:t>
            </a:r>
            <a:r>
              <a:rPr lang="ru-RU" dirty="0" err="1"/>
              <a:t>навчально-пізнавальну</a:t>
            </a:r>
            <a:r>
              <a:rPr lang="ru-RU" dirty="0"/>
              <a:t> й </a:t>
            </a:r>
            <a:r>
              <a:rPr lang="ru-RU" dirty="0" err="1"/>
              <a:t>навчально-виробничу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без </a:t>
            </a:r>
            <a:r>
              <a:rPr lang="ru-RU" dirty="0" err="1"/>
              <a:t>тривалого</a:t>
            </a:r>
            <a:r>
              <a:rPr lang="ru-RU" dirty="0"/>
              <a:t> «</a:t>
            </a:r>
            <a:r>
              <a:rPr lang="ru-RU" dirty="0" err="1"/>
              <a:t>вживання</a:t>
            </a:r>
            <a:r>
              <a:rPr lang="ru-RU" dirty="0"/>
              <a:t>» в роботу, </a:t>
            </a:r>
            <a:r>
              <a:rPr lang="ru-RU" dirty="0" err="1"/>
              <a:t>підтримувати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на </a:t>
            </a:r>
            <a:r>
              <a:rPr lang="ru-RU" dirty="0" err="1"/>
              <a:t>необхідному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b="1" dirty="0"/>
              <a:t>.</a:t>
            </a:r>
            <a:endParaRPr lang="ru-RU" dirty="0"/>
          </a:p>
          <a:p>
            <a:r>
              <a:rPr lang="ru-RU" b="1" dirty="0" err="1">
                <a:solidFill>
                  <a:srgbClr val="FF0000"/>
                </a:solidFill>
              </a:rPr>
              <a:t>Наявність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мотиваційного</a:t>
            </a:r>
            <a:r>
              <a:rPr lang="ru-RU" b="1" dirty="0">
                <a:solidFill>
                  <a:srgbClr val="FF0000"/>
                </a:solidFill>
              </a:rPr>
              <a:t> компоненту в </a:t>
            </a:r>
            <a:r>
              <a:rPr lang="ru-RU" b="1" dirty="0" err="1">
                <a:solidFill>
                  <a:srgbClr val="FF0000"/>
                </a:solidFill>
              </a:rPr>
              <a:t>процесі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навчання</a:t>
            </a:r>
            <a:r>
              <a:rPr lang="ru-RU" dirty="0">
                <a:solidFill>
                  <a:srgbClr val="FF0000"/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•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включення</a:t>
            </a:r>
            <a:r>
              <a:rPr lang="ru-RU" dirty="0"/>
              <a:t> у </a:t>
            </a:r>
            <a:r>
              <a:rPr lang="ru-RU" dirty="0" err="1"/>
              <a:t>навчальну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 </a:t>
            </a:r>
            <a:br>
              <a:rPr lang="ru-RU" dirty="0"/>
            </a:br>
            <a:r>
              <a:rPr lang="ru-RU" dirty="0"/>
              <a:t>• </a:t>
            </a:r>
            <a:r>
              <a:rPr lang="ru-RU" dirty="0" err="1"/>
              <a:t>стійкість</a:t>
            </a:r>
            <a:r>
              <a:rPr lang="ru-RU" dirty="0"/>
              <a:t> </a:t>
            </a:r>
            <a:r>
              <a:rPr lang="ru-RU" dirty="0" err="1"/>
              <a:t>інтересу</a:t>
            </a:r>
            <a:r>
              <a:rPr lang="ru-RU" dirty="0"/>
              <a:t> до </a:t>
            </a:r>
            <a:r>
              <a:rPr lang="ru-RU" dirty="0" err="1"/>
              <a:t>неї</a:t>
            </a:r>
            <a:r>
              <a:rPr lang="ru-RU" dirty="0"/>
              <a:t>, </a:t>
            </a:r>
            <a:br>
              <a:rPr lang="ru-RU" dirty="0"/>
            </a:br>
            <a:r>
              <a:rPr lang="ru-RU" dirty="0"/>
              <a:t>• </a:t>
            </a:r>
            <a:r>
              <a:rPr lang="ru-RU" dirty="0" err="1"/>
              <a:t>наполегливість</a:t>
            </a:r>
            <a:r>
              <a:rPr lang="ru-RU" dirty="0"/>
              <a:t> у </a:t>
            </a:r>
            <a:r>
              <a:rPr lang="ru-RU" dirty="0" err="1"/>
              <a:t>вирішенні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проблем.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45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21A2D407-13D7-4775-9715-8ADC35889B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9144" y="0"/>
            <a:ext cx="10515600" cy="4351338"/>
          </a:xfrm>
        </p:spPr>
        <p:txBody>
          <a:bodyPr/>
          <a:lstStyle/>
          <a:p>
            <a:pPr marL="533400" lvl="0" indent="-53340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uk-UA" altLang="ru-RU" sz="3500" i="1" dirty="0">
                <a:solidFill>
                  <a:srgbClr val="FF3300"/>
                </a:solidFill>
                <a:latin typeface="Constantia"/>
              </a:rPr>
              <a:t>Мотивація передбачає:</a:t>
            </a:r>
            <a:r>
              <a:rPr lang="uk-UA" altLang="ru-RU" i="1" dirty="0">
                <a:solidFill>
                  <a:srgbClr val="FF3300"/>
                </a:solidFill>
                <a:latin typeface="Constantia"/>
              </a:rPr>
              <a:t> </a:t>
            </a:r>
          </a:p>
          <a:p>
            <a:pPr marL="533400" lvl="0" indent="-5334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uk-UA" altLang="ru-RU" i="1" dirty="0">
                <a:solidFill>
                  <a:prstClr val="black"/>
                </a:solidFill>
                <a:latin typeface="Constantia"/>
              </a:rPr>
              <a:t> </a:t>
            </a:r>
          </a:p>
          <a:p>
            <a:pPr marL="533400" lvl="0" indent="-5334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altLang="ru-RU" sz="2600" dirty="0">
                <a:solidFill>
                  <a:prstClr val="black"/>
                </a:solidFill>
                <a:latin typeface="Constantia"/>
              </a:rPr>
              <a:t>- </a:t>
            </a:r>
            <a:r>
              <a:rPr lang="ru-RU" altLang="ru-RU" sz="2600" dirty="0">
                <a:solidFill>
                  <a:prstClr val="black"/>
                </a:solidFill>
              </a:rPr>
              <a:t>морально-</a:t>
            </a:r>
            <a:r>
              <a:rPr lang="ru-RU" altLang="ru-RU" sz="2600" dirty="0" err="1">
                <a:solidFill>
                  <a:prstClr val="black"/>
                </a:solidFill>
              </a:rPr>
              <a:t>психологічну</a:t>
            </a:r>
            <a:r>
              <a:rPr lang="ru-RU" altLang="ru-RU" sz="2600" dirty="0">
                <a:solidFill>
                  <a:prstClr val="black"/>
                </a:solidFill>
              </a:rPr>
              <a:t> </a:t>
            </a:r>
            <a:r>
              <a:rPr lang="ru-RU" altLang="ru-RU" sz="2600" dirty="0" err="1">
                <a:solidFill>
                  <a:prstClr val="black"/>
                </a:solidFill>
              </a:rPr>
              <a:t>стимуляцію</a:t>
            </a:r>
            <a:r>
              <a:rPr lang="ru-RU" altLang="ru-RU" sz="2600" dirty="0">
                <a:solidFill>
                  <a:prstClr val="black"/>
                </a:solidFill>
              </a:rPr>
              <a:t> </a:t>
            </a:r>
            <a:r>
              <a:rPr lang="ru-RU" altLang="ru-RU" sz="2600" dirty="0" err="1">
                <a:solidFill>
                  <a:prstClr val="black"/>
                </a:solidFill>
              </a:rPr>
              <a:t>навчальної</a:t>
            </a:r>
            <a:r>
              <a:rPr lang="ru-RU" altLang="ru-RU" sz="2600" dirty="0">
                <a:solidFill>
                  <a:prstClr val="black"/>
                </a:solidFill>
              </a:rPr>
              <a:t> </a:t>
            </a:r>
            <a:r>
              <a:rPr lang="ru-RU" altLang="ru-RU" sz="2600" dirty="0" err="1">
                <a:solidFill>
                  <a:prstClr val="black"/>
                </a:solidFill>
              </a:rPr>
              <a:t>діяльності</a:t>
            </a:r>
            <a:r>
              <a:rPr lang="ru-RU" altLang="ru-RU" sz="2600" dirty="0">
                <a:solidFill>
                  <a:prstClr val="black"/>
                </a:solidFill>
              </a:rPr>
              <a:t>, так званий «</a:t>
            </a:r>
            <a:r>
              <a:rPr lang="ru-RU" altLang="ru-RU" sz="2600" dirty="0" err="1">
                <a:solidFill>
                  <a:prstClr val="black"/>
                </a:solidFill>
              </a:rPr>
              <a:t>внутрішній</a:t>
            </a:r>
            <a:r>
              <a:rPr lang="ru-RU" altLang="ru-RU" sz="2600" dirty="0">
                <a:solidFill>
                  <a:prstClr val="black"/>
                </a:solidFill>
              </a:rPr>
              <a:t> </a:t>
            </a:r>
            <a:r>
              <a:rPr lang="ru-RU" altLang="ru-RU" sz="2600" dirty="0" err="1">
                <a:solidFill>
                  <a:prstClr val="black"/>
                </a:solidFill>
              </a:rPr>
              <a:t>двигун</a:t>
            </a:r>
            <a:r>
              <a:rPr lang="ru-RU" altLang="ru-RU" sz="2600" dirty="0">
                <a:solidFill>
                  <a:prstClr val="black"/>
                </a:solidFill>
              </a:rPr>
              <a:t>»;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altLang="ru-RU" sz="2600" dirty="0">
                <a:solidFill>
                  <a:prstClr val="black"/>
                </a:solidFill>
              </a:rPr>
              <a:t>-   </a:t>
            </a:r>
            <a:r>
              <a:rPr lang="ru-RU" altLang="ru-RU" sz="2600" dirty="0" err="1">
                <a:solidFill>
                  <a:prstClr val="black"/>
                </a:solidFill>
              </a:rPr>
              <a:t>прагнення</a:t>
            </a:r>
            <a:r>
              <a:rPr lang="ru-RU" altLang="ru-RU" sz="2600" dirty="0">
                <a:solidFill>
                  <a:prstClr val="black"/>
                </a:solidFill>
              </a:rPr>
              <a:t> </a:t>
            </a:r>
            <a:r>
              <a:rPr lang="ru-RU" altLang="ru-RU" sz="2600" dirty="0" err="1">
                <a:solidFill>
                  <a:prstClr val="black"/>
                </a:solidFill>
              </a:rPr>
              <a:t>людини</a:t>
            </a:r>
            <a:r>
              <a:rPr lang="ru-RU" altLang="ru-RU" sz="2600" dirty="0">
                <a:solidFill>
                  <a:prstClr val="black"/>
                </a:solidFill>
              </a:rPr>
              <a:t> </a:t>
            </a:r>
            <a:r>
              <a:rPr lang="ru-RU" altLang="ru-RU" sz="2600" dirty="0" err="1">
                <a:solidFill>
                  <a:prstClr val="black"/>
                </a:solidFill>
              </a:rPr>
              <a:t>домагатися</a:t>
            </a:r>
            <a:r>
              <a:rPr lang="ru-RU" altLang="ru-RU" sz="2600" dirty="0">
                <a:solidFill>
                  <a:prstClr val="black"/>
                </a:solidFill>
              </a:rPr>
              <a:t> </a:t>
            </a:r>
            <a:r>
              <a:rPr lang="ru-RU" altLang="ru-RU" sz="2600" dirty="0" err="1">
                <a:solidFill>
                  <a:prstClr val="black"/>
                </a:solidFill>
              </a:rPr>
              <a:t>успіху</a:t>
            </a:r>
            <a:r>
              <a:rPr lang="ru-RU" altLang="ru-RU" sz="2600" dirty="0">
                <a:solidFill>
                  <a:prstClr val="black"/>
                </a:solidFill>
              </a:rPr>
              <a:t> в </a:t>
            </a:r>
            <a:r>
              <a:rPr lang="ru-RU" altLang="ru-RU" sz="2600" dirty="0" err="1">
                <a:solidFill>
                  <a:prstClr val="black"/>
                </a:solidFill>
              </a:rPr>
              <a:t>різних</a:t>
            </a:r>
            <a:r>
              <a:rPr lang="ru-RU" altLang="ru-RU" sz="2600" dirty="0">
                <a:solidFill>
                  <a:prstClr val="black"/>
                </a:solidFill>
              </a:rPr>
              <a:t> видах </a:t>
            </a:r>
            <a:r>
              <a:rPr lang="ru-RU" altLang="ru-RU" sz="2600" dirty="0" err="1">
                <a:solidFill>
                  <a:prstClr val="black"/>
                </a:solidFill>
              </a:rPr>
              <a:t>діяльності</a:t>
            </a:r>
            <a:r>
              <a:rPr lang="ru-RU" altLang="ru-RU" sz="2600" dirty="0">
                <a:solidFill>
                  <a:prstClr val="black"/>
                </a:solidFill>
              </a:rPr>
              <a:t>;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altLang="ru-RU" sz="2600" dirty="0">
                <a:solidFill>
                  <a:prstClr val="black"/>
                </a:solidFill>
              </a:rPr>
              <a:t>- </a:t>
            </a:r>
            <a:r>
              <a:rPr lang="ru-RU" altLang="ru-RU" sz="2600" dirty="0" err="1">
                <a:solidFill>
                  <a:prstClr val="black"/>
                </a:solidFill>
              </a:rPr>
              <a:t>пошук</a:t>
            </a:r>
            <a:r>
              <a:rPr lang="ru-RU" altLang="ru-RU" sz="2600" dirty="0">
                <a:solidFill>
                  <a:prstClr val="black"/>
                </a:solidFill>
              </a:rPr>
              <a:t> </a:t>
            </a:r>
            <a:r>
              <a:rPr lang="ru-RU" altLang="ru-RU" sz="2600" dirty="0" err="1">
                <a:solidFill>
                  <a:prstClr val="black"/>
                </a:solidFill>
              </a:rPr>
              <a:t>відповідей</a:t>
            </a:r>
            <a:r>
              <a:rPr lang="ru-RU" altLang="ru-RU" sz="2600" dirty="0">
                <a:solidFill>
                  <a:prstClr val="black"/>
                </a:solidFill>
              </a:rPr>
              <a:t> на </a:t>
            </a:r>
            <a:r>
              <a:rPr lang="ru-RU" altLang="ru-RU" sz="2600" dirty="0" err="1">
                <a:solidFill>
                  <a:prstClr val="black"/>
                </a:solidFill>
              </a:rPr>
              <a:t>запитання</a:t>
            </a:r>
            <a:r>
              <a:rPr lang="ru-RU" altLang="ru-RU" sz="2600" dirty="0">
                <a:solidFill>
                  <a:prstClr val="black"/>
                </a:solidFill>
              </a:rPr>
              <a:t> «</a:t>
            </a:r>
            <a:r>
              <a:rPr lang="ru-RU" altLang="ru-RU" sz="2600" dirty="0" err="1">
                <a:solidFill>
                  <a:prstClr val="black"/>
                </a:solidFill>
              </a:rPr>
              <a:t>чому</a:t>
            </a:r>
            <a:r>
              <a:rPr lang="ru-RU" altLang="ru-RU" sz="2600" dirty="0">
                <a:solidFill>
                  <a:prstClr val="black"/>
                </a:solidFill>
              </a:rPr>
              <a:t>?», «</a:t>
            </a:r>
            <a:r>
              <a:rPr lang="ru-RU" altLang="ru-RU" sz="2600" dirty="0" err="1">
                <a:solidFill>
                  <a:prstClr val="black"/>
                </a:solidFill>
              </a:rPr>
              <a:t>навіщо</a:t>
            </a:r>
            <a:r>
              <a:rPr lang="ru-RU" altLang="ru-RU" sz="2600" dirty="0">
                <a:solidFill>
                  <a:prstClr val="black"/>
                </a:solidFill>
              </a:rPr>
              <a:t>?» ,  «</a:t>
            </a:r>
            <a:r>
              <a:rPr lang="ru-RU" altLang="ru-RU" sz="2600" dirty="0" err="1">
                <a:solidFill>
                  <a:prstClr val="black"/>
                </a:solidFill>
              </a:rPr>
              <a:t>заради</a:t>
            </a:r>
            <a:r>
              <a:rPr lang="ru-RU" altLang="ru-RU" sz="2600" dirty="0">
                <a:solidFill>
                  <a:prstClr val="black"/>
                </a:solidFill>
              </a:rPr>
              <a:t> </a:t>
            </a:r>
            <a:r>
              <a:rPr lang="ru-RU" altLang="ru-RU" sz="2600" dirty="0" err="1">
                <a:solidFill>
                  <a:prstClr val="black"/>
                </a:solidFill>
              </a:rPr>
              <a:t>чого</a:t>
            </a:r>
            <a:r>
              <a:rPr lang="ru-RU" altLang="ru-RU" sz="2600" dirty="0">
                <a:solidFill>
                  <a:prstClr val="black"/>
                </a:solidFill>
              </a:rPr>
              <a:t>?» </a:t>
            </a:r>
          </a:p>
          <a:p>
            <a:endParaRPr lang="ru-RU" dirty="0"/>
          </a:p>
        </p:txBody>
      </p:sp>
      <p:pic>
        <p:nvPicPr>
          <p:cNvPr id="1028" name="Picture 4" descr="ÐÐ°ÑÑÐ¸Ð½ÐºÐ¸ Ð¿Ð¾ Ð·Ð°Ð¿ÑÐ¾ÑÑ Ð¿Ð¾ÑÐµÐ¼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70" y="3557876"/>
            <a:ext cx="25431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½Ð°Ð²ÑÑÐ¾ Ð¿Ð¾ÑÑÑÐ±Ð½Ð¾ Ð²ÑÐ¸ÑÐ¸Ñ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079" y="3304876"/>
            <a:ext cx="4484665" cy="336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45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685</TotalTime>
  <Words>465</Words>
  <Application>Microsoft Office PowerPoint</Application>
  <PresentationFormat>Широкоэкранный</PresentationFormat>
  <Paragraphs>78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Constantia</vt:lpstr>
      <vt:lpstr>Helvetica Neue</vt:lpstr>
      <vt:lpstr>Impact</vt:lpstr>
      <vt:lpstr>Times New Roman</vt:lpstr>
      <vt:lpstr>Wingdings 2</vt:lpstr>
      <vt:lpstr>Главное мероприятие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 формування позитивних мотивів навчальної діяльності</vt:lpstr>
      <vt:lpstr>Методи мотивації самостійної навчальної діяльності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Мотивація навчальної діяльності,  особливості її формування</dc:title>
  <dc:creator>andrysha_1999@mail.ru</dc:creator>
  <cp:lastModifiedBy>Пользователь</cp:lastModifiedBy>
  <cp:revision>27</cp:revision>
  <dcterms:created xsi:type="dcterms:W3CDTF">2018-01-21T13:37:49Z</dcterms:created>
  <dcterms:modified xsi:type="dcterms:W3CDTF">2020-12-07T10:37:47Z</dcterms:modified>
</cp:coreProperties>
</file>