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8" r:id="rId4"/>
    <p:sldId id="259" r:id="rId5"/>
    <p:sldId id="269" r:id="rId6"/>
    <p:sldId id="266" r:id="rId7"/>
    <p:sldId id="265" r:id="rId8"/>
    <p:sldId id="261" r:id="rId9"/>
    <p:sldId id="264" r:id="rId10"/>
    <p:sldId id="262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tx2"/>
                </a:solidFill>
              </a:rPr>
              <a:t>Пр</a:t>
            </a:r>
            <a:r>
              <a:rPr lang="uk-UA" b="1" i="1" dirty="0" smtClean="0">
                <a:solidFill>
                  <a:schemeClr val="tx2"/>
                </a:solidFill>
              </a:rPr>
              <a:t>і</a:t>
            </a:r>
            <a:r>
              <a:rPr lang="ru-RU" b="1" i="1" dirty="0" smtClean="0">
                <a:solidFill>
                  <a:schemeClr val="tx2"/>
                </a:solidFill>
              </a:rPr>
              <a:t>о</a:t>
            </a:r>
            <a:r>
              <a:rPr lang="uk-UA" b="1" i="1" smtClean="0">
                <a:solidFill>
                  <a:schemeClr val="tx2"/>
                </a:solidFill>
              </a:rPr>
              <a:t>ритетні</a:t>
            </a:r>
            <a:r>
              <a:rPr lang="uk-UA" b="1" i="1" dirty="0" smtClean="0">
                <a:solidFill>
                  <a:schemeClr val="tx2"/>
                </a:solidFill>
              </a:rPr>
              <a:t> напрями виховної роботи </a:t>
            </a:r>
            <a:br>
              <a:rPr lang="uk-UA" b="1" i="1" dirty="0" smtClean="0">
                <a:solidFill>
                  <a:schemeClr val="tx2"/>
                </a:solidFill>
              </a:rPr>
            </a:br>
            <a:r>
              <a:rPr lang="uk-UA" b="1" i="1" dirty="0" smtClean="0">
                <a:solidFill>
                  <a:schemeClr val="tx2"/>
                </a:solidFill>
              </a:rPr>
              <a:t>у 2021-2022 навчальному році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6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0011" y="128789"/>
            <a:ext cx="74439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Виховне середовище ЗЗСО та виховний простір сучасного здобувача </a:t>
            </a:r>
            <a:r>
              <a:rPr lang="uk-UA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освіти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err="1" smtClean="0">
                <a:solidFill>
                  <a:schemeClr val="tx2"/>
                </a:solidFill>
              </a:rPr>
              <a:t>Формування</a:t>
            </a:r>
            <a:r>
              <a:rPr lang="ru-RU" sz="6700" dirty="0" smtClean="0">
                <a:solidFill>
                  <a:schemeClr val="tx2"/>
                </a:solidFill>
              </a:rPr>
              <a:t> критичного,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креативного і </a:t>
            </a:r>
            <a:r>
              <a:rPr lang="ru-RU" sz="6700" dirty="0" err="1" smtClean="0">
                <a:solidFill>
                  <a:schemeClr val="tx2"/>
                </a:solidFill>
              </a:rPr>
              <a:t>піклувального</a:t>
            </a:r>
            <a:r>
              <a:rPr lang="ru-RU" sz="6700" dirty="0" smtClean="0">
                <a:solidFill>
                  <a:schemeClr val="tx2"/>
                </a:solidFill>
              </a:rPr>
              <a:t> </a:t>
            </a:r>
            <a:r>
              <a:rPr lang="ru-RU" sz="6700" dirty="0" err="1" smtClean="0">
                <a:solidFill>
                  <a:schemeClr val="tx2"/>
                </a:solidFill>
              </a:rPr>
              <a:t>мислення</a:t>
            </a:r>
            <a:r>
              <a:rPr lang="ru-RU" sz="6700" dirty="0" smtClean="0">
                <a:solidFill>
                  <a:schemeClr val="tx2"/>
                </a:solidFill>
              </a:rPr>
              <a:t> в </a:t>
            </a:r>
            <a:r>
              <a:rPr lang="ru-RU" sz="6700" dirty="0" err="1" smtClean="0">
                <a:solidFill>
                  <a:schemeClr val="tx2"/>
                </a:solidFill>
              </a:rPr>
              <a:t>здобувачів</a:t>
            </a:r>
            <a:r>
              <a:rPr lang="ru-RU" sz="6700" dirty="0" smtClean="0">
                <a:solidFill>
                  <a:schemeClr val="tx2"/>
                </a:solidFill>
              </a:rPr>
              <a:t> </a:t>
            </a:r>
            <a:r>
              <a:rPr lang="ru-RU" sz="6700" dirty="0" err="1" smtClean="0">
                <a:solidFill>
                  <a:schemeClr val="tx2"/>
                </a:solidFill>
              </a:rPr>
              <a:t>освіти</a:t>
            </a:r>
            <a:endParaRPr lang="uk-UA" sz="67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63487"/>
            <a:ext cx="6772018" cy="50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5161" y="115911"/>
            <a:ext cx="7778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Виховне середовище ЗЗСО та виховний простір сучасного здобувача освіти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5161" y="953037"/>
            <a:ext cx="7464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chemeClr val="tx2"/>
                </a:solidFill>
              </a:rPr>
              <a:t>Духовність</a:t>
            </a:r>
            <a:r>
              <a:rPr lang="ru-RU" sz="3600" dirty="0">
                <a:solidFill>
                  <a:schemeClr val="tx2"/>
                </a:solidFill>
              </a:rPr>
              <a:t> і мораль як </a:t>
            </a:r>
            <a:r>
              <a:rPr lang="ru-RU" sz="3600" dirty="0" err="1">
                <a:solidFill>
                  <a:schemeClr val="tx2"/>
                </a:solidFill>
              </a:rPr>
              <a:t>базові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цінності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виховання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2" y="2333727"/>
            <a:ext cx="5062155" cy="37966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356" y="2213780"/>
            <a:ext cx="3952799" cy="273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chemeClr val="tx2"/>
                </a:solidFill>
              </a:rPr>
              <a:t>Сучасні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пріоритети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організації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освітньо-виховного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процесу</a:t>
            </a:r>
            <a:r>
              <a:rPr lang="ru-RU" sz="2800" b="1" i="1" dirty="0" smtClean="0">
                <a:solidFill>
                  <a:schemeClr val="tx2"/>
                </a:solidFill>
              </a:rPr>
              <a:t> в </a:t>
            </a:r>
            <a:r>
              <a:rPr lang="ru-RU" sz="2800" b="1" i="1" dirty="0" err="1" smtClean="0">
                <a:solidFill>
                  <a:schemeClr val="tx2"/>
                </a:solidFill>
              </a:rPr>
              <a:t>школі</a:t>
            </a:r>
            <a:r>
              <a:rPr lang="ru-RU" sz="2800" b="1" i="1" dirty="0" smtClean="0">
                <a:solidFill>
                  <a:schemeClr val="tx2"/>
                </a:solidFill>
              </a:rPr>
              <a:t>: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Дитиноцентризм</a:t>
            </a:r>
          </a:p>
          <a:p>
            <a:r>
              <a:rPr lang="uk-UA" sz="2400" dirty="0" smtClean="0"/>
              <a:t>Визнання цінності дитинства</a:t>
            </a:r>
          </a:p>
          <a:p>
            <a:r>
              <a:rPr lang="uk-UA" sz="2400" dirty="0" smtClean="0"/>
              <a:t>Радість пізнання</a:t>
            </a:r>
          </a:p>
          <a:p>
            <a:r>
              <a:rPr lang="uk-UA" sz="2400" dirty="0" smtClean="0"/>
              <a:t>Презумпція талановитості дитини. Запобігання соціальному розшаруванню</a:t>
            </a:r>
          </a:p>
          <a:p>
            <a:r>
              <a:rPr lang="uk-UA" sz="2400" dirty="0" smtClean="0"/>
              <a:t>Розвиток особистості та умов для її формування</a:t>
            </a:r>
          </a:p>
          <a:p>
            <a:r>
              <a:rPr lang="uk-UA" sz="2400" dirty="0" smtClean="0"/>
              <a:t>Плекання здоров'я учнів</a:t>
            </a:r>
          </a:p>
          <a:p>
            <a:r>
              <a:rPr lang="uk-UA" sz="2400" dirty="0" smtClean="0"/>
              <a:t>Безпека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09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tx2"/>
                </a:solidFill>
              </a:rPr>
              <a:t>Виховний процес має ґрунтуватися на загальнолюдських цінностях, культурних цінностях українського народу, цінностях громадянського суспільства, дотримання прав і свобод людини і громадянина та спрямовуватися на формування:</a:t>
            </a:r>
            <a:endParaRPr lang="ru-RU" sz="2000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Відповідальних та чесних громадян; поваги та гідності, прав, свобод людини; нетерпимості до приниження честі та гідності людини, фізичного або психологічного насильства; патріотизму, поваги до державної мови та державних символів України, дбайливого ставлення до культурно-історичних цінностей, нематеріальної культурної спадщини Українського народу, усвідомленого обов'язку захищати суверенітет і територіальну цілісність України;</a:t>
            </a:r>
          </a:p>
          <a:p>
            <a:r>
              <a:rPr lang="uk-UA" dirty="0" smtClean="0"/>
              <a:t>Усвідомленої потреби в дотриманні Конституції та законів України, нетерпимості до їх порушення, проявів корупції та порушень академічної доброчесності;</a:t>
            </a:r>
          </a:p>
          <a:p>
            <a:r>
              <a:rPr lang="uk-UA" dirty="0" smtClean="0"/>
              <a:t>Громадянської культури та культури демократії;</a:t>
            </a:r>
          </a:p>
          <a:p>
            <a:r>
              <a:rPr lang="uk-UA" dirty="0" smtClean="0"/>
              <a:t>Культури та навичок здорового способу життя, екологічної культури і дбайливого ставлення до довкілля;</a:t>
            </a:r>
          </a:p>
          <a:p>
            <a:r>
              <a:rPr lang="uk-UA" dirty="0" smtClean="0"/>
              <a:t>Прагнення до утвердження довіри , миру, злагоди між усіма народами; почуттів доброти, милосердя, толерантності, турботи, шанобливого ставлення до сім'ї;</a:t>
            </a:r>
          </a:p>
          <a:p>
            <a:r>
              <a:rPr lang="uk-UA" dirty="0" smtClean="0"/>
              <a:t> культури свободи та самодисципліни, відповідальності за своє життя, сміливості та реалізації творчого потенціалу як невід'ємних складників </a:t>
            </a:r>
            <a:r>
              <a:rPr lang="uk-UA" smtClean="0"/>
              <a:t>становлення особистості.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0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8349" y="167425"/>
            <a:ext cx="5281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Нормативна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база виховання: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3584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sz="1600" b="1" dirty="0" smtClean="0">
              <a:solidFill>
                <a:srgbClr val="C00000"/>
              </a:solidFill>
            </a:endParaRPr>
          </a:p>
          <a:p>
            <a:endParaRPr lang="uk-UA" sz="1600" b="1" dirty="0">
              <a:solidFill>
                <a:srgbClr val="C00000"/>
              </a:solidFill>
            </a:endParaRPr>
          </a:p>
          <a:p>
            <a:endParaRPr lang="uk-UA" sz="1600" b="1" dirty="0" smtClean="0">
              <a:solidFill>
                <a:srgbClr val="C00000"/>
              </a:solidFill>
            </a:endParaRPr>
          </a:p>
          <a:p>
            <a:endParaRPr lang="uk-UA" sz="1600" b="1" dirty="0">
              <a:solidFill>
                <a:srgbClr val="C00000"/>
              </a:solidFill>
            </a:endParaRPr>
          </a:p>
          <a:p>
            <a:endParaRPr lang="uk-UA" sz="1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35846"/>
            <a:ext cx="6096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b="1" dirty="0" smtClean="0">
              <a:solidFill>
                <a:srgbClr val="C00000"/>
              </a:solidFill>
            </a:endParaRPr>
          </a:p>
          <a:p>
            <a:r>
              <a:rPr lang="uk-UA" sz="1600" b="1" dirty="0" smtClean="0">
                <a:solidFill>
                  <a:srgbClr val="0070C0"/>
                </a:solidFill>
              </a:rPr>
              <a:t>Конституція </a:t>
            </a:r>
            <a:r>
              <a:rPr lang="uk-UA" sz="1600" b="1" dirty="0">
                <a:solidFill>
                  <a:srgbClr val="0070C0"/>
                </a:solidFill>
              </a:rPr>
              <a:t>України;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- Конвенція про права дитини (ратифікована Постановою ВР від 27.02.91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№ 789-</a:t>
            </a:r>
            <a:r>
              <a:rPr lang="en-US" sz="1600" b="1" dirty="0">
                <a:solidFill>
                  <a:srgbClr val="0070C0"/>
                </a:solidFill>
              </a:rPr>
              <a:t>XII);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Закони України: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- «Про освіту» від 05.09.2017 № 2145-</a:t>
            </a:r>
            <a:r>
              <a:rPr lang="en-US" sz="1600" b="1" dirty="0">
                <a:solidFill>
                  <a:srgbClr val="0070C0"/>
                </a:solidFill>
              </a:rPr>
              <a:t>VIII;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- «</a:t>
            </a:r>
            <a:r>
              <a:rPr lang="uk-UA" sz="1600" b="1" dirty="0">
                <a:solidFill>
                  <a:srgbClr val="0070C0"/>
                </a:solidFill>
              </a:rPr>
              <a:t>Про охорону дитинства» від 26.04.2001 № 2402-ІІІ;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- «Про інноваційну діяльність» від 04.07.2002 № 40-</a:t>
            </a:r>
            <a:r>
              <a:rPr lang="en-US" sz="1600" b="1" dirty="0">
                <a:solidFill>
                  <a:srgbClr val="0070C0"/>
                </a:solidFill>
              </a:rPr>
              <a:t>IV;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- «</a:t>
            </a:r>
            <a:r>
              <a:rPr lang="uk-UA" sz="1600" b="1" dirty="0">
                <a:solidFill>
                  <a:srgbClr val="0070C0"/>
                </a:solidFill>
              </a:rPr>
              <a:t>Про Загальнодержавну програму адаптації законодавства України до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законодавства Європейського Союзу» в</a:t>
            </a:r>
            <a:r>
              <a:rPr lang="en-US" sz="1600" b="1" dirty="0" err="1">
                <a:solidFill>
                  <a:srgbClr val="0070C0"/>
                </a:solidFill>
              </a:rPr>
              <a:t>i</a:t>
            </a:r>
            <a:r>
              <a:rPr lang="uk-UA" sz="1600" b="1" dirty="0">
                <a:solidFill>
                  <a:srgbClr val="0070C0"/>
                </a:solidFill>
              </a:rPr>
              <a:t>д 18.03.2004 № 1629-</a:t>
            </a:r>
            <a:r>
              <a:rPr lang="en-US" sz="1600" b="1" dirty="0">
                <a:solidFill>
                  <a:srgbClr val="0070C0"/>
                </a:solidFill>
              </a:rPr>
              <a:t>IV;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- «</a:t>
            </a:r>
            <a:r>
              <a:rPr lang="uk-UA" sz="1600" b="1" dirty="0">
                <a:solidFill>
                  <a:srgbClr val="0070C0"/>
                </a:solidFill>
              </a:rPr>
              <a:t>Про внесення змін до законодавчих актів з питань загальної середньої та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дошкільної освіти щодо організації навчально-виховного процесу» від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06.07.2010 № 2442-</a:t>
            </a:r>
            <a:r>
              <a:rPr lang="en-US" sz="1600" b="1" dirty="0">
                <a:solidFill>
                  <a:srgbClr val="0070C0"/>
                </a:solidFill>
              </a:rPr>
              <a:t>VI;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- «</a:t>
            </a:r>
            <a:r>
              <a:rPr lang="uk-UA" sz="1600" b="1" dirty="0">
                <a:solidFill>
                  <a:srgbClr val="0070C0"/>
                </a:solidFill>
              </a:rPr>
              <a:t>Про пріоритетні напрями інноваційної діяльності в Україні» від</a:t>
            </a:r>
          </a:p>
          <a:p>
            <a:r>
              <a:rPr lang="uk-UA" sz="1600" b="1" dirty="0">
                <a:solidFill>
                  <a:srgbClr val="0070C0"/>
                </a:solidFill>
              </a:rPr>
              <a:t>08.09.2011 № 3715-</a:t>
            </a:r>
            <a:r>
              <a:rPr lang="en-US" sz="1600" b="1" dirty="0">
                <a:solidFill>
                  <a:srgbClr val="0070C0"/>
                </a:solidFill>
              </a:rPr>
              <a:t>VI;</a:t>
            </a:r>
            <a:endParaRPr lang="uk-UA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445" y="115910"/>
            <a:ext cx="454729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Нормативна база виховання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>
                <a:solidFill>
                  <a:srgbClr val="0070C0"/>
                </a:solidFill>
              </a:rPr>
              <a:t>- </a:t>
            </a:r>
            <a:r>
              <a:rPr lang="ru-RU" sz="1600" b="1" dirty="0">
                <a:solidFill>
                  <a:srgbClr val="0070C0"/>
                </a:solidFill>
              </a:rPr>
              <a:t>«Про </a:t>
            </a:r>
            <a:r>
              <a:rPr lang="ru-RU" sz="1600" b="1" dirty="0" err="1">
                <a:solidFill>
                  <a:srgbClr val="0070C0"/>
                </a:solidFill>
              </a:rPr>
              <a:t>протидію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торгівлі</a:t>
            </a:r>
            <a:r>
              <a:rPr lang="ru-RU" sz="1600" b="1" dirty="0">
                <a:solidFill>
                  <a:srgbClr val="0070C0"/>
                </a:solidFill>
              </a:rPr>
              <a:t> людьми» </a:t>
            </a:r>
            <a:r>
              <a:rPr lang="ru-RU" sz="1600" b="1" dirty="0" err="1">
                <a:solidFill>
                  <a:srgbClr val="0070C0"/>
                </a:solidFill>
              </a:rPr>
              <a:t>від</a:t>
            </a:r>
            <a:r>
              <a:rPr lang="ru-RU" sz="1600" b="1" dirty="0">
                <a:solidFill>
                  <a:srgbClr val="0070C0"/>
                </a:solidFill>
              </a:rPr>
              <a:t> 20.09.2011 № 3739-VI;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«Про </a:t>
            </a:r>
            <a:r>
              <a:rPr lang="ru-RU" sz="1600" b="1" dirty="0" err="1">
                <a:solidFill>
                  <a:srgbClr val="0070C0"/>
                </a:solidFill>
              </a:rPr>
              <a:t>правовий</a:t>
            </a:r>
            <a:r>
              <a:rPr lang="ru-RU" sz="1600" b="1" dirty="0">
                <a:solidFill>
                  <a:srgbClr val="0070C0"/>
                </a:solidFill>
              </a:rPr>
              <a:t> статус та </a:t>
            </a:r>
            <a:r>
              <a:rPr lang="ru-RU" sz="1600" b="1" dirty="0" err="1">
                <a:solidFill>
                  <a:srgbClr val="0070C0"/>
                </a:solidFill>
              </a:rPr>
              <a:t>вшанування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пам’яті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борців</a:t>
            </a:r>
            <a:r>
              <a:rPr lang="ru-RU" sz="1600" b="1" dirty="0">
                <a:solidFill>
                  <a:srgbClr val="0070C0"/>
                </a:solidFill>
              </a:rPr>
              <a:t> за </a:t>
            </a:r>
            <a:r>
              <a:rPr lang="ru-RU" sz="1600" b="1" dirty="0" err="1">
                <a:solidFill>
                  <a:srgbClr val="0070C0"/>
                </a:solidFill>
              </a:rPr>
              <a:t>незалежність</a:t>
            </a:r>
            <a:endParaRPr lang="ru-RU" sz="1600" b="1" dirty="0">
              <a:solidFill>
                <a:srgbClr val="0070C0"/>
              </a:solidFill>
            </a:endParaRPr>
          </a:p>
          <a:p>
            <a:r>
              <a:rPr lang="ru-RU" sz="1600" b="1" dirty="0" err="1">
                <a:solidFill>
                  <a:srgbClr val="0070C0"/>
                </a:solidFill>
              </a:rPr>
              <a:t>України</a:t>
            </a:r>
            <a:r>
              <a:rPr lang="ru-RU" sz="1600" b="1" dirty="0">
                <a:solidFill>
                  <a:srgbClr val="0070C0"/>
                </a:solidFill>
              </a:rPr>
              <a:t> у XX </a:t>
            </a:r>
            <a:r>
              <a:rPr lang="ru-RU" sz="1600" b="1" dirty="0" err="1">
                <a:solidFill>
                  <a:srgbClr val="0070C0"/>
                </a:solidFill>
              </a:rPr>
              <a:t>столітті</a:t>
            </a:r>
            <a:r>
              <a:rPr lang="ru-RU" sz="1600" b="1" dirty="0">
                <a:solidFill>
                  <a:srgbClr val="0070C0"/>
                </a:solidFill>
              </a:rPr>
              <a:t>» </a:t>
            </a:r>
            <a:r>
              <a:rPr lang="ru-RU" sz="1600" b="1" dirty="0" err="1">
                <a:solidFill>
                  <a:srgbClr val="0070C0"/>
                </a:solidFill>
              </a:rPr>
              <a:t>від</a:t>
            </a:r>
            <a:r>
              <a:rPr lang="ru-RU" sz="1600" b="1" dirty="0">
                <a:solidFill>
                  <a:srgbClr val="0070C0"/>
                </a:solidFill>
              </a:rPr>
              <a:t> 09.04.2015 № 314-VIII;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«Про </a:t>
            </a:r>
            <a:r>
              <a:rPr lang="ru-RU" sz="1600" b="1" dirty="0" err="1">
                <a:solidFill>
                  <a:srgbClr val="0070C0"/>
                </a:solidFill>
              </a:rPr>
              <a:t>увічнення</a:t>
            </a:r>
            <a:r>
              <a:rPr lang="ru-RU" sz="1600" b="1" dirty="0">
                <a:solidFill>
                  <a:srgbClr val="0070C0"/>
                </a:solidFill>
              </a:rPr>
              <a:t> перемоги над нацизмом у </a:t>
            </a:r>
            <a:r>
              <a:rPr lang="ru-RU" sz="1600" b="1" dirty="0" err="1">
                <a:solidFill>
                  <a:srgbClr val="0070C0"/>
                </a:solidFill>
              </a:rPr>
              <a:t>Другій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світовій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війні</a:t>
            </a:r>
            <a:r>
              <a:rPr lang="ru-RU" sz="1600" b="1" dirty="0">
                <a:solidFill>
                  <a:srgbClr val="0070C0"/>
                </a:solidFill>
              </a:rPr>
              <a:t> 1939-1945 </a:t>
            </a:r>
            <a:r>
              <a:rPr lang="uk-UA" sz="1600" b="1" dirty="0">
                <a:solidFill>
                  <a:srgbClr val="0070C0"/>
                </a:solidFill>
              </a:rPr>
              <a:t>років» від 09.04.2015 № 315-</a:t>
            </a:r>
            <a:r>
              <a:rPr lang="en-US" sz="1600" b="1" dirty="0">
                <a:solidFill>
                  <a:srgbClr val="0070C0"/>
                </a:solidFill>
              </a:rPr>
              <a:t>VIII;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«Про </a:t>
            </a:r>
            <a:r>
              <a:rPr lang="ru-RU" sz="1600" b="1" dirty="0" err="1">
                <a:solidFill>
                  <a:srgbClr val="0070C0"/>
                </a:solidFill>
              </a:rPr>
              <a:t>засудження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комуністичного</a:t>
            </a:r>
            <a:r>
              <a:rPr lang="ru-RU" sz="1600" b="1" dirty="0">
                <a:solidFill>
                  <a:srgbClr val="0070C0"/>
                </a:solidFill>
              </a:rPr>
              <a:t> та </a:t>
            </a:r>
            <a:r>
              <a:rPr lang="ru-RU" sz="1600" b="1" dirty="0" err="1">
                <a:solidFill>
                  <a:srgbClr val="0070C0"/>
                </a:solidFill>
              </a:rPr>
              <a:t>національно-соціалістичного</a:t>
            </a:r>
            <a:endParaRPr lang="ru-RU" sz="1600" b="1" dirty="0">
              <a:solidFill>
                <a:srgbClr val="0070C0"/>
              </a:solidFill>
            </a:endParaRPr>
          </a:p>
          <a:p>
            <a:r>
              <a:rPr lang="ru-RU" sz="1600" b="1" dirty="0">
                <a:solidFill>
                  <a:srgbClr val="0070C0"/>
                </a:solidFill>
              </a:rPr>
              <a:t>(</a:t>
            </a:r>
            <a:r>
              <a:rPr lang="ru-RU" sz="1600" b="1" dirty="0" err="1">
                <a:solidFill>
                  <a:srgbClr val="0070C0"/>
                </a:solidFill>
              </a:rPr>
              <a:t>нацистського</a:t>
            </a:r>
            <a:r>
              <a:rPr lang="ru-RU" sz="1600" b="1" dirty="0">
                <a:solidFill>
                  <a:srgbClr val="0070C0"/>
                </a:solidFill>
              </a:rPr>
              <a:t>) </a:t>
            </a:r>
            <a:r>
              <a:rPr lang="ru-RU" sz="1600" b="1" dirty="0" err="1">
                <a:solidFill>
                  <a:srgbClr val="0070C0"/>
                </a:solidFill>
              </a:rPr>
              <a:t>тоталітарних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режимів</a:t>
            </a:r>
            <a:r>
              <a:rPr lang="ru-RU" sz="1600" b="1" dirty="0">
                <a:solidFill>
                  <a:srgbClr val="0070C0"/>
                </a:solidFill>
              </a:rPr>
              <a:t> в </a:t>
            </a:r>
            <a:r>
              <a:rPr lang="ru-RU" sz="1600" b="1" dirty="0" err="1">
                <a:solidFill>
                  <a:srgbClr val="0070C0"/>
                </a:solidFill>
              </a:rPr>
              <a:t>Україні</a:t>
            </a:r>
            <a:r>
              <a:rPr lang="ru-RU" sz="1600" b="1" dirty="0">
                <a:solidFill>
                  <a:srgbClr val="0070C0"/>
                </a:solidFill>
              </a:rPr>
              <a:t> та </a:t>
            </a:r>
            <a:r>
              <a:rPr lang="ru-RU" sz="1600" b="1" dirty="0" err="1">
                <a:solidFill>
                  <a:srgbClr val="0070C0"/>
                </a:solidFill>
              </a:rPr>
              <a:t>заборону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пропаганди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їхньої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uk-UA" sz="1600" b="1" dirty="0">
                <a:solidFill>
                  <a:srgbClr val="0070C0"/>
                </a:solidFill>
              </a:rPr>
              <a:t>символіки» від 09.04.2015 № 317-</a:t>
            </a:r>
            <a:r>
              <a:rPr lang="en-US" sz="1600" b="1" dirty="0">
                <a:solidFill>
                  <a:srgbClr val="0070C0"/>
                </a:solidFill>
              </a:rPr>
              <a:t>VIII;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«Про </a:t>
            </a:r>
            <a:r>
              <a:rPr lang="ru-RU" sz="1600" b="1" dirty="0" err="1">
                <a:solidFill>
                  <a:srgbClr val="0070C0"/>
                </a:solidFill>
              </a:rPr>
              <a:t>запобігання</a:t>
            </a:r>
            <a:r>
              <a:rPr lang="ru-RU" sz="1600" b="1" dirty="0">
                <a:solidFill>
                  <a:srgbClr val="0070C0"/>
                </a:solidFill>
              </a:rPr>
              <a:t> та </a:t>
            </a:r>
            <a:r>
              <a:rPr lang="ru-RU" sz="1600" b="1" dirty="0" err="1">
                <a:solidFill>
                  <a:srgbClr val="0070C0"/>
                </a:solidFill>
              </a:rPr>
              <a:t>протидію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домашньому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насильству</a:t>
            </a:r>
            <a:r>
              <a:rPr lang="ru-RU" sz="1600" b="1" dirty="0">
                <a:solidFill>
                  <a:srgbClr val="0070C0"/>
                </a:solidFill>
              </a:rPr>
              <a:t>» </a:t>
            </a:r>
            <a:r>
              <a:rPr lang="ru-RU" sz="1600" b="1" dirty="0" err="1">
                <a:solidFill>
                  <a:srgbClr val="0070C0"/>
                </a:solidFill>
              </a:rPr>
              <a:t>від</a:t>
            </a:r>
            <a:r>
              <a:rPr lang="ru-RU" sz="1600" b="1" dirty="0">
                <a:solidFill>
                  <a:srgbClr val="0070C0"/>
                </a:solidFill>
              </a:rPr>
              <a:t> 07.12.2017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№ 2229-VIII;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Указ Президента </a:t>
            </a:r>
            <a:r>
              <a:rPr lang="ru-RU" sz="1600" b="1" dirty="0" err="1">
                <a:solidFill>
                  <a:srgbClr val="0070C0"/>
                </a:solidFill>
              </a:rPr>
              <a:t>України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від</a:t>
            </a:r>
            <a:r>
              <a:rPr lang="ru-RU" sz="1600" b="1" dirty="0">
                <a:solidFill>
                  <a:srgbClr val="0070C0"/>
                </a:solidFill>
              </a:rPr>
              <a:t> 13 </a:t>
            </a:r>
            <a:r>
              <a:rPr lang="ru-RU" sz="1600" b="1" dirty="0" err="1">
                <a:solidFill>
                  <a:srgbClr val="0070C0"/>
                </a:solidFill>
              </a:rPr>
              <a:t>травня</a:t>
            </a:r>
            <a:r>
              <a:rPr lang="ru-RU" sz="1600" b="1" dirty="0">
                <a:solidFill>
                  <a:srgbClr val="0070C0"/>
                </a:solidFill>
              </a:rPr>
              <a:t> 2019 № 286/2019 «Про </a:t>
            </a:r>
            <a:r>
              <a:rPr lang="ru-RU" sz="1600" b="1" dirty="0" err="1">
                <a:solidFill>
                  <a:srgbClr val="0070C0"/>
                </a:solidFill>
              </a:rPr>
              <a:t>Стратегію</a:t>
            </a:r>
            <a:endParaRPr lang="ru-RU" sz="1600" b="1" dirty="0">
              <a:solidFill>
                <a:srgbClr val="0070C0"/>
              </a:solidFill>
            </a:endParaRPr>
          </a:p>
          <a:p>
            <a:r>
              <a:rPr lang="uk-UA" sz="1600" b="1" dirty="0">
                <a:solidFill>
                  <a:srgbClr val="0070C0"/>
                </a:solidFill>
              </a:rPr>
              <a:t>національно-патріотичного виховання»;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Наказ </a:t>
            </a:r>
            <a:r>
              <a:rPr lang="ru-RU" sz="1600" b="1" dirty="0" err="1">
                <a:solidFill>
                  <a:srgbClr val="0070C0"/>
                </a:solidFill>
              </a:rPr>
              <a:t>Міністерства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освіти</a:t>
            </a:r>
            <a:r>
              <a:rPr lang="ru-RU" sz="1600" b="1" dirty="0">
                <a:solidFill>
                  <a:srgbClr val="0070C0"/>
                </a:solidFill>
              </a:rPr>
              <a:t> і науки </a:t>
            </a:r>
            <a:r>
              <a:rPr lang="ru-RU" sz="1600" b="1" dirty="0" err="1">
                <a:solidFill>
                  <a:srgbClr val="0070C0"/>
                </a:solidFill>
              </a:rPr>
              <a:t>України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від</a:t>
            </a:r>
            <a:r>
              <a:rPr lang="ru-RU" sz="1600" b="1" dirty="0">
                <a:solidFill>
                  <a:srgbClr val="0070C0"/>
                </a:solidFill>
              </a:rPr>
              <a:t> 29 </a:t>
            </a:r>
            <a:r>
              <a:rPr lang="ru-RU" sz="1600" b="1" dirty="0" err="1">
                <a:solidFill>
                  <a:srgbClr val="0070C0"/>
                </a:solidFill>
              </a:rPr>
              <a:t>липня</a:t>
            </a:r>
            <a:r>
              <a:rPr lang="ru-RU" sz="1600" b="1" dirty="0">
                <a:solidFill>
                  <a:srgbClr val="0070C0"/>
                </a:solidFill>
              </a:rPr>
              <a:t> 2019 № 1038 «Про </a:t>
            </a:r>
            <a:r>
              <a:rPr lang="ru-RU" sz="1600" b="1" dirty="0" err="1">
                <a:solidFill>
                  <a:srgbClr val="0070C0"/>
                </a:solidFill>
              </a:rPr>
              <a:t>внесення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змін</a:t>
            </a:r>
            <a:r>
              <a:rPr lang="ru-RU" sz="1600" b="1" dirty="0">
                <a:solidFill>
                  <a:srgbClr val="0070C0"/>
                </a:solidFill>
              </a:rPr>
              <a:t> до наказу </a:t>
            </a:r>
            <a:r>
              <a:rPr lang="ru-RU" sz="1600" b="1" dirty="0" err="1">
                <a:solidFill>
                  <a:srgbClr val="0070C0"/>
                </a:solidFill>
              </a:rPr>
              <a:t>Міністерства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освіти</a:t>
            </a:r>
            <a:r>
              <a:rPr lang="ru-RU" sz="1600" b="1" dirty="0">
                <a:solidFill>
                  <a:srgbClr val="0070C0"/>
                </a:solidFill>
              </a:rPr>
              <a:t> і науки </a:t>
            </a:r>
            <a:r>
              <a:rPr lang="ru-RU" sz="1600" b="1" dirty="0" err="1">
                <a:solidFill>
                  <a:srgbClr val="0070C0"/>
                </a:solidFill>
              </a:rPr>
              <a:t>України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від</a:t>
            </a:r>
            <a:r>
              <a:rPr lang="ru-RU" sz="1600" b="1" dirty="0">
                <a:solidFill>
                  <a:srgbClr val="0070C0"/>
                </a:solidFill>
              </a:rPr>
              <a:t> 16.06.2015 р. №</a:t>
            </a:r>
            <a:r>
              <a:rPr lang="uk-UA" sz="1600" b="1" dirty="0">
                <a:solidFill>
                  <a:srgbClr val="0070C0"/>
                </a:solidFill>
              </a:rPr>
              <a:t>641»;</a:t>
            </a:r>
          </a:p>
          <a:p>
            <a:pPr algn="ctr"/>
            <a:endParaRPr lang="uk-UA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chemeClr val="tx2"/>
                </a:solidFill>
              </a:rPr>
              <a:t>Завдання педагогічної спільноти: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Виховання у здобувачів освіти любові до рідної Батьківщини</a:t>
            </a:r>
          </a:p>
          <a:p>
            <a:r>
              <a:rPr lang="uk-UA" dirty="0" smtClean="0">
                <a:solidFill>
                  <a:srgbClr val="00B0F0"/>
                </a:solidFill>
              </a:rPr>
              <a:t>Формування якостей громадянина-патріота України</a:t>
            </a:r>
          </a:p>
          <a:p>
            <a:r>
              <a:rPr lang="uk-UA" dirty="0" smtClean="0">
                <a:solidFill>
                  <a:srgbClr val="00B0F0"/>
                </a:solidFill>
              </a:rPr>
              <a:t>Створення безпечного освітнього середовища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err="1">
                <a:solidFill>
                  <a:schemeClr val="tx2"/>
                </a:solidFill>
              </a:rPr>
              <a:t>Державна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цільова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соціальна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програма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національно-патріотичного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виховання</a:t>
            </a:r>
            <a:r>
              <a:rPr lang="ru-RU" sz="2800" b="1" i="1" dirty="0">
                <a:solidFill>
                  <a:schemeClr val="tx2"/>
                </a:solidFill>
              </a:rPr>
              <a:t> на </a:t>
            </a:r>
            <a:r>
              <a:rPr lang="ru-RU" sz="2800" b="1" i="1" dirty="0" err="1">
                <a:solidFill>
                  <a:schemeClr val="tx2"/>
                </a:solidFill>
              </a:rPr>
              <a:t>період</a:t>
            </a:r>
            <a:r>
              <a:rPr lang="ru-RU" sz="2800" b="1" i="1" dirty="0">
                <a:solidFill>
                  <a:schemeClr val="tx2"/>
                </a:solidFill>
              </a:rPr>
              <a:t> до 2025року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Метою програми є удосконалення та розвиток цілісної загальнодержавної політики національно-патріотичного виховання шляхом формування та утвердження української громадянської ідентичності на основі єдиних суспільно-державних цінностей і загальнолюдських цінностей, принципів любові і гордості за власну державу, її історію, мову, культуру, здобутки та досягнення у сфері науки, спорту, готовність до захисту державної незалежності і територіальної цілісності України, усвідомлення громадянського обов'язку із розвитку успішної країни та забезпечення власного благополуччя в ній.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374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err="1" smtClean="0">
                <a:solidFill>
                  <a:schemeClr val="tx2"/>
                </a:solidFill>
              </a:rPr>
              <a:t>Державна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цільова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соціальна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програма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національно-патріотичного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виховання</a:t>
            </a:r>
            <a:r>
              <a:rPr lang="ru-RU" sz="2800" b="1" i="1" dirty="0" smtClean="0">
                <a:solidFill>
                  <a:schemeClr val="tx2"/>
                </a:solidFill>
              </a:rPr>
              <a:t> на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період</a:t>
            </a:r>
            <a:r>
              <a:rPr lang="ru-RU" sz="2800" b="1" i="1" dirty="0" smtClean="0">
                <a:solidFill>
                  <a:schemeClr val="tx2"/>
                </a:solidFill>
              </a:rPr>
              <a:t> до 2025року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Пріоритетні завдання:</a:t>
            </a:r>
          </a:p>
          <a:p>
            <a:r>
              <a:rPr lang="uk-UA" dirty="0"/>
              <a:t>формування української громадянської </a:t>
            </a:r>
            <a:r>
              <a:rPr lang="uk-UA" dirty="0" smtClean="0"/>
              <a:t>ідентичності -  здійснення заходів, спрямованих на впровадження суспільно-державних (національних) цінностей;</a:t>
            </a:r>
          </a:p>
          <a:p>
            <a:r>
              <a:rPr lang="uk-UA" dirty="0" smtClean="0"/>
              <a:t>Військово-патріотичне виховання – здійснення заходів, спрямованих на формування у громадян готовності до захисту України;</a:t>
            </a:r>
          </a:p>
          <a:p>
            <a:r>
              <a:rPr lang="uk-UA" dirty="0" smtClean="0"/>
              <a:t>Формування науково-методологічних і методичних засад національно-патріотичного виховання – здійснення заходів, спрямованих на розвиток цілісної загальнодержавної політики;</a:t>
            </a:r>
          </a:p>
          <a:p>
            <a:r>
              <a:rPr lang="uk-UA" dirty="0" smtClean="0"/>
              <a:t>Підтримка та співпраця органів державної влади та органів місцевого самоврядування з інститутами громадянського </a:t>
            </a:r>
            <a:r>
              <a:rPr lang="uk-UA" dirty="0" err="1" smtClean="0"/>
              <a:t>суспільстващодо</a:t>
            </a:r>
            <a:r>
              <a:rPr lang="uk-UA" dirty="0" smtClean="0"/>
              <a:t> національно-патріотичного виховання.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35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31" y="2081563"/>
            <a:ext cx="7640503" cy="42929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62896" y="0"/>
            <a:ext cx="544965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</a:rPr>
              <a:t>Виховне середовище ЗЗСО та виховний простір сучасного здобувача освіти</a:t>
            </a:r>
            <a:r>
              <a:rPr kumimoji="0" lang="uk-UA" sz="18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</a:rPr>
              <a:t/>
            </a:r>
            <a:br>
              <a:rPr kumimoji="0" lang="uk-UA" sz="18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3652" y="1558343"/>
            <a:ext cx="6297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tx2"/>
                </a:solidFill>
              </a:rPr>
              <a:t>Національно-патріотичне виховання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1521" y="1"/>
            <a:ext cx="824247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Виховне середовище ЗЗСО та виховний простір сучасного здобувача </a:t>
            </a:r>
            <a:r>
              <a:rPr lang="uk-UA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освіти</a:t>
            </a:r>
          </a:p>
          <a:p>
            <a:r>
              <a:rPr lang="uk-UA" sz="2800" dirty="0">
                <a:solidFill>
                  <a:schemeClr val="tx2"/>
                </a:solidFill>
              </a:rPr>
              <a:t>Формування в дітей та учнівської молоді ціннісних життєвих навичок, профілактики </a:t>
            </a:r>
            <a:r>
              <a:rPr lang="uk-UA" sz="2800" dirty="0" err="1">
                <a:solidFill>
                  <a:schemeClr val="tx2"/>
                </a:solidFill>
              </a:rPr>
              <a:t>булінгу</a:t>
            </a:r>
            <a:r>
              <a:rPr lang="uk-UA" sz="2800" dirty="0">
                <a:solidFill>
                  <a:schemeClr val="tx2"/>
                </a:solidFill>
              </a:rPr>
              <a:t>(цькування), кримінальних правопорушень, вживання наркотичних та психотропних речовин та запобігання торгівлі людьми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42" y="328498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15" y="4365937"/>
            <a:ext cx="3615074" cy="203347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651" y="3284984"/>
            <a:ext cx="298789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2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739</Words>
  <Application>Microsoft Office PowerPoint</Application>
  <PresentationFormat>Произвольный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Пріоритетні напрями виховної роботи  у 2021-2022 навчальному році</vt:lpstr>
      <vt:lpstr>Виховний процес має ґрунтуватися на загальнолюдських цінностях, культурних цінностях українського народу, цінностях громадянського суспільства, дотримання прав і свобод людини і громадянина та спрямовуватися на формування:</vt:lpstr>
      <vt:lpstr>Презентация PowerPoint</vt:lpstr>
      <vt:lpstr>Презентация PowerPoint</vt:lpstr>
      <vt:lpstr>Завдання педагогічної спільноти:</vt:lpstr>
      <vt:lpstr>Державна цільова соціальна програма національно-патріотичного виховання на період до 2025року</vt:lpstr>
      <vt:lpstr>Державна цільова соціальна програма національно-патріотичного виховання на період до 2025року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Сучасні пріоритети організації освітньо-виховного процесу в школі: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Приорітетні напрями виховної роботи  у 2021-2022 навчальному році</dc:title>
  <dc:creator>L-book</dc:creator>
  <cp:lastModifiedBy>zauh</cp:lastModifiedBy>
  <cp:revision>26</cp:revision>
  <dcterms:created xsi:type="dcterms:W3CDTF">2021-08-23T17:45:16Z</dcterms:created>
  <dcterms:modified xsi:type="dcterms:W3CDTF">2021-08-30T06:08:30Z</dcterms:modified>
</cp:coreProperties>
</file>