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5" r:id="rId2"/>
    <p:sldId id="294" r:id="rId3"/>
    <p:sldId id="293" r:id="rId4"/>
    <p:sldId id="296" r:id="rId5"/>
    <p:sldId id="297" r:id="rId6"/>
    <p:sldId id="298" r:id="rId7"/>
    <p:sldId id="300" r:id="rId8"/>
    <p:sldId id="256" r:id="rId9"/>
    <p:sldId id="266" r:id="rId10"/>
    <p:sldId id="277" r:id="rId11"/>
    <p:sldId id="287" r:id="rId12"/>
    <p:sldId id="289" r:id="rId13"/>
    <p:sldId id="301" r:id="rId14"/>
    <p:sldId id="302" r:id="rId15"/>
    <p:sldId id="303" r:id="rId16"/>
    <p:sldId id="318" r:id="rId17"/>
    <p:sldId id="257" r:id="rId18"/>
    <p:sldId id="304" r:id="rId19"/>
    <p:sldId id="258" r:id="rId20"/>
    <p:sldId id="276" r:id="rId21"/>
    <p:sldId id="259" r:id="rId22"/>
    <p:sldId id="305" r:id="rId23"/>
    <p:sldId id="306" r:id="rId24"/>
    <p:sldId id="260" r:id="rId25"/>
    <p:sldId id="270" r:id="rId26"/>
    <p:sldId id="261" r:id="rId27"/>
    <p:sldId id="307" r:id="rId28"/>
    <p:sldId id="262" r:id="rId29"/>
    <p:sldId id="308" r:id="rId30"/>
    <p:sldId id="263" r:id="rId31"/>
    <p:sldId id="309" r:id="rId32"/>
    <p:sldId id="310" r:id="rId33"/>
    <p:sldId id="311" r:id="rId34"/>
    <p:sldId id="313" r:id="rId35"/>
    <p:sldId id="314" r:id="rId36"/>
    <p:sldId id="315" r:id="rId37"/>
    <p:sldId id="316" r:id="rId38"/>
    <p:sldId id="317" r:id="rId39"/>
    <p:sldId id="285" r:id="rId4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77453-4BED-40B9-AE22-83131F302B60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A47BA-189E-455C-962A-DAB8BE2186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0970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A47BA-189E-455C-962A-DAB8BE2186D7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5024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B0B-4F91-4C84-9254-3EF103BBF1BC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7F4A-33CA-4C2C-AD12-C6E4BCDBAB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9673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B0B-4F91-4C84-9254-3EF103BBF1BC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7F4A-33CA-4C2C-AD12-C6E4BCDBAB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373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B0B-4F91-4C84-9254-3EF103BBF1BC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7F4A-33CA-4C2C-AD12-C6E4BCDBAB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2743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B0B-4F91-4C84-9254-3EF103BBF1BC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7F4A-33CA-4C2C-AD12-C6E4BCDBAB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114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B0B-4F91-4C84-9254-3EF103BBF1BC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7F4A-33CA-4C2C-AD12-C6E4BCDBAB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1380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B0B-4F91-4C84-9254-3EF103BBF1BC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7F4A-33CA-4C2C-AD12-C6E4BCDBAB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5427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B0B-4F91-4C84-9254-3EF103BBF1BC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7F4A-33CA-4C2C-AD12-C6E4BCDBAB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302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B0B-4F91-4C84-9254-3EF103BBF1BC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7F4A-33CA-4C2C-AD12-C6E4BCDBAB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2735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B0B-4F91-4C84-9254-3EF103BBF1BC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7F4A-33CA-4C2C-AD12-C6E4BCDBAB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817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B0B-4F91-4C84-9254-3EF103BBF1BC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7F4A-33CA-4C2C-AD12-C6E4BCDBAB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585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B0B-4F91-4C84-9254-3EF103BBF1BC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7F4A-33CA-4C2C-AD12-C6E4BCDBAB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996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BBB0B-4F91-4C84-9254-3EF103BBF1BC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87F4A-33CA-4C2C-AD12-C6E4BCDBAB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307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692696"/>
            <a:ext cx="523832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ArtScript" pitchFamily="34" charset="0"/>
              </a:rPr>
              <a:t>П</a:t>
            </a:r>
            <a:r>
              <a:rPr lang="uk-UA" sz="3200" b="1" dirty="0" smtClean="0">
                <a:latin typeface="ArtScript" pitchFamily="34" charset="0"/>
              </a:rPr>
              <a:t>ідсумки  роботи </a:t>
            </a:r>
          </a:p>
          <a:p>
            <a:pPr algn="ctr"/>
            <a:r>
              <a:rPr lang="uk-UA" sz="3200" b="1" dirty="0" smtClean="0">
                <a:latin typeface="ArtScript" pitchFamily="34" charset="0"/>
              </a:rPr>
              <a:t>з виховної  діяльності</a:t>
            </a:r>
          </a:p>
          <a:p>
            <a:pPr algn="ctr"/>
            <a:r>
              <a:rPr lang="uk-UA" sz="3200" b="1" dirty="0" smtClean="0">
                <a:latin typeface="ArtScript" pitchFamily="34" charset="0"/>
              </a:rPr>
              <a:t>у </a:t>
            </a:r>
            <a:r>
              <a:rPr lang="uk-UA" sz="3200" b="1" dirty="0" err="1">
                <a:latin typeface="ArtScript" pitchFamily="34" charset="0"/>
              </a:rPr>
              <a:t>Дубенському</a:t>
            </a:r>
            <a:r>
              <a:rPr lang="uk-UA" sz="3200" b="1" dirty="0">
                <a:latin typeface="ArtScript" pitchFamily="34" charset="0"/>
              </a:rPr>
              <a:t> НВК </a:t>
            </a:r>
            <a:endParaRPr lang="uk-UA" sz="3200" b="1" dirty="0" smtClean="0">
              <a:latin typeface="ArtScript" pitchFamily="34" charset="0"/>
            </a:endParaRPr>
          </a:p>
          <a:p>
            <a:pPr algn="ctr"/>
            <a:r>
              <a:rPr lang="uk-UA" sz="3200" b="1" dirty="0" smtClean="0">
                <a:latin typeface="ArtScript" pitchFamily="34" charset="0"/>
              </a:rPr>
              <a:t>«</a:t>
            </a:r>
            <a:r>
              <a:rPr lang="uk-UA" sz="3200" b="1" dirty="0">
                <a:latin typeface="ArtScript" pitchFamily="34" charset="0"/>
              </a:rPr>
              <a:t>школа-гімназія» </a:t>
            </a:r>
            <a:endParaRPr lang="uk-UA" sz="3200" b="1" dirty="0" smtClean="0">
              <a:latin typeface="ArtScript" pitchFamily="34" charset="0"/>
            </a:endParaRPr>
          </a:p>
          <a:p>
            <a:pPr algn="ctr"/>
            <a:r>
              <a:rPr lang="uk-UA" sz="3200" b="1" dirty="0" smtClean="0">
                <a:latin typeface="ArtScript" pitchFamily="34" charset="0"/>
              </a:rPr>
              <a:t>за 2020-2021 </a:t>
            </a:r>
            <a:r>
              <a:rPr lang="uk-UA" sz="3200" b="1" dirty="0" err="1" smtClean="0">
                <a:latin typeface="ArtScript" pitchFamily="34" charset="0"/>
              </a:rPr>
              <a:t>н.р</a:t>
            </a:r>
            <a:r>
              <a:rPr lang="uk-UA" sz="3200" b="1" dirty="0">
                <a:latin typeface="ArtScript" pitchFamily="34" charset="0"/>
              </a:rPr>
              <a:t>.</a:t>
            </a:r>
          </a:p>
          <a:p>
            <a:r>
              <a:rPr lang="uk-UA" dirty="0"/>
              <a:t> 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879387" y="3406630"/>
            <a:ext cx="4718898" cy="3358137"/>
            <a:chOff x="3712339" y="3081770"/>
            <a:chExt cx="4574437" cy="3466642"/>
          </a:xfrm>
        </p:grpSpPr>
        <p:pic>
          <p:nvPicPr>
            <p:cNvPr id="7" name="Рисунок 6" descr="33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2339" y="3081770"/>
              <a:ext cx="4574437" cy="3466642"/>
            </a:xfrm>
            <a:prstGeom prst="rect">
              <a:avLst/>
            </a:prstGeom>
          </p:spPr>
        </p:pic>
        <p:pic>
          <p:nvPicPr>
            <p:cNvPr id="8" name="Рисунок 7" descr="DSC_0226.JPG"/>
            <p:cNvPicPr>
              <a:picLocks noChangeAspect="1"/>
            </p:cNvPicPr>
            <p:nvPr/>
          </p:nvPicPr>
          <p:blipFill>
            <a:blip r:embed="rId4" cstate="print"/>
            <a:srcRect l="7031" t="10007" r="12500" b="5302"/>
            <a:stretch>
              <a:fillRect/>
            </a:stretch>
          </p:blipFill>
          <p:spPr>
            <a:xfrm>
              <a:off x="4186493" y="3509134"/>
              <a:ext cx="3632481" cy="25392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7043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Традиції «школи-гімназії»</a:t>
            </a:r>
            <a:br>
              <a:rPr lang="uk-UA" b="1" dirty="0" smtClean="0">
                <a:solidFill>
                  <a:srgbClr val="C00000"/>
                </a:solidFill>
              </a:rPr>
            </a:b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764705"/>
            <a:ext cx="8229600" cy="1512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i="1" dirty="0"/>
              <a:t>Наша </a:t>
            </a:r>
            <a:r>
              <a:rPr lang="ru-RU" sz="2400" i="1" dirty="0" err="1"/>
              <a:t>гiмназiя</a:t>
            </a:r>
            <a:r>
              <a:rPr lang="ru-RU" sz="2400" i="1" dirty="0"/>
              <a:t> – </a:t>
            </a:r>
            <a:r>
              <a:rPr lang="ru-RU" sz="2400" i="1" dirty="0" err="1"/>
              <a:t>це</a:t>
            </a:r>
            <a:r>
              <a:rPr lang="ru-RU" sz="2400" i="1" dirty="0"/>
              <a:t>, перш за все, </a:t>
            </a:r>
            <a:r>
              <a:rPr lang="ru-RU" sz="2400" i="1" dirty="0" err="1"/>
              <a:t>єдина</a:t>
            </a:r>
            <a:r>
              <a:rPr lang="ru-RU" sz="2400" i="1" dirty="0"/>
              <a:t> родина. А </a:t>
            </a:r>
            <a:r>
              <a:rPr lang="ru-RU" sz="2400" i="1" dirty="0" smtClean="0"/>
              <a:t>родина, </a:t>
            </a:r>
            <a:r>
              <a:rPr lang="ru-RU" sz="2400" i="1" dirty="0"/>
              <a:t>як </a:t>
            </a:r>
            <a:r>
              <a:rPr lang="ru-RU" sz="2400" i="1" dirty="0" err="1"/>
              <a:t>вiдомо</a:t>
            </a:r>
            <a:r>
              <a:rPr lang="ru-RU" sz="2400" i="1" dirty="0"/>
              <a:t>, без </a:t>
            </a:r>
            <a:r>
              <a:rPr lang="ru-RU" sz="2400" i="1" dirty="0" err="1"/>
              <a:t>традицiй</a:t>
            </a:r>
            <a:r>
              <a:rPr lang="ru-RU" sz="2400" i="1" dirty="0"/>
              <a:t> не </a:t>
            </a:r>
            <a:r>
              <a:rPr lang="ru-RU" sz="2400" i="1" dirty="0" err="1"/>
              <a:t>iснує</a:t>
            </a:r>
            <a:r>
              <a:rPr lang="ru-RU" sz="2400" i="1" dirty="0"/>
              <a:t>. То ж i у нас є </a:t>
            </a:r>
            <a:r>
              <a:rPr lang="ru-RU" sz="2400" i="1" dirty="0" err="1"/>
              <a:t>свої</a:t>
            </a:r>
            <a:r>
              <a:rPr lang="ru-RU" sz="2400" i="1" dirty="0"/>
              <a:t> </a:t>
            </a:r>
            <a:r>
              <a:rPr lang="ru-RU" sz="2400" i="1" dirty="0" err="1"/>
              <a:t>традицiї</a:t>
            </a:r>
            <a:r>
              <a:rPr lang="ru-RU" sz="2400" i="1" dirty="0"/>
              <a:t>, </a:t>
            </a:r>
            <a:r>
              <a:rPr lang="ru-RU" sz="2400" i="1" dirty="0" err="1"/>
              <a:t>свої</a:t>
            </a:r>
            <a:r>
              <a:rPr lang="ru-RU" sz="2400" i="1" dirty="0"/>
              <a:t> свята.</a:t>
            </a:r>
            <a:endParaRPr lang="uk-UA" sz="2400" i="1" dirty="0"/>
          </a:p>
        </p:txBody>
      </p:sp>
      <p:sp>
        <p:nvSpPr>
          <p:cNvPr id="5" name="AutoShape 4" descr="http://nvk-dubno.at.ua/Vykhovna/2019-2020/1_veresnia/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215900" y="1916832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b="1" i="1" dirty="0">
                <a:solidFill>
                  <a:srgbClr val="C00000"/>
                </a:solidFill>
              </a:rPr>
              <a:t>Свято зустрічі першокласників</a:t>
            </a:r>
            <a:endParaRPr lang="uk-UA" sz="3200" dirty="0">
              <a:solidFill>
                <a:srgbClr val="C00000"/>
              </a:solidFill>
            </a:endParaRPr>
          </a:p>
          <a:p>
            <a:r>
              <a:rPr lang="uk-UA" sz="1100" i="1" dirty="0"/>
              <a:t>Нас зачекалась українська школа –</a:t>
            </a:r>
            <a:br>
              <a:rPr lang="uk-UA" sz="1100" i="1" dirty="0"/>
            </a:br>
            <a:r>
              <a:rPr lang="uk-UA" sz="1100" i="1" dirty="0"/>
              <a:t>Сучасна, перспективна і нова,</a:t>
            </a:r>
            <a:br>
              <a:rPr lang="uk-UA" sz="1100" i="1" dirty="0"/>
            </a:br>
            <a:r>
              <a:rPr lang="uk-UA" sz="1100" i="1" dirty="0"/>
              <a:t>Зібралося сьогодні друзів коло,</a:t>
            </a:r>
            <a:br>
              <a:rPr lang="uk-UA" sz="1100" i="1" dirty="0"/>
            </a:br>
            <a:r>
              <a:rPr lang="uk-UA" sz="1100" i="1" dirty="0"/>
              <a:t>Ми чуємо немов її слова:</a:t>
            </a:r>
            <a:br>
              <a:rPr lang="uk-UA" sz="1100" i="1" dirty="0"/>
            </a:br>
            <a:r>
              <a:rPr lang="uk-UA" sz="1100" i="1" dirty="0"/>
              <a:t>«Ласкаво просимо, ласкаво просимо!» -</a:t>
            </a:r>
            <a:br>
              <a:rPr lang="uk-UA" sz="1100" i="1" dirty="0"/>
            </a:br>
            <a:r>
              <a:rPr lang="uk-UA" sz="1100" i="1" dirty="0"/>
              <a:t>Нам рідна школа щиро </a:t>
            </a:r>
            <a:r>
              <a:rPr lang="uk-UA" sz="1100" i="1" dirty="0" err="1"/>
              <a:t>промовля</a:t>
            </a:r>
            <a:r>
              <a:rPr lang="uk-UA" sz="1100" i="1" dirty="0"/>
              <a:t>,</a:t>
            </a:r>
            <a:br>
              <a:rPr lang="uk-UA" sz="1100" i="1" dirty="0"/>
            </a:br>
            <a:r>
              <a:rPr lang="uk-UA" sz="1100" i="1" dirty="0"/>
              <a:t>«Ласкаво просимо, ласкаво просимо!»,</a:t>
            </a:r>
            <a:br>
              <a:rPr lang="uk-UA" sz="1100" i="1" dirty="0"/>
            </a:br>
            <a:r>
              <a:rPr lang="uk-UA" sz="1100" i="1" dirty="0"/>
              <a:t>Це рідний дім, обітниця моя!</a:t>
            </a:r>
            <a:br>
              <a:rPr lang="uk-UA" sz="1100" i="1" dirty="0"/>
            </a:br>
            <a:r>
              <a:rPr lang="uk-UA" sz="1100" i="1" dirty="0"/>
              <a:t>«Ласкаво просимо, ласкаво просимо!» -</a:t>
            </a:r>
            <a:br>
              <a:rPr lang="uk-UA" sz="1100" i="1" dirty="0"/>
            </a:br>
            <a:r>
              <a:rPr lang="uk-UA" sz="1100" i="1" dirty="0"/>
              <a:t>Зустрів сердечно нас шкільний поріг,</a:t>
            </a:r>
            <a:br>
              <a:rPr lang="uk-UA" sz="1100" i="1" dirty="0"/>
            </a:br>
            <a:r>
              <a:rPr lang="uk-UA" sz="1100" i="1" dirty="0"/>
              <a:t>«Ласкаво просимо, ласкаво просимо!»,</a:t>
            </a:r>
            <a:br>
              <a:rPr lang="uk-UA" sz="1100" i="1" dirty="0"/>
            </a:br>
            <a:r>
              <a:rPr lang="uk-UA" sz="1100" i="1" dirty="0"/>
              <a:t>Ми </a:t>
            </a:r>
            <a:r>
              <a:rPr lang="uk-UA" sz="1100" i="1" dirty="0" err="1"/>
              <a:t>зустрічаєм</a:t>
            </a:r>
            <a:r>
              <a:rPr lang="uk-UA" sz="1100" i="1" dirty="0"/>
              <a:t> </a:t>
            </a:r>
            <a:r>
              <a:rPr lang="uk-UA" sz="1100" i="1" dirty="0" err="1"/>
              <a:t>школя</a:t>
            </a:r>
            <a:r>
              <a:rPr lang="uk-UA" sz="1100" i="1" dirty="0"/>
              <a:t>рів  усіх!</a:t>
            </a:r>
            <a:endParaRPr lang="uk-UA" sz="1100" dirty="0"/>
          </a:p>
        </p:txBody>
      </p:sp>
      <p:pic>
        <p:nvPicPr>
          <p:cNvPr id="7" name="Picture 2" descr="http://nvk-dubno.at.ua/Vykhovna/2020-2021/1Dzvinok/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" y="3645024"/>
            <a:ext cx="3182268" cy="24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t="27610" r="44" b="596"/>
          <a:stretch/>
        </p:blipFill>
        <p:spPr bwMode="auto">
          <a:xfrm>
            <a:off x="6444208" y="1616844"/>
            <a:ext cx="2560356" cy="24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955" y="1916831"/>
            <a:ext cx="3002922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8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0901" y="188640"/>
            <a:ext cx="7550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ПОСВЯТА В ГІМНАЗИСТИ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http://nvk-dubno.at.ua/Vykhovna/2020-2021/2Posviata/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99" y="1111970"/>
            <a:ext cx="3530942" cy="26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700" y="1265472"/>
            <a:ext cx="3121602" cy="234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01" y="3789040"/>
            <a:ext cx="3796939" cy="284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700" y="3988975"/>
            <a:ext cx="3469013" cy="260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66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5514" y="150901"/>
            <a:ext cx="55611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i="1" dirty="0">
                <a:solidFill>
                  <a:srgbClr val="880000"/>
                </a:solidFill>
                <a:latin typeface="verdana"/>
              </a:rPr>
              <a:t>Свято Миколая</a:t>
            </a:r>
            <a:endParaRPr lang="uk-UA" sz="4800" b="0" i="0" dirty="0">
              <a:solidFill>
                <a:srgbClr val="12A4D8"/>
              </a:solidFill>
              <a:effectLst/>
              <a:latin typeface="verdana"/>
            </a:endParaRPr>
          </a:p>
        </p:txBody>
      </p:sp>
      <p:pic>
        <p:nvPicPr>
          <p:cNvPr id="3074" name="Picture 2" descr="http://nvk-dubno.at.ua/Vykhovna/2020-2021/3Mikolay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36" y="1012570"/>
            <a:ext cx="3595258" cy="258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nvk-dubno.at.ua/Vykhovna/2020-2021/3Mikolay/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25" y="3930887"/>
            <a:ext cx="3686780" cy="276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nvk-dubno.at.ua/Vykhovna/2020-2021/3Mikolay/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7925"/>
            <a:ext cx="3721182" cy="279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nvk-dubno.at.ua/Vykhovna/2020-2021/3Mikolay/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7" y="3887660"/>
            <a:ext cx="374441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65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880000"/>
                </a:solidFill>
                <a:latin typeface="verdana"/>
              </a:rPr>
              <a:t>Свято "</a:t>
            </a:r>
            <a:r>
              <a:rPr lang="ru-RU" b="1" i="1" dirty="0" err="1">
                <a:solidFill>
                  <a:srgbClr val="880000"/>
                </a:solidFill>
                <a:latin typeface="verdana"/>
              </a:rPr>
              <a:t>Птахів</a:t>
            </a:r>
            <a:r>
              <a:rPr lang="ru-RU" b="1" i="1" dirty="0">
                <a:solidFill>
                  <a:srgbClr val="880000"/>
                </a:solidFill>
                <a:latin typeface="verdana"/>
              </a:rPr>
              <a:t> </a:t>
            </a:r>
            <a:r>
              <a:rPr lang="ru-RU" b="1" i="1" dirty="0" err="1">
                <a:solidFill>
                  <a:srgbClr val="880000"/>
                </a:solidFill>
                <a:latin typeface="verdana"/>
              </a:rPr>
              <a:t>викликаю</a:t>
            </a:r>
            <a:r>
              <a:rPr lang="ru-RU" b="1" i="1" dirty="0">
                <a:solidFill>
                  <a:srgbClr val="880000"/>
                </a:solidFill>
                <a:latin typeface="verdana"/>
              </a:rPr>
              <a:t> </a:t>
            </a:r>
            <a:r>
              <a:rPr lang="ru-RU" b="1" i="1" dirty="0" err="1">
                <a:solidFill>
                  <a:srgbClr val="880000"/>
                </a:solidFill>
                <a:latin typeface="verdana"/>
              </a:rPr>
              <a:t>із</a:t>
            </a:r>
            <a:r>
              <a:rPr lang="ru-RU" b="1" i="1" dirty="0">
                <a:solidFill>
                  <a:srgbClr val="880000"/>
                </a:solidFill>
                <a:latin typeface="verdana"/>
              </a:rPr>
              <a:t> теплого краю "</a:t>
            </a:r>
            <a:r>
              <a:rPr lang="ru-RU" dirty="0">
                <a:solidFill>
                  <a:srgbClr val="12A4D8"/>
                </a:solidFill>
                <a:latin typeface="verdana"/>
              </a:rPr>
              <a:t/>
            </a:r>
            <a:br>
              <a:rPr lang="ru-RU" dirty="0">
                <a:solidFill>
                  <a:srgbClr val="12A4D8"/>
                </a:solidFill>
                <a:latin typeface="verdana"/>
              </a:rPr>
            </a:br>
            <a:endParaRPr lang="uk-UA" dirty="0"/>
          </a:p>
        </p:txBody>
      </p:sp>
      <p:pic>
        <p:nvPicPr>
          <p:cNvPr id="4098" name="Picture 2" descr="http://nvk-dubno.at.ua/Vykhovna/2020-2021/ZustrithPtachiv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222842" cy="316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nvk-dubno.at.ua/Vykhovna/2020-2021/ZustrithPtachiv/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61048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4189475" cy="314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://nvk-dubno.at.ua/Vykhovna/2020-2021/ZustrithPtachiv/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2" r="-4725"/>
          <a:stretch/>
        </p:blipFill>
        <p:spPr bwMode="auto">
          <a:xfrm>
            <a:off x="5724128" y="4149080"/>
            <a:ext cx="2818478" cy="250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655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err="1">
                <a:solidFill>
                  <a:srgbClr val="880000"/>
                </a:solidFill>
                <a:latin typeface="verdana"/>
              </a:rPr>
              <a:t>Святковий</a:t>
            </a:r>
            <a:r>
              <a:rPr lang="ru-RU" b="1" i="1" dirty="0">
                <a:solidFill>
                  <a:srgbClr val="880000"/>
                </a:solidFill>
                <a:latin typeface="verdana"/>
              </a:rPr>
              <a:t> концерт до 8 </a:t>
            </a:r>
            <a:r>
              <a:rPr lang="ru-RU" b="1" i="1" dirty="0" err="1">
                <a:solidFill>
                  <a:srgbClr val="880000"/>
                </a:solidFill>
                <a:latin typeface="verdana"/>
              </a:rPr>
              <a:t>Березня</a:t>
            </a:r>
            <a:r>
              <a:rPr lang="ru-RU" dirty="0">
                <a:solidFill>
                  <a:srgbClr val="12A4D8"/>
                </a:solidFill>
                <a:latin typeface="verdana"/>
              </a:rPr>
              <a:t/>
            </a:r>
            <a:br>
              <a:rPr lang="ru-RU" dirty="0">
                <a:solidFill>
                  <a:srgbClr val="12A4D8"/>
                </a:solidFill>
                <a:latin typeface="verdana"/>
              </a:rPr>
            </a:br>
            <a:endParaRPr lang="uk-UA" dirty="0"/>
          </a:p>
        </p:txBody>
      </p:sp>
      <p:pic>
        <p:nvPicPr>
          <p:cNvPr id="5122" name="Picture 2" descr="http://nvk-dubno.at.ua/Vykhovna/2020-2021/8berezen21/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03739"/>
            <a:ext cx="3079113" cy="204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nvk-dubno.at.ua/Vykhovna/2020-2021/8berezen21/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90" y="4149080"/>
            <a:ext cx="347096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nvk-dubno.at.ua/Vykhovna/2020-2021/8berezen21/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49080"/>
            <a:ext cx="3345208" cy="219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nvk-dubno.at.ua/Vykhovna/2020-2021/8berezen21/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3922246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925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880000"/>
                </a:solidFill>
                <a:latin typeface="verdana"/>
              </a:rPr>
              <a:t>Свято останнього дзвінка</a:t>
            </a:r>
            <a:r>
              <a:rPr lang="uk-UA" dirty="0">
                <a:solidFill>
                  <a:srgbClr val="12A4D8"/>
                </a:solidFill>
                <a:latin typeface="verdana"/>
              </a:rPr>
              <a:t/>
            </a:r>
            <a:br>
              <a:rPr lang="uk-UA" dirty="0">
                <a:solidFill>
                  <a:srgbClr val="12A4D8"/>
                </a:solidFill>
                <a:latin typeface="verdana"/>
              </a:rPr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6146" name="Picture 2" descr="http://nvk-dubno.at.ua/Zhyttia/2020-2021/Dzvinok2021/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908720"/>
            <a:ext cx="2907262" cy="218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nvk-dubno.at.ua/Zhyttia/2020-2021/Dzvinok2021/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80928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nvk-dubno.at.ua/Zhyttia/2020-2021/Dzvinok2021/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74" y="576785"/>
            <a:ext cx="3800868" cy="28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nvk-dubno.at.ua/Zhyttia/2020-2021/Dzvinok2021/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2" y="3421101"/>
            <a:ext cx="3891011" cy="291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64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Прощавай, рідна гімназіє моя!!!</a:t>
            </a:r>
            <a:endParaRPr lang="uk-UA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7"/>
            <a:ext cx="297643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52" y="2132856"/>
            <a:ext cx="3076797" cy="230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43" y="4653136"/>
            <a:ext cx="2611835" cy="19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30" y="1412777"/>
            <a:ext cx="2730084" cy="204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65" y="4108133"/>
            <a:ext cx="3383856" cy="253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168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59432"/>
            <a:ext cx="9505055" cy="741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33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880000"/>
                </a:solidFill>
                <a:latin typeface="verdana"/>
              </a:rPr>
              <a:t>Андріївські вечорниці</a:t>
            </a:r>
            <a:r>
              <a:rPr lang="uk-UA" dirty="0">
                <a:solidFill>
                  <a:srgbClr val="12A4D8"/>
                </a:solidFill>
                <a:latin typeface="verdana"/>
              </a:rPr>
              <a:t/>
            </a:r>
            <a:br>
              <a:rPr lang="uk-UA" dirty="0">
                <a:solidFill>
                  <a:srgbClr val="12A4D8"/>
                </a:solidFill>
                <a:latin typeface="verdana"/>
              </a:rPr>
            </a:br>
            <a:endParaRPr lang="uk-UA" dirty="0"/>
          </a:p>
        </p:txBody>
      </p:sp>
      <p:pic>
        <p:nvPicPr>
          <p:cNvPr id="4098" name="Picture 2" descr="http://nvk-dubno.at.ua/Zhyttia/2020-2021/Andriia2020/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052736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036" y="3753036"/>
            <a:ext cx="3984443" cy="298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http://nvk-dubno.at.ua/Zhyttia/2020-2021/Andriia2020/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13016"/>
            <a:ext cx="2346264" cy="312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nvk-dubno.at.ua/Zhyttia/2020-2021/Andriia2020/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08" y="980728"/>
            <a:ext cx="3696409" cy="277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276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087119" cy="72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68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15405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uk-UA" sz="3200" b="1" dirty="0" smtClean="0">
                <a:solidFill>
                  <a:prstClr val="black"/>
                </a:solidFill>
                <a:latin typeface="ArtScript" pitchFamily="34" charset="0"/>
              </a:rPr>
              <a:t>Пріоритетні </a:t>
            </a:r>
            <a:r>
              <a:rPr lang="uk-UA" sz="3200" b="1" dirty="0">
                <a:solidFill>
                  <a:prstClr val="black"/>
                </a:solidFill>
                <a:latin typeface="ArtScript" pitchFamily="34" charset="0"/>
              </a:rPr>
              <a:t>шляхи розвитку </a:t>
            </a:r>
            <a:r>
              <a:rPr lang="uk-UA" sz="3200" b="1" dirty="0" smtClean="0">
                <a:solidFill>
                  <a:prstClr val="black"/>
                </a:solidFill>
                <a:latin typeface="ArtScript" pitchFamily="34" charset="0"/>
              </a:rPr>
              <a:t>виховної системи </a:t>
            </a:r>
            <a:endParaRPr lang="uk-UA" sz="3200" b="1" dirty="0">
              <a:solidFill>
                <a:prstClr val="black"/>
              </a:solidFill>
              <a:latin typeface="ArtScrip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907" y="1231274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Нормативна база виховання:</a:t>
            </a:r>
            <a:endParaRPr lang="uk-UA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9799" y="1907990"/>
            <a:ext cx="84969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- Конституція </a:t>
            </a:r>
            <a:r>
              <a:rPr lang="uk-UA" sz="2000" b="1" dirty="0">
                <a:solidFill>
                  <a:srgbClr val="C00000"/>
                </a:solidFill>
              </a:rPr>
              <a:t>України;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- Конвенція про права дитини (ратифікована Постановою ВР від 27.02.91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№ 789-</a:t>
            </a:r>
            <a:r>
              <a:rPr lang="en-US" sz="2000" b="1" dirty="0">
                <a:solidFill>
                  <a:srgbClr val="C00000"/>
                </a:solidFill>
              </a:rPr>
              <a:t>XII);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Закони України: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- «Про освіту» від 05.09.2017 № 2145-</a:t>
            </a:r>
            <a:r>
              <a:rPr lang="en-US" sz="2000" b="1" dirty="0">
                <a:solidFill>
                  <a:srgbClr val="C00000"/>
                </a:solidFill>
              </a:rPr>
              <a:t>VIII;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- «</a:t>
            </a:r>
            <a:r>
              <a:rPr lang="uk-UA" sz="2000" b="1" dirty="0">
                <a:solidFill>
                  <a:srgbClr val="C00000"/>
                </a:solidFill>
              </a:rPr>
              <a:t>Про охорону дитинства» від 26.04.2001 № 2402-ІІІ;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- «Про інноваційну діяльність» від 04.07.2002 № 40-</a:t>
            </a:r>
            <a:r>
              <a:rPr lang="en-US" sz="2000" b="1" dirty="0">
                <a:solidFill>
                  <a:srgbClr val="C00000"/>
                </a:solidFill>
              </a:rPr>
              <a:t>IV;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- «</a:t>
            </a:r>
            <a:r>
              <a:rPr lang="uk-UA" sz="2000" b="1" dirty="0">
                <a:solidFill>
                  <a:srgbClr val="C00000"/>
                </a:solidFill>
              </a:rPr>
              <a:t>Про Загальнодержавну програму адаптації законодавства України до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законодавства Європейського Союзу» в</a:t>
            </a:r>
            <a:r>
              <a:rPr lang="en-US" sz="2000" b="1" dirty="0">
                <a:solidFill>
                  <a:srgbClr val="C00000"/>
                </a:solidFill>
              </a:rPr>
              <a:t>i</a:t>
            </a:r>
            <a:r>
              <a:rPr lang="uk-UA" sz="2000" b="1" dirty="0">
                <a:solidFill>
                  <a:srgbClr val="C00000"/>
                </a:solidFill>
              </a:rPr>
              <a:t>д 18.03.2004 № 1629-</a:t>
            </a:r>
            <a:r>
              <a:rPr lang="en-US" sz="2000" b="1" dirty="0">
                <a:solidFill>
                  <a:srgbClr val="C00000"/>
                </a:solidFill>
              </a:rPr>
              <a:t>IV;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- «</a:t>
            </a:r>
            <a:r>
              <a:rPr lang="uk-UA" sz="2000" b="1" dirty="0">
                <a:solidFill>
                  <a:srgbClr val="C00000"/>
                </a:solidFill>
              </a:rPr>
              <a:t>Про внесення змін до законодавчих актів з питань загальної середньої та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дошкільної освіти щодо організації навчально-виховного процесу» від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06.07.2010 № 2442-</a:t>
            </a:r>
            <a:r>
              <a:rPr lang="en-US" sz="2000" b="1" dirty="0">
                <a:solidFill>
                  <a:srgbClr val="C00000"/>
                </a:solidFill>
              </a:rPr>
              <a:t>VI;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- «</a:t>
            </a:r>
            <a:r>
              <a:rPr lang="uk-UA" sz="2000" b="1" dirty="0">
                <a:solidFill>
                  <a:srgbClr val="C00000"/>
                </a:solidFill>
              </a:rPr>
              <a:t>Про пріоритетні напрями інноваційної діяльності в Україні» від</a:t>
            </a:r>
          </a:p>
          <a:p>
            <a:r>
              <a:rPr lang="uk-UA" sz="2000" b="1" dirty="0">
                <a:solidFill>
                  <a:srgbClr val="C00000"/>
                </a:solidFill>
              </a:rPr>
              <a:t>08.09.2011 № 3715-</a:t>
            </a:r>
            <a:r>
              <a:rPr lang="en-US" sz="2000" b="1" dirty="0">
                <a:solidFill>
                  <a:srgbClr val="C00000"/>
                </a:solidFill>
              </a:rPr>
              <a:t>VI;</a:t>
            </a:r>
            <a:endParaRPr lang="uk-UA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9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4" y="-1"/>
            <a:ext cx="9128185" cy="684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61851" y="116632"/>
            <a:ext cx="6623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880000"/>
                </a:solidFill>
                <a:latin typeface="verdana"/>
              </a:rPr>
              <a:t>ІІІ </a:t>
            </a:r>
            <a:r>
              <a:rPr lang="ru-RU" b="1" i="1" dirty="0" err="1">
                <a:solidFill>
                  <a:srgbClr val="880000"/>
                </a:solidFill>
                <a:latin typeface="verdana"/>
              </a:rPr>
              <a:t>Всеукраїнський</a:t>
            </a:r>
            <a:r>
              <a:rPr lang="ru-RU" b="1" i="1" dirty="0">
                <a:solidFill>
                  <a:srgbClr val="880000"/>
                </a:solidFill>
                <a:latin typeface="verdana"/>
              </a:rPr>
              <a:t> урок </a:t>
            </a:r>
            <a:r>
              <a:rPr lang="ru-RU" b="1" i="1" dirty="0" err="1">
                <a:solidFill>
                  <a:srgbClr val="880000"/>
                </a:solidFill>
                <a:latin typeface="verdana"/>
              </a:rPr>
              <a:t>доброти</a:t>
            </a:r>
            <a:endParaRPr lang="ru-RU" dirty="0">
              <a:solidFill>
                <a:srgbClr val="12A4D8"/>
              </a:solidFill>
              <a:latin typeface="verdana"/>
            </a:endParaRPr>
          </a:p>
          <a:p>
            <a:pPr algn="ctr"/>
            <a:r>
              <a:rPr lang="ru-RU" b="1" i="1" dirty="0">
                <a:solidFill>
                  <a:srgbClr val="880000"/>
                </a:solidFill>
                <a:latin typeface="verdana"/>
              </a:rPr>
              <a:t>(про </a:t>
            </a:r>
            <a:r>
              <a:rPr lang="ru-RU" b="1" i="1" dirty="0" err="1">
                <a:solidFill>
                  <a:srgbClr val="880000"/>
                </a:solidFill>
                <a:latin typeface="verdana"/>
              </a:rPr>
              <a:t>гуманне</a:t>
            </a:r>
            <a:r>
              <a:rPr lang="ru-RU" b="1" i="1" dirty="0">
                <a:solidFill>
                  <a:srgbClr val="880000"/>
                </a:solidFill>
                <a:latin typeface="verdana"/>
              </a:rPr>
              <a:t> та </a:t>
            </a:r>
            <a:r>
              <a:rPr lang="ru-RU" b="1" i="1" dirty="0" err="1">
                <a:solidFill>
                  <a:srgbClr val="880000"/>
                </a:solidFill>
                <a:latin typeface="verdana"/>
              </a:rPr>
              <a:t>відповідальне</a:t>
            </a:r>
            <a:r>
              <a:rPr lang="ru-RU" b="1" i="1" dirty="0">
                <a:solidFill>
                  <a:srgbClr val="880000"/>
                </a:solidFill>
                <a:latin typeface="verdana"/>
              </a:rPr>
              <a:t> </a:t>
            </a:r>
            <a:r>
              <a:rPr lang="ru-RU" b="1" i="1" dirty="0" err="1">
                <a:solidFill>
                  <a:srgbClr val="880000"/>
                </a:solidFill>
                <a:latin typeface="verdana"/>
              </a:rPr>
              <a:t>ставлення</a:t>
            </a:r>
            <a:r>
              <a:rPr lang="ru-RU" b="1" i="1" dirty="0">
                <a:solidFill>
                  <a:srgbClr val="880000"/>
                </a:solidFill>
                <a:latin typeface="verdana"/>
              </a:rPr>
              <a:t> до </a:t>
            </a:r>
            <a:r>
              <a:rPr lang="ru-RU" b="1" i="1" dirty="0" err="1">
                <a:solidFill>
                  <a:srgbClr val="880000"/>
                </a:solidFill>
                <a:latin typeface="verdana"/>
              </a:rPr>
              <a:t>тварин</a:t>
            </a:r>
            <a:r>
              <a:rPr lang="ru-RU" b="1" i="1" dirty="0">
                <a:solidFill>
                  <a:srgbClr val="880000"/>
                </a:solidFill>
                <a:latin typeface="verdana"/>
              </a:rPr>
              <a:t>),</a:t>
            </a:r>
            <a:endParaRPr lang="ru-RU" dirty="0">
              <a:solidFill>
                <a:srgbClr val="12A4D8"/>
              </a:solidFill>
              <a:latin typeface="verdana"/>
            </a:endParaRPr>
          </a:p>
          <a:p>
            <a:pPr algn="ctr"/>
            <a:r>
              <a:rPr lang="ru-RU" b="1" i="1" dirty="0" err="1">
                <a:solidFill>
                  <a:srgbClr val="880000"/>
                </a:solidFill>
                <a:latin typeface="verdana"/>
              </a:rPr>
              <a:t>присвячений</a:t>
            </a:r>
            <a:r>
              <a:rPr lang="ru-RU" b="1" i="1" dirty="0">
                <a:solidFill>
                  <a:srgbClr val="880000"/>
                </a:solidFill>
                <a:latin typeface="verdana"/>
              </a:rPr>
              <a:t> </a:t>
            </a:r>
            <a:r>
              <a:rPr lang="ru-RU" b="1" i="1" dirty="0" err="1">
                <a:solidFill>
                  <a:srgbClr val="880000"/>
                </a:solidFill>
                <a:latin typeface="verdana"/>
              </a:rPr>
              <a:t>Всесвітньому</a:t>
            </a:r>
            <a:r>
              <a:rPr lang="ru-RU" b="1" i="1" dirty="0">
                <a:solidFill>
                  <a:srgbClr val="880000"/>
                </a:solidFill>
                <a:latin typeface="verdana"/>
              </a:rPr>
              <a:t> дню </a:t>
            </a:r>
            <a:r>
              <a:rPr lang="ru-RU" b="1" i="1" dirty="0" err="1">
                <a:solidFill>
                  <a:srgbClr val="880000"/>
                </a:solidFill>
                <a:latin typeface="verdana"/>
              </a:rPr>
              <a:t>захисту</a:t>
            </a:r>
            <a:r>
              <a:rPr lang="ru-RU" b="1" i="1" dirty="0">
                <a:solidFill>
                  <a:srgbClr val="880000"/>
                </a:solidFill>
                <a:latin typeface="verdana"/>
              </a:rPr>
              <a:t> </a:t>
            </a:r>
            <a:r>
              <a:rPr lang="ru-RU" b="1" i="1" dirty="0" err="1">
                <a:solidFill>
                  <a:srgbClr val="880000"/>
                </a:solidFill>
                <a:latin typeface="verdana"/>
              </a:rPr>
              <a:t>тварин</a:t>
            </a:r>
            <a:endParaRPr lang="ru-RU" b="0" i="0" dirty="0">
              <a:solidFill>
                <a:srgbClr val="12A4D8"/>
              </a:solidFill>
              <a:effectLst/>
              <a:latin typeface="verdana"/>
            </a:endParaRPr>
          </a:p>
        </p:txBody>
      </p:sp>
      <p:pic>
        <p:nvPicPr>
          <p:cNvPr id="7170" name="Picture 2" descr="http://nvk-dubno.at.ua/Zhyttia/2020-2021/Urok_dobr/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18" y="1484784"/>
            <a:ext cx="3928528" cy="294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nvk-dubno.at.ua/Zhyttia/2020-2021/Urok_dobr/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74"/>
          <a:stretch/>
        </p:blipFill>
        <p:spPr bwMode="auto">
          <a:xfrm>
            <a:off x="4788024" y="1700808"/>
            <a:ext cx="3748181" cy="208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nvk-dubno.at.ua/Zhyttia/2020-2021/Urok_dobr/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8" b="24965"/>
          <a:stretch/>
        </p:blipFill>
        <p:spPr bwMode="auto">
          <a:xfrm>
            <a:off x="4788024" y="4120736"/>
            <a:ext cx="3892197" cy="272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nvk-dubno.at.ua/Zhyttia/2020-2021/Urok_dobr/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37" y="4653136"/>
            <a:ext cx="3606609" cy="202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7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err="1">
                <a:solidFill>
                  <a:srgbClr val="880000"/>
                </a:solidFill>
                <a:latin typeface="verdana"/>
              </a:rPr>
              <a:t>Українці</a:t>
            </a:r>
            <a:r>
              <a:rPr lang="ru-RU" b="1" i="1" dirty="0">
                <a:solidFill>
                  <a:srgbClr val="880000"/>
                </a:solidFill>
                <a:latin typeface="verdana"/>
              </a:rPr>
              <a:t> ми </a:t>
            </a:r>
            <a:r>
              <a:rPr lang="ru-RU" b="1" i="1" dirty="0" err="1">
                <a:solidFill>
                  <a:srgbClr val="880000"/>
                </a:solidFill>
                <a:latin typeface="verdana"/>
              </a:rPr>
              <a:t>єдині</a:t>
            </a:r>
            <a:r>
              <a:rPr lang="ru-RU" b="1" i="1" dirty="0">
                <a:solidFill>
                  <a:srgbClr val="880000"/>
                </a:solidFill>
                <a:latin typeface="verdana"/>
              </a:rPr>
              <a:t> - і в </a:t>
            </a:r>
            <a:r>
              <a:rPr lang="ru-RU" b="1" i="1" dirty="0" err="1">
                <a:solidFill>
                  <a:srgbClr val="880000"/>
                </a:solidFill>
                <a:latin typeface="verdana"/>
              </a:rPr>
              <a:t>цьому</a:t>
            </a:r>
            <a:r>
              <a:rPr lang="ru-RU" b="1" i="1" dirty="0">
                <a:solidFill>
                  <a:srgbClr val="880000"/>
                </a:solidFill>
                <a:latin typeface="verdana"/>
              </a:rPr>
              <a:t> наша сила</a:t>
            </a:r>
            <a:r>
              <a:rPr lang="ru-RU" dirty="0">
                <a:solidFill>
                  <a:srgbClr val="12A4D8"/>
                </a:solidFill>
                <a:latin typeface="verdana"/>
              </a:rPr>
              <a:t/>
            </a:r>
            <a:br>
              <a:rPr lang="ru-RU" dirty="0">
                <a:solidFill>
                  <a:srgbClr val="12A4D8"/>
                </a:solidFill>
                <a:latin typeface="verdana"/>
              </a:rPr>
            </a:br>
            <a:endParaRPr lang="uk-UA" dirty="0"/>
          </a:p>
        </p:txBody>
      </p:sp>
      <p:pic>
        <p:nvPicPr>
          <p:cNvPr id="8194" name="Picture 2" descr="http://nvk-dubno.at.ua/Zhyttia/2020-2021/UKRAINCI/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384042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nvk-dubno.at.ua/Zhyttia/2020-2021/UKRAINCI/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62253"/>
            <a:ext cx="4049526" cy="227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nvk-dubno.at.ua/Zhyttia/2020-2021/UKRAINCI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13" y="3933056"/>
            <a:ext cx="422446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nvk-dubno.at.ua/Zhyttia/2020-2021/UKRAINCI/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6" r="19726"/>
          <a:stretch/>
        </p:blipFill>
        <p:spPr bwMode="auto">
          <a:xfrm>
            <a:off x="5408631" y="1223967"/>
            <a:ext cx="2952328" cy="296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91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880000"/>
                </a:solidFill>
                <a:latin typeface="verdana"/>
              </a:rPr>
              <a:t>День вишиванки</a:t>
            </a:r>
            <a:r>
              <a:rPr lang="uk-UA" dirty="0">
                <a:solidFill>
                  <a:srgbClr val="12A4D8"/>
                </a:solidFill>
                <a:latin typeface="verdana"/>
              </a:rPr>
              <a:t/>
            </a:r>
            <a:br>
              <a:rPr lang="uk-UA" dirty="0">
                <a:solidFill>
                  <a:srgbClr val="12A4D8"/>
                </a:solidFill>
                <a:latin typeface="verdana"/>
              </a:rPr>
            </a:br>
            <a:endParaRPr lang="uk-UA" dirty="0"/>
          </a:p>
        </p:txBody>
      </p:sp>
      <p:pic>
        <p:nvPicPr>
          <p:cNvPr id="1026" name="Picture 2" descr="http://nvk-dubno.at.ua/Zhyttia/2020-2021/DenVishivanky/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vk-dubno.at.ua/Zhyttia/2020-2021/DenVishivanky/7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7"/>
          <a:stretch/>
        </p:blipFill>
        <p:spPr bwMode="auto">
          <a:xfrm>
            <a:off x="4473595" y="3577965"/>
            <a:ext cx="3618402" cy="300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vk-dubno.at.ua/Zhyttia/2020-2021/DenVishivanky/4b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2"/>
          <a:stretch/>
        </p:blipFill>
        <p:spPr bwMode="auto">
          <a:xfrm>
            <a:off x="395536" y="3483349"/>
            <a:ext cx="3528392" cy="308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nvk-dubno.at.ua/Zhyttia/2020-2021/DenVishivanky/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39" y="908721"/>
            <a:ext cx="270213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nvk-dubno.at.ua/Zhyttia/2020-2021/DenVishivanky/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9" b="26719"/>
          <a:stretch/>
        </p:blipFill>
        <p:spPr bwMode="auto">
          <a:xfrm>
            <a:off x="3419872" y="1124744"/>
            <a:ext cx="286292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746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"/>
            <a:ext cx="9144000" cy="695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57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60648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solidFill>
                  <a:srgbClr val="880000"/>
                </a:solidFill>
                <a:latin typeface="verdana"/>
              </a:rPr>
              <a:t>Молодь обирає здоров'я</a:t>
            </a:r>
            <a:endParaRPr lang="uk-UA" sz="3600" dirty="0">
              <a:solidFill>
                <a:srgbClr val="12A4D8"/>
              </a:solidFill>
              <a:latin typeface="verdana"/>
            </a:endParaRPr>
          </a:p>
          <a:p>
            <a:pPr algn="ctr"/>
            <a:endParaRPr lang="uk-UA" sz="2400" b="0" i="0" dirty="0">
              <a:solidFill>
                <a:srgbClr val="12A4D8"/>
              </a:solidFill>
              <a:effectLst/>
              <a:latin typeface="verdan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22544" y="2679498"/>
            <a:ext cx="6817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i="1" dirty="0">
                <a:solidFill>
                  <a:srgbClr val="880000"/>
                </a:solidFill>
                <a:latin typeface="verdana"/>
              </a:rPr>
              <a:t>Всесвітній день здоров'я</a:t>
            </a:r>
            <a:endParaRPr lang="uk-UA" sz="3600" b="0" i="0" dirty="0">
              <a:solidFill>
                <a:srgbClr val="12A4D8"/>
              </a:solidFill>
              <a:effectLst/>
              <a:latin typeface="verdan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56650"/>
            <a:ext cx="2706217" cy="253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nvk-dubno.at.ua/Zhyttia/2020-2021/DenZdorovja/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17" y="3395770"/>
            <a:ext cx="3072974" cy="307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nvk-dubno.at.ua/Zhyttia/2020-2021/DenZdorovja/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79" y="3962411"/>
            <a:ext cx="2870021" cy="272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8" t="31126" r="12788" b="15377"/>
          <a:stretch/>
        </p:blipFill>
        <p:spPr bwMode="auto">
          <a:xfrm>
            <a:off x="3071517" y="806363"/>
            <a:ext cx="3300683" cy="186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7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3" y="4763"/>
            <a:ext cx="9152569" cy="70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0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i="1" dirty="0" smtClean="0"/>
              <a:t/>
            </a:r>
            <a:br>
              <a:rPr lang="uk-UA" b="1" i="1" dirty="0" smtClean="0"/>
            </a:br>
            <a:r>
              <a:rPr lang="uk-UA" b="1" i="1" dirty="0"/>
              <a:t/>
            </a:r>
            <a:br>
              <a:rPr lang="uk-UA" b="1" i="1" dirty="0"/>
            </a:br>
            <a:r>
              <a:rPr lang="uk-UA" b="1" i="1" dirty="0" smtClean="0"/>
              <a:t/>
            </a:r>
            <a:br>
              <a:rPr lang="uk-UA" b="1" i="1" dirty="0" smtClean="0"/>
            </a:br>
            <a:r>
              <a:rPr lang="uk-UA" sz="4000" b="1" i="1" dirty="0" smtClean="0">
                <a:solidFill>
                  <a:srgbClr val="C00000"/>
                </a:solidFill>
              </a:rPr>
              <a:t>Вшанування </a:t>
            </a:r>
            <a:r>
              <a:rPr lang="uk-UA" sz="4000" b="1" i="1" dirty="0">
                <a:solidFill>
                  <a:srgbClr val="C00000"/>
                </a:solidFill>
              </a:rPr>
              <a:t>пам'яті Героїв Небесної Сотні</a:t>
            </a:r>
            <a:r>
              <a:rPr lang="uk-UA" dirty="0">
                <a:solidFill>
                  <a:srgbClr val="C00000"/>
                </a:solidFill>
              </a:rPr>
              <a:t/>
            </a:r>
            <a:br>
              <a:rPr lang="uk-UA" dirty="0">
                <a:solidFill>
                  <a:srgbClr val="C00000"/>
                </a:solidFill>
              </a:rPr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3074" name="Picture 2" descr="http://nvk-dubno.at.ua/Zhyttia/2020-2021/Den_pamjati/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81350">
            <a:off x="3554084" y="1138723"/>
            <a:ext cx="2407344" cy="320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nvk-dubno.at.ua/Zhyttia/2020-2021/Den_pamjati/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5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nvk-dubno.at.ua/Zhyttia/2020-2021/Den_pamjati/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4946">
            <a:off x="5759063" y="3706344"/>
            <a:ext cx="2459151" cy="327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nvk-dubno.at.ua/Zhyttia/2020-2021/Den_pamjati/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36712"/>
            <a:ext cx="2309910" cy="307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nvk-dubno.at.ua/Zhyttia/2020-2021/Den_pamjati/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 b="11096"/>
          <a:stretch/>
        </p:blipFill>
        <p:spPr bwMode="auto">
          <a:xfrm>
            <a:off x="1700238" y="4140725"/>
            <a:ext cx="3027608" cy="258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605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569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49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i="1" dirty="0">
                <a:solidFill>
                  <a:srgbClr val="880000"/>
                </a:solidFill>
                <a:latin typeface="verdana"/>
              </a:rPr>
              <a:t>ВИБОРИ МЕРА ГІМНАЗІЙНОГО МІСТЕЧКА</a:t>
            </a:r>
            <a:endParaRPr lang="uk-UA" sz="2800" b="0" i="0" dirty="0">
              <a:solidFill>
                <a:srgbClr val="12A4D8"/>
              </a:solidFill>
              <a:effectLst/>
              <a:latin typeface="verdana"/>
            </a:endParaRPr>
          </a:p>
        </p:txBody>
      </p:sp>
      <p:pic>
        <p:nvPicPr>
          <p:cNvPr id="6146" name="Picture 2" descr="http://nvk-dubno.at.ua/Zhyttia/2020-2021/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9" b="11798"/>
          <a:stretch/>
        </p:blipFill>
        <p:spPr bwMode="auto">
          <a:xfrm>
            <a:off x="395536" y="1282257"/>
            <a:ext cx="4478627" cy="387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t="21533" b="15666"/>
          <a:stretch/>
        </p:blipFill>
        <p:spPr bwMode="auto">
          <a:xfrm>
            <a:off x="6084168" y="1196752"/>
            <a:ext cx="2866519" cy="244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http://nvk-dubno.at.ua/Zhyttia/2020-2021/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96952"/>
            <a:ext cx="2830500" cy="37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62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4345" y="1556792"/>
            <a:ext cx="835372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- </a:t>
            </a:r>
            <a:r>
              <a:rPr lang="ru-RU" sz="2000" b="1" dirty="0">
                <a:solidFill>
                  <a:srgbClr val="C00000"/>
                </a:solidFill>
              </a:rPr>
              <a:t>«Про </a:t>
            </a:r>
            <a:r>
              <a:rPr lang="ru-RU" sz="2000" b="1" dirty="0" err="1">
                <a:solidFill>
                  <a:srgbClr val="C00000"/>
                </a:solidFill>
              </a:rPr>
              <a:t>протидію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торгівлі</a:t>
            </a:r>
            <a:r>
              <a:rPr lang="ru-RU" sz="2000" b="1" dirty="0">
                <a:solidFill>
                  <a:srgbClr val="C00000"/>
                </a:solidFill>
              </a:rPr>
              <a:t> людьми» </a:t>
            </a:r>
            <a:r>
              <a:rPr lang="ru-RU" sz="2000" b="1" dirty="0" err="1">
                <a:solidFill>
                  <a:srgbClr val="C00000"/>
                </a:solidFill>
              </a:rPr>
              <a:t>від</a:t>
            </a:r>
            <a:r>
              <a:rPr lang="ru-RU" sz="2000" b="1" dirty="0">
                <a:solidFill>
                  <a:srgbClr val="C00000"/>
                </a:solidFill>
              </a:rPr>
              <a:t> 20.09.2011 № 3739-VI;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- «Про </a:t>
            </a:r>
            <a:r>
              <a:rPr lang="ru-RU" sz="2000" b="1" dirty="0" err="1">
                <a:solidFill>
                  <a:srgbClr val="C00000"/>
                </a:solidFill>
              </a:rPr>
              <a:t>правовий</a:t>
            </a:r>
            <a:r>
              <a:rPr lang="ru-RU" sz="2000" b="1" dirty="0">
                <a:solidFill>
                  <a:srgbClr val="C00000"/>
                </a:solidFill>
              </a:rPr>
              <a:t> статус та </a:t>
            </a:r>
            <a:r>
              <a:rPr lang="ru-RU" sz="2000" b="1" dirty="0" err="1">
                <a:solidFill>
                  <a:srgbClr val="C00000"/>
                </a:solidFill>
              </a:rPr>
              <a:t>вшанування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пам’яті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борців</a:t>
            </a:r>
            <a:r>
              <a:rPr lang="ru-RU" sz="2000" b="1" dirty="0">
                <a:solidFill>
                  <a:srgbClr val="C00000"/>
                </a:solidFill>
              </a:rPr>
              <a:t> за </a:t>
            </a:r>
            <a:r>
              <a:rPr lang="ru-RU" sz="2000" b="1" dirty="0" err="1">
                <a:solidFill>
                  <a:srgbClr val="C00000"/>
                </a:solidFill>
              </a:rPr>
              <a:t>незалежність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2000" b="1" dirty="0" err="1">
                <a:solidFill>
                  <a:srgbClr val="C00000"/>
                </a:solidFill>
              </a:rPr>
              <a:t>України</a:t>
            </a:r>
            <a:r>
              <a:rPr lang="ru-RU" sz="2000" b="1" dirty="0">
                <a:solidFill>
                  <a:srgbClr val="C00000"/>
                </a:solidFill>
              </a:rPr>
              <a:t> у XX </a:t>
            </a:r>
            <a:r>
              <a:rPr lang="ru-RU" sz="2000" b="1" dirty="0" err="1">
                <a:solidFill>
                  <a:srgbClr val="C00000"/>
                </a:solidFill>
              </a:rPr>
              <a:t>столітті</a:t>
            </a:r>
            <a:r>
              <a:rPr lang="ru-RU" sz="2000" b="1" dirty="0">
                <a:solidFill>
                  <a:srgbClr val="C00000"/>
                </a:solidFill>
              </a:rPr>
              <a:t>» </a:t>
            </a:r>
            <a:r>
              <a:rPr lang="ru-RU" sz="2000" b="1" dirty="0" err="1">
                <a:solidFill>
                  <a:srgbClr val="C00000"/>
                </a:solidFill>
              </a:rPr>
              <a:t>від</a:t>
            </a:r>
            <a:r>
              <a:rPr lang="ru-RU" sz="2000" b="1" dirty="0">
                <a:solidFill>
                  <a:srgbClr val="C00000"/>
                </a:solidFill>
              </a:rPr>
              <a:t> 09.04.2015 № 314-VIII;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- «Про </a:t>
            </a:r>
            <a:r>
              <a:rPr lang="ru-RU" sz="2000" b="1" dirty="0" err="1">
                <a:solidFill>
                  <a:srgbClr val="C00000"/>
                </a:solidFill>
              </a:rPr>
              <a:t>увічнення</a:t>
            </a:r>
            <a:r>
              <a:rPr lang="ru-RU" sz="2000" b="1" dirty="0">
                <a:solidFill>
                  <a:srgbClr val="C00000"/>
                </a:solidFill>
              </a:rPr>
              <a:t> перемоги над нацизмом у </a:t>
            </a:r>
            <a:r>
              <a:rPr lang="ru-RU" sz="2000" b="1" dirty="0" err="1">
                <a:solidFill>
                  <a:srgbClr val="C00000"/>
                </a:solidFill>
              </a:rPr>
              <a:t>Другій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світовій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війні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1939-1945 </a:t>
            </a:r>
            <a:r>
              <a:rPr lang="uk-UA" sz="2000" b="1" dirty="0" smtClean="0">
                <a:solidFill>
                  <a:srgbClr val="C00000"/>
                </a:solidFill>
              </a:rPr>
              <a:t>років</a:t>
            </a:r>
            <a:r>
              <a:rPr lang="uk-UA" sz="2000" b="1" dirty="0">
                <a:solidFill>
                  <a:srgbClr val="C00000"/>
                </a:solidFill>
              </a:rPr>
              <a:t>» від 09.04.2015 № 315-</a:t>
            </a:r>
            <a:r>
              <a:rPr lang="en-US" sz="2000" b="1" dirty="0">
                <a:solidFill>
                  <a:srgbClr val="C00000"/>
                </a:solidFill>
              </a:rPr>
              <a:t>VIII;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- «Про </a:t>
            </a:r>
            <a:r>
              <a:rPr lang="ru-RU" sz="2000" b="1" dirty="0" err="1">
                <a:solidFill>
                  <a:srgbClr val="C00000"/>
                </a:solidFill>
              </a:rPr>
              <a:t>засудження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комуністичного</a:t>
            </a:r>
            <a:r>
              <a:rPr lang="ru-RU" sz="2000" b="1" dirty="0">
                <a:solidFill>
                  <a:srgbClr val="C00000"/>
                </a:solidFill>
              </a:rPr>
              <a:t> та </a:t>
            </a:r>
            <a:r>
              <a:rPr lang="ru-RU" sz="2000" b="1" dirty="0" err="1" smtClean="0">
                <a:solidFill>
                  <a:srgbClr val="C00000"/>
                </a:solidFill>
              </a:rPr>
              <a:t>національно-соціалістичного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(</a:t>
            </a:r>
            <a:r>
              <a:rPr lang="ru-RU" sz="2000" b="1" dirty="0" err="1">
                <a:solidFill>
                  <a:srgbClr val="C00000"/>
                </a:solidFill>
              </a:rPr>
              <a:t>нацистського</a:t>
            </a:r>
            <a:r>
              <a:rPr lang="ru-RU" sz="2000" b="1" dirty="0">
                <a:solidFill>
                  <a:srgbClr val="C00000"/>
                </a:solidFill>
              </a:rPr>
              <a:t>) </a:t>
            </a:r>
            <a:r>
              <a:rPr lang="ru-RU" sz="2000" b="1" dirty="0" err="1">
                <a:solidFill>
                  <a:srgbClr val="C00000"/>
                </a:solidFill>
              </a:rPr>
              <a:t>тоталітарних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режимів</a:t>
            </a:r>
            <a:r>
              <a:rPr lang="ru-RU" sz="2000" b="1" dirty="0">
                <a:solidFill>
                  <a:srgbClr val="C00000"/>
                </a:solidFill>
              </a:rPr>
              <a:t> в </a:t>
            </a:r>
            <a:r>
              <a:rPr lang="ru-RU" sz="2000" b="1" dirty="0" err="1">
                <a:solidFill>
                  <a:srgbClr val="C00000"/>
                </a:solidFill>
              </a:rPr>
              <a:t>Україні</a:t>
            </a:r>
            <a:r>
              <a:rPr lang="ru-RU" sz="2000" b="1" dirty="0">
                <a:solidFill>
                  <a:srgbClr val="C00000"/>
                </a:solidFill>
              </a:rPr>
              <a:t> та </a:t>
            </a:r>
            <a:r>
              <a:rPr lang="ru-RU" sz="2000" b="1" dirty="0" err="1">
                <a:solidFill>
                  <a:srgbClr val="C00000"/>
                </a:solidFill>
              </a:rPr>
              <a:t>заборону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пропаганди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їхньої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uk-UA" sz="2000" b="1" dirty="0" smtClean="0">
                <a:solidFill>
                  <a:srgbClr val="C00000"/>
                </a:solidFill>
              </a:rPr>
              <a:t>символіки</a:t>
            </a:r>
            <a:r>
              <a:rPr lang="uk-UA" sz="2000" b="1" dirty="0">
                <a:solidFill>
                  <a:srgbClr val="C00000"/>
                </a:solidFill>
              </a:rPr>
              <a:t>» від 09.04.2015 № 317-</a:t>
            </a:r>
            <a:r>
              <a:rPr lang="en-US" sz="2000" b="1" dirty="0">
                <a:solidFill>
                  <a:srgbClr val="C00000"/>
                </a:solidFill>
              </a:rPr>
              <a:t>VIII;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- «Про </a:t>
            </a:r>
            <a:r>
              <a:rPr lang="ru-RU" sz="2000" b="1" dirty="0" err="1">
                <a:solidFill>
                  <a:srgbClr val="C00000"/>
                </a:solidFill>
              </a:rPr>
              <a:t>запобігання</a:t>
            </a:r>
            <a:r>
              <a:rPr lang="ru-RU" sz="2000" b="1" dirty="0">
                <a:solidFill>
                  <a:srgbClr val="C00000"/>
                </a:solidFill>
              </a:rPr>
              <a:t> та </a:t>
            </a:r>
            <a:r>
              <a:rPr lang="ru-RU" sz="2000" b="1" dirty="0" err="1">
                <a:solidFill>
                  <a:srgbClr val="C00000"/>
                </a:solidFill>
              </a:rPr>
              <a:t>протидію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домашньому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насильству</a:t>
            </a:r>
            <a:r>
              <a:rPr lang="ru-RU" sz="2000" b="1" dirty="0">
                <a:solidFill>
                  <a:srgbClr val="C00000"/>
                </a:solidFill>
              </a:rPr>
              <a:t>» </a:t>
            </a:r>
            <a:r>
              <a:rPr lang="ru-RU" sz="2000" b="1" dirty="0" err="1">
                <a:solidFill>
                  <a:srgbClr val="C00000"/>
                </a:solidFill>
              </a:rPr>
              <a:t>від</a:t>
            </a:r>
            <a:r>
              <a:rPr lang="ru-RU" sz="2000" b="1" dirty="0">
                <a:solidFill>
                  <a:srgbClr val="C00000"/>
                </a:solidFill>
              </a:rPr>
              <a:t> 07.12.2017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№ 2229-VIII;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- Указ Президента </a:t>
            </a:r>
            <a:r>
              <a:rPr lang="ru-RU" sz="2000" b="1" dirty="0" err="1">
                <a:solidFill>
                  <a:srgbClr val="C00000"/>
                </a:solidFill>
              </a:rPr>
              <a:t>України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від</a:t>
            </a:r>
            <a:r>
              <a:rPr lang="ru-RU" sz="2000" b="1" dirty="0">
                <a:solidFill>
                  <a:srgbClr val="C00000"/>
                </a:solidFill>
              </a:rPr>
              <a:t> 13 </a:t>
            </a:r>
            <a:r>
              <a:rPr lang="ru-RU" sz="2000" b="1" dirty="0" err="1">
                <a:solidFill>
                  <a:srgbClr val="C00000"/>
                </a:solidFill>
              </a:rPr>
              <a:t>травня</a:t>
            </a:r>
            <a:r>
              <a:rPr lang="ru-RU" sz="2000" b="1" dirty="0">
                <a:solidFill>
                  <a:srgbClr val="C00000"/>
                </a:solidFill>
              </a:rPr>
              <a:t> 2019 № 286/2019 «Про </a:t>
            </a:r>
            <a:r>
              <a:rPr lang="ru-RU" sz="2000" b="1" dirty="0" err="1">
                <a:solidFill>
                  <a:srgbClr val="C00000"/>
                </a:solidFill>
              </a:rPr>
              <a:t>Стратегію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uk-UA" sz="2000" b="1" dirty="0">
                <a:solidFill>
                  <a:srgbClr val="C00000"/>
                </a:solidFill>
              </a:rPr>
              <a:t>національно-патріотичного виховання»;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- Наказ </a:t>
            </a:r>
            <a:r>
              <a:rPr lang="ru-RU" sz="2000" b="1" dirty="0" err="1">
                <a:solidFill>
                  <a:srgbClr val="C00000"/>
                </a:solidFill>
              </a:rPr>
              <a:t>Міністерства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освіти</a:t>
            </a:r>
            <a:r>
              <a:rPr lang="ru-RU" sz="2000" b="1" dirty="0">
                <a:solidFill>
                  <a:srgbClr val="C00000"/>
                </a:solidFill>
              </a:rPr>
              <a:t> і науки </a:t>
            </a:r>
            <a:r>
              <a:rPr lang="ru-RU" sz="2000" b="1" dirty="0" err="1">
                <a:solidFill>
                  <a:srgbClr val="C00000"/>
                </a:solidFill>
              </a:rPr>
              <a:t>України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від</a:t>
            </a:r>
            <a:r>
              <a:rPr lang="ru-RU" sz="2000" b="1" dirty="0">
                <a:solidFill>
                  <a:srgbClr val="C00000"/>
                </a:solidFill>
              </a:rPr>
              <a:t> 29 </a:t>
            </a:r>
            <a:r>
              <a:rPr lang="ru-RU" sz="2000" b="1" dirty="0" err="1">
                <a:solidFill>
                  <a:srgbClr val="C00000"/>
                </a:solidFill>
              </a:rPr>
              <a:t>липня</a:t>
            </a:r>
            <a:r>
              <a:rPr lang="ru-RU" sz="2000" b="1" dirty="0">
                <a:solidFill>
                  <a:srgbClr val="C00000"/>
                </a:solidFill>
              </a:rPr>
              <a:t> 2019 № 1038 «</a:t>
            </a:r>
            <a:r>
              <a:rPr lang="ru-RU" sz="2000" b="1" dirty="0" smtClean="0">
                <a:solidFill>
                  <a:srgbClr val="C00000"/>
                </a:solidFill>
              </a:rPr>
              <a:t>Про </a:t>
            </a:r>
            <a:r>
              <a:rPr lang="ru-RU" sz="2000" b="1" dirty="0" err="1" smtClean="0">
                <a:solidFill>
                  <a:srgbClr val="C00000"/>
                </a:solidFill>
              </a:rPr>
              <a:t>внесення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змін</a:t>
            </a:r>
            <a:r>
              <a:rPr lang="ru-RU" sz="2000" b="1" dirty="0">
                <a:solidFill>
                  <a:srgbClr val="C00000"/>
                </a:solidFill>
              </a:rPr>
              <a:t> до наказу </a:t>
            </a:r>
            <a:r>
              <a:rPr lang="ru-RU" sz="2000" b="1" dirty="0" err="1">
                <a:solidFill>
                  <a:srgbClr val="C00000"/>
                </a:solidFill>
              </a:rPr>
              <a:t>Міністерства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освіти</a:t>
            </a:r>
            <a:r>
              <a:rPr lang="ru-RU" sz="2000" b="1" dirty="0">
                <a:solidFill>
                  <a:srgbClr val="C00000"/>
                </a:solidFill>
              </a:rPr>
              <a:t> і науки </a:t>
            </a:r>
            <a:r>
              <a:rPr lang="ru-RU" sz="2000" b="1" dirty="0" err="1">
                <a:solidFill>
                  <a:srgbClr val="C00000"/>
                </a:solidFill>
              </a:rPr>
              <a:t>України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від</a:t>
            </a:r>
            <a:r>
              <a:rPr lang="ru-RU" sz="2000" b="1" dirty="0">
                <a:solidFill>
                  <a:srgbClr val="C00000"/>
                </a:solidFill>
              </a:rPr>
              <a:t> 16.06.2015 р. </a:t>
            </a:r>
            <a:r>
              <a:rPr lang="ru-RU" sz="2000" b="1" dirty="0" smtClean="0">
                <a:solidFill>
                  <a:srgbClr val="C00000"/>
                </a:solidFill>
              </a:rPr>
              <a:t>№</a:t>
            </a:r>
            <a:r>
              <a:rPr lang="uk-UA" sz="2000" b="1" dirty="0" smtClean="0">
                <a:solidFill>
                  <a:srgbClr val="C00000"/>
                </a:solidFill>
              </a:rPr>
              <a:t>641</a:t>
            </a:r>
            <a:r>
              <a:rPr lang="uk-UA" sz="2000" b="1" dirty="0">
                <a:solidFill>
                  <a:srgbClr val="C00000"/>
                </a:solidFill>
              </a:rPr>
              <a:t>»;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1907" y="584942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Нормативна база виховання:</a:t>
            </a:r>
            <a:endParaRPr lang="uk-UA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2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20" name="Picture 4" descr="http://www.gntn.kr.ua/files2/photogallery/1113/%D0%A1%D0%BB%D0%B0%D0%B9%D0%B414.JPG?size=100&amp;height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20514" cy="695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98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0297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880000"/>
                </a:solidFill>
                <a:latin typeface="verdana"/>
              </a:rPr>
              <a:t>Свято </a:t>
            </a:r>
            <a:r>
              <a:rPr lang="ru-RU" sz="3200" b="1" i="1" dirty="0" err="1">
                <a:solidFill>
                  <a:srgbClr val="880000"/>
                </a:solidFill>
                <a:latin typeface="verdana"/>
              </a:rPr>
              <a:t>осені</a:t>
            </a:r>
            <a:r>
              <a:rPr lang="ru-RU" sz="3200" b="1" i="1" dirty="0">
                <a:solidFill>
                  <a:srgbClr val="880000"/>
                </a:solidFill>
                <a:latin typeface="verdana"/>
              </a:rPr>
              <a:t> у 3-А та 3-Б </a:t>
            </a:r>
            <a:r>
              <a:rPr lang="ru-RU" sz="3200" b="1" i="1" dirty="0" err="1">
                <a:solidFill>
                  <a:srgbClr val="880000"/>
                </a:solidFill>
                <a:latin typeface="verdana"/>
              </a:rPr>
              <a:t>класах</a:t>
            </a:r>
            <a:endParaRPr lang="ru-RU" sz="3200" b="0" i="0" dirty="0">
              <a:solidFill>
                <a:srgbClr val="12A4D8"/>
              </a:solidFill>
              <a:effectLst/>
              <a:latin typeface="verdana"/>
            </a:endParaRPr>
          </a:p>
        </p:txBody>
      </p:sp>
      <p:pic>
        <p:nvPicPr>
          <p:cNvPr id="5122" name="Picture 2" descr="http://nvk-dubno.at.ua/Zhyttia/2020-2021/SviatroOseni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2184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nvk-dubno.at.ua/Zhyttia/2020-2021/SviatroOseni/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78810"/>
            <a:ext cx="46085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nvk-dubno.at.ua/Zhyttia/2020-2021/SviatroOseni/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428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uk-UA" b="1" dirty="0" smtClean="0">
                <a:solidFill>
                  <a:srgbClr val="C00000"/>
                </a:solidFill>
              </a:rPr>
              <a:t/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/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 smtClean="0">
                <a:solidFill>
                  <a:srgbClr val="C00000"/>
                </a:solidFill>
              </a:rPr>
              <a:t/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/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 smtClean="0">
                <a:solidFill>
                  <a:srgbClr val="C00000"/>
                </a:solidFill>
              </a:rPr>
              <a:t/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/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 smtClean="0">
                <a:solidFill>
                  <a:srgbClr val="C00000"/>
                </a:solidFill>
              </a:rPr>
              <a:t>Участь гімназистів у різноманітних конкурсах</a:t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b="1" dirty="0" smtClean="0">
                <a:solidFill>
                  <a:srgbClr val="C00000"/>
                </a:solidFill>
              </a:rPr>
              <a:t>                              </a:t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sz="3100" b="1" dirty="0"/>
              <a:t> </a:t>
            </a:r>
            <a:r>
              <a:rPr lang="uk-UA" sz="3100" b="1" dirty="0" smtClean="0"/>
              <a:t>                            </a:t>
            </a:r>
            <a:r>
              <a:rPr lang="uk-UA" sz="3100" b="1" i="1" dirty="0" smtClean="0"/>
              <a:t>Всеукраїнський </a:t>
            </a:r>
            <a:br>
              <a:rPr lang="uk-UA" sz="3100" b="1" i="1" dirty="0" smtClean="0"/>
            </a:br>
            <a:r>
              <a:rPr lang="uk-UA" sz="3100" b="1" i="1" dirty="0" smtClean="0"/>
              <a:t>дитячий </a:t>
            </a:r>
            <a:br>
              <a:rPr lang="uk-UA" sz="3100" b="1" i="1" dirty="0" smtClean="0"/>
            </a:br>
            <a:r>
              <a:rPr lang="uk-UA" sz="3100" b="1" i="1" dirty="0" smtClean="0"/>
              <a:t>літературний </a:t>
            </a:r>
            <a:br>
              <a:rPr lang="uk-UA" sz="3100" b="1" i="1" dirty="0" smtClean="0"/>
            </a:br>
            <a:r>
              <a:rPr lang="uk-UA" sz="3100" b="1" i="1" dirty="0" smtClean="0"/>
              <a:t>конкурс </a:t>
            </a:r>
            <a:br>
              <a:rPr lang="uk-UA" sz="3100" b="1" i="1" dirty="0" smtClean="0"/>
            </a:br>
            <a:r>
              <a:rPr lang="uk-UA" sz="3100" b="1" i="1" dirty="0" smtClean="0"/>
              <a:t>«Творчі канікули-2020</a:t>
            </a:r>
            <a:r>
              <a:rPr lang="uk-UA" sz="3100" b="1" dirty="0" smtClean="0"/>
              <a:t>»</a:t>
            </a:r>
            <a:endParaRPr lang="uk-UA" sz="31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3419705" cy="476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216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/>
              <a:t/>
            </a:r>
            <a:br>
              <a:rPr lang="uk-UA" b="1" i="1" dirty="0" smtClean="0"/>
            </a:br>
            <a:r>
              <a:rPr lang="uk-UA" b="1" i="1" dirty="0" smtClean="0"/>
              <a:t>Обласний дистанційний конкурс читців-гумористів</a:t>
            </a:r>
            <a:br>
              <a:rPr lang="uk-UA" b="1" i="1" dirty="0" smtClean="0"/>
            </a:br>
            <a:r>
              <a:rPr lang="uk-UA" b="1" i="1" dirty="0" smtClean="0"/>
              <a:t>«Поліські пересмішники</a:t>
            </a:r>
            <a:r>
              <a:rPr lang="uk-UA" b="1" dirty="0" smtClean="0"/>
              <a:t>»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4" t="16477" r="42290" b="20190"/>
          <a:stretch/>
        </p:blipFill>
        <p:spPr bwMode="auto">
          <a:xfrm>
            <a:off x="5220072" y="1984648"/>
            <a:ext cx="3046396" cy="463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2" t="22917" r="38773" b="10815"/>
          <a:stretch/>
        </p:blipFill>
        <p:spPr bwMode="auto">
          <a:xfrm>
            <a:off x="1691680" y="2157473"/>
            <a:ext cx="2524095" cy="42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520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Всеукраїнський конкурс «</a:t>
            </a:r>
            <a:r>
              <a:rPr lang="uk-UA" b="1" dirty="0" err="1" smtClean="0"/>
              <a:t>БлагоДІЙники</a:t>
            </a:r>
            <a:r>
              <a:rPr lang="uk-UA" b="1" dirty="0" smtClean="0"/>
              <a:t> в дії»</a:t>
            </a:r>
            <a:endParaRPr lang="uk-UA" b="1" dirty="0"/>
          </a:p>
        </p:txBody>
      </p:sp>
      <p:pic>
        <p:nvPicPr>
          <p:cNvPr id="8194" name="Picture 2" descr="C:\Users\zauh\Desktop\Грамот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688" y="1844824"/>
            <a:ext cx="4759438" cy="336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конкури 2020-2021\БЛАГОДІЙНИКИ В ДІЇ\6-А\колаж_дом_улюбленц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5" y="3933056"/>
            <a:ext cx="397185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конкури 2020-2021\БЛАГОДІЙНИКИ В ДІЇ\6-Б\IMG_20210209_1118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32989"/>
            <a:ext cx="3620422" cy="250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928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Всеукраїнський конкурс «</a:t>
            </a:r>
            <a:r>
              <a:rPr lang="uk-UA" b="1" dirty="0" err="1" smtClean="0"/>
              <a:t>БлагоДІЙники</a:t>
            </a:r>
            <a:r>
              <a:rPr lang="uk-UA" b="1" dirty="0" smtClean="0"/>
              <a:t> в дії»</a:t>
            </a:r>
            <a:endParaRPr lang="uk-UA" b="1" dirty="0"/>
          </a:p>
        </p:txBody>
      </p:sp>
      <p:pic>
        <p:nvPicPr>
          <p:cNvPr id="9219" name="Picture 3" descr="D:\конкури 2020-2021\БЛАГОДІЙНИКИ В ДІЇ\7-А\изображение_viber_2021-02-10_17-15-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конкури 2020-2021\БЛАГОДІЙНИКИ В ДІЇ\7-Б клас\IMG-37cdca8462deaefd11ae3677d4a69cf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99" y="2564904"/>
            <a:ext cx="518457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456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Фотоконкурс «Мандруємо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Дубенщиною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4055779" cy="304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49822"/>
            <a:ext cx="4860032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195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Всеукраїнський</a:t>
            </a:r>
            <a:r>
              <a:rPr lang="ru-RU" b="1" dirty="0" smtClean="0"/>
              <a:t> фестиваль-конкурс </a:t>
            </a:r>
            <a:r>
              <a:rPr lang="ru-RU" b="1" dirty="0"/>
              <a:t>«Молодь </a:t>
            </a:r>
            <a:r>
              <a:rPr lang="ru-RU" b="1" dirty="0" err="1"/>
              <a:t>обирає</a:t>
            </a:r>
            <a:r>
              <a:rPr lang="ru-RU" b="1" dirty="0"/>
              <a:t> </a:t>
            </a:r>
            <a:r>
              <a:rPr lang="ru-RU" b="1" dirty="0" err="1"/>
              <a:t>здоров’я</a:t>
            </a:r>
            <a:r>
              <a:rPr lang="ru-RU" b="1" dirty="0" smtClean="0"/>
              <a:t>»</a:t>
            </a:r>
            <a:endParaRPr lang="uk-UA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9" t="29528" r="17702" b="17157"/>
          <a:stretch/>
        </p:blipFill>
        <p:spPr bwMode="auto">
          <a:xfrm>
            <a:off x="323528" y="1700808"/>
            <a:ext cx="449773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9" t="29071" r="25062" b="15625"/>
          <a:stretch/>
        </p:blipFill>
        <p:spPr bwMode="auto">
          <a:xfrm>
            <a:off x="3635896" y="3573016"/>
            <a:ext cx="5167746" cy="309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351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Огляд-конкурс </a:t>
            </a:r>
            <a:r>
              <a:rPr lang="uk-UA" b="1" dirty="0"/>
              <a:t>української естрадної пісні «Юна зірка»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1" t="35038" r="34442" b="18808"/>
          <a:stretch/>
        </p:blipFill>
        <p:spPr bwMode="auto">
          <a:xfrm>
            <a:off x="323528" y="1916832"/>
            <a:ext cx="3838388" cy="253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3" t="33901" r="36280" b="17349"/>
          <a:stretch/>
        </p:blipFill>
        <p:spPr bwMode="auto">
          <a:xfrm rot="5216000">
            <a:off x="3471429" y="3497343"/>
            <a:ext cx="3492601" cy="293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2" t="25095" r="58625" b="29640"/>
          <a:stretch/>
        </p:blipFill>
        <p:spPr bwMode="auto">
          <a:xfrm>
            <a:off x="6804248" y="1653059"/>
            <a:ext cx="2078183" cy="33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421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33727"/>
            <a:ext cx="8229600" cy="182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05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60848"/>
            <a:ext cx="7640503" cy="429299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Національно-патріотичне виховання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Виховне середовище ЗЗСО та виховний простір сучасного здобувача освіти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570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err="1" smtClean="0"/>
              <a:t>Формування</a:t>
            </a:r>
            <a:r>
              <a:rPr lang="ru-RU" sz="3600" dirty="0" smtClean="0"/>
              <a:t> </a:t>
            </a:r>
            <a:r>
              <a:rPr lang="ru-RU" sz="3600" dirty="0"/>
              <a:t>критичного,</a:t>
            </a:r>
            <a:br>
              <a:rPr lang="ru-RU" sz="3600" dirty="0"/>
            </a:br>
            <a:r>
              <a:rPr lang="ru-RU" sz="3600" dirty="0"/>
              <a:t>креативного і </a:t>
            </a:r>
            <a:r>
              <a:rPr lang="ru-RU" sz="3600" dirty="0" err="1"/>
              <a:t>піклувального</a:t>
            </a:r>
            <a:r>
              <a:rPr lang="ru-RU" sz="3600" dirty="0"/>
              <a:t> </a:t>
            </a:r>
            <a:r>
              <a:rPr lang="ru-RU" sz="3600" dirty="0" err="1"/>
              <a:t>мислення</a:t>
            </a:r>
            <a:r>
              <a:rPr lang="ru-RU" sz="3600" dirty="0"/>
              <a:t> в </a:t>
            </a:r>
            <a:r>
              <a:rPr lang="ru-RU" sz="3600" dirty="0" err="1"/>
              <a:t>здобувачів</a:t>
            </a:r>
            <a:r>
              <a:rPr lang="ru-RU" sz="3600" dirty="0"/>
              <a:t> </a:t>
            </a:r>
            <a:r>
              <a:rPr lang="ru-RU" sz="3600" dirty="0" err="1"/>
              <a:t>освіти</a:t>
            </a:r>
            <a:endParaRPr lang="uk-UA" sz="36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Виховне середовище ЗЗСО та виховний простір сучасного здобувача освіти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36912"/>
            <a:ext cx="5337720" cy="399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6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Духовність</a:t>
            </a:r>
            <a:r>
              <a:rPr lang="ru-RU" dirty="0"/>
              <a:t> і мораль як </a:t>
            </a:r>
            <a:r>
              <a:rPr lang="ru-RU" dirty="0" err="1"/>
              <a:t>базові</a:t>
            </a:r>
            <a:r>
              <a:rPr lang="ru-RU" dirty="0"/>
              <a:t> </a:t>
            </a:r>
            <a:r>
              <a:rPr lang="ru-RU" dirty="0" err="1"/>
              <a:t>цінності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endParaRPr lang="uk-UA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Виховне середовище ЗЗСО та виховний простір сучасного здобувача освіти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478" y="2492896"/>
            <a:ext cx="3846090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0968"/>
            <a:ext cx="480053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3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Формування в дітей та учнівської молоді ціннісних життєвих навичок, профілактики </a:t>
            </a:r>
            <a:r>
              <a:rPr lang="uk-UA" sz="2800" dirty="0" err="1" smtClean="0"/>
              <a:t>булінгу</a:t>
            </a:r>
            <a:r>
              <a:rPr lang="uk-UA" sz="2800" dirty="0" smtClean="0"/>
              <a:t>(цькування), кримінальних правопорушень, вживання наркотичних та психотропних речовин та запобігання торгівлі людьми</a:t>
            </a:r>
            <a:endParaRPr lang="uk-UA" sz="28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Виховне середовище ЗЗСО та виховний простір сучасного здобувача освіти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30" y="4323046"/>
            <a:ext cx="3894237" cy="219050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84984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42" y="328498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7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AutoShape 2" descr="Виховна робота - Кіровоградська гімназія нових технологій навчання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39" y="2435727"/>
            <a:ext cx="7623145" cy="438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90774"/>
            <a:ext cx="3468394" cy="32732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0375" y="332656"/>
            <a:ext cx="83600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Виховна система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«Сім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скрижалей» орієнтована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на створення умов для розвитку духовності зростаючої особистості на основі загальнолюдських і національних цінностей, надання допомоги в життєвому самовизначенні, громадянській і професійній компетентності та цілісній самореалізації; розвитку духовно-моральної особистості, здатної бути повноцінним суб’єктом суспільно значущих соціальних взаємин, яка ґрунтується на засадах сучасного виховання (гуманізмі,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дитиноцентризмі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, холізмі, патріотизмі, повазі, рівності, діалогічності).   </a:t>
            </a:r>
          </a:p>
        </p:txBody>
      </p:sp>
    </p:spTree>
    <p:extLst>
      <p:ext uri="{BB962C8B-B14F-4D97-AF65-F5344CB8AC3E}">
        <p14:creationId xmlns:p14="http://schemas.microsoft.com/office/powerpoint/2010/main" val="339171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2" y="594046"/>
            <a:ext cx="8887034" cy="56432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675721" y="2348880"/>
            <a:ext cx="1816122" cy="14401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675721" y="2362475"/>
            <a:ext cx="18412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Особистість</a:t>
            </a:r>
            <a:endParaRPr lang="ru-RU" sz="2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гімназиста</a:t>
            </a:r>
            <a:endParaRPr lang="ru-RU" sz="2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формується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032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558</Words>
  <Application>Microsoft Office PowerPoint</Application>
  <PresentationFormat>Экран (4:3)</PresentationFormat>
  <Paragraphs>75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Національно-патріотичне виховання </vt:lpstr>
      <vt:lpstr>   Формування критичного, креативного і піклувального мислення в здобувачів освіти</vt:lpstr>
      <vt:lpstr>Духовність і мораль як базові цінності виховання</vt:lpstr>
      <vt:lpstr>       Формування в дітей та учнівської молоді ціннісних життєвих навичок, профілактики булінгу(цькування), кримінальних правопорушень, вживання наркотичних та психотропних речовин та запобігання торгівлі людьми</vt:lpstr>
      <vt:lpstr>Презентация PowerPoint</vt:lpstr>
      <vt:lpstr>Презентация PowerPoint</vt:lpstr>
      <vt:lpstr>Традиції «школи-гімназії» </vt:lpstr>
      <vt:lpstr>Презентация PowerPoint</vt:lpstr>
      <vt:lpstr>Презентация PowerPoint</vt:lpstr>
      <vt:lpstr>Свято "Птахів викликаю із теплого краю " </vt:lpstr>
      <vt:lpstr>Святковий концерт до 8 Березня </vt:lpstr>
      <vt:lpstr>Свято останнього дзвінка  </vt:lpstr>
      <vt:lpstr>Прощавай, рідна гімназіє моя!!!</vt:lpstr>
      <vt:lpstr>Презентация PowerPoint</vt:lpstr>
      <vt:lpstr>Андріївські вечорниці </vt:lpstr>
      <vt:lpstr>Презентация PowerPoint</vt:lpstr>
      <vt:lpstr>Презентация PowerPoint</vt:lpstr>
      <vt:lpstr>Презентация PowerPoint</vt:lpstr>
      <vt:lpstr>Українці ми єдині - і в цьому наша сила </vt:lpstr>
      <vt:lpstr>День вишиванки </vt:lpstr>
      <vt:lpstr>Презентация PowerPoint</vt:lpstr>
      <vt:lpstr>Презентация PowerPoint</vt:lpstr>
      <vt:lpstr>Презентация PowerPoint</vt:lpstr>
      <vt:lpstr>   Вшанування пам'яті Героїв Небесної Сотні  </vt:lpstr>
      <vt:lpstr>Презентация PowerPoint</vt:lpstr>
      <vt:lpstr>ВИБОРИ МЕРА ГІМНАЗІЙНОГО МІСТЕЧКА</vt:lpstr>
      <vt:lpstr>Презентация PowerPoint</vt:lpstr>
      <vt:lpstr>Свято осені у 3-А та 3-Б класах</vt:lpstr>
      <vt:lpstr>      Участь гімназистів у різноманітних конкурсах                                                             Всеукраїнський  дитячий  літературний  конкурс  «Творчі канікули-2020»</vt:lpstr>
      <vt:lpstr> Обласний дистанційний конкурс читців-гумористів «Поліські пересмішники»</vt:lpstr>
      <vt:lpstr>Всеукраїнський конкурс «БлагоДІЙники в дії»</vt:lpstr>
      <vt:lpstr>Всеукраїнський конкурс «БлагоДІЙники в дії»</vt:lpstr>
      <vt:lpstr>Фотоконкурс «Мандруємо Дубенщиною»</vt:lpstr>
      <vt:lpstr>Всеукраїнський фестиваль-конкурс «Молодь обирає здоров’я»</vt:lpstr>
      <vt:lpstr>Огляд-конкурс української естрадної пісні «Юна зірка»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VIP</dc:creator>
  <cp:lastModifiedBy>zauh</cp:lastModifiedBy>
  <cp:revision>63</cp:revision>
  <dcterms:created xsi:type="dcterms:W3CDTF">2020-08-21T09:02:07Z</dcterms:created>
  <dcterms:modified xsi:type="dcterms:W3CDTF">2021-08-03T11:38:22Z</dcterms:modified>
</cp:coreProperties>
</file>