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33"/>
  </p:notesMasterIdLst>
  <p:sldIdLst>
    <p:sldId id="364" r:id="rId2"/>
    <p:sldId id="353" r:id="rId3"/>
    <p:sldId id="355" r:id="rId4"/>
    <p:sldId id="356" r:id="rId5"/>
    <p:sldId id="361" r:id="rId6"/>
    <p:sldId id="362" r:id="rId7"/>
    <p:sldId id="363" r:id="rId8"/>
    <p:sldId id="319" r:id="rId9"/>
    <p:sldId id="352" r:id="rId10"/>
    <p:sldId id="347" r:id="rId11"/>
    <p:sldId id="367" r:id="rId12"/>
    <p:sldId id="368" r:id="rId13"/>
    <p:sldId id="369" r:id="rId14"/>
    <p:sldId id="342" r:id="rId15"/>
    <p:sldId id="349" r:id="rId16"/>
    <p:sldId id="350" r:id="rId17"/>
    <p:sldId id="375" r:id="rId18"/>
    <p:sldId id="328" r:id="rId19"/>
    <p:sldId id="314" r:id="rId20"/>
    <p:sldId id="322" r:id="rId21"/>
    <p:sldId id="324" r:id="rId22"/>
    <p:sldId id="326" r:id="rId23"/>
    <p:sldId id="325" r:id="rId24"/>
    <p:sldId id="330" r:id="rId25"/>
    <p:sldId id="337" r:id="rId26"/>
    <p:sldId id="323" r:id="rId27"/>
    <p:sldId id="339" r:id="rId28"/>
    <p:sldId id="341" r:id="rId29"/>
    <p:sldId id="344" r:id="rId30"/>
    <p:sldId id="372" r:id="rId31"/>
    <p:sldId id="371" r:id="rId32"/>
  </p:sldIdLst>
  <p:sldSz cx="12192000" cy="6858000"/>
  <p:notesSz cx="6858000" cy="9945688"/>
  <p:defaultTextStyle>
    <a:defPPr>
      <a:defRPr lang="uk-UA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713309"/>
    <a:srgbClr val="3D1C05"/>
    <a:srgbClr val="512507"/>
    <a:srgbClr val="78370A"/>
    <a:srgbClr val="E2D5B0"/>
    <a:srgbClr val="F5DE9D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8797" autoAdjust="0"/>
    <p:restoredTop sz="94660"/>
  </p:normalViewPr>
  <p:slideViewPr>
    <p:cSldViewPr snapToGrid="0">
      <p:cViewPr>
        <p:scale>
          <a:sx n="60" d="100"/>
          <a:sy n="60" d="100"/>
        </p:scale>
        <p:origin x="-606" y="-384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34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notesMaster" Target="notesMasters/notesMaster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viewProps" Target="viewProp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9901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C1FFAF6-D1E2-4BF3-9528-F781B1EF250B}" type="datetimeFigureOut">
              <a:rPr lang="uk-UA" smtClean="0"/>
              <a:pPr/>
              <a:t>23.12.2021</a:t>
            </a:fld>
            <a:endParaRPr lang="uk-UA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444500" y="1243013"/>
            <a:ext cx="5969000" cy="3357562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uk-UA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786362"/>
            <a:ext cx="5486400" cy="391611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9446678"/>
            <a:ext cx="2971800" cy="499011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BC73C4F7-3535-45F6-B93E-FAFEE61801A7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56737596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 smtClean="0"/>
              <a:t>Образец подзаголовка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36D7-B47F-486D-991A-E22BD08C822C}" type="datetimeFigureOut">
              <a:rPr lang="uk-UA" smtClean="0"/>
              <a:pPr/>
              <a:t>23.12.2021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9F568-41A9-4F92-91F5-266D51FD927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359523224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36D7-B47F-486D-991A-E22BD08C822C}" type="datetimeFigureOut">
              <a:rPr lang="uk-UA" smtClean="0"/>
              <a:pPr/>
              <a:t>23.12.2021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9F568-41A9-4F92-91F5-266D51FD927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44911263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36D7-B47F-486D-991A-E22BD08C822C}" type="datetimeFigureOut">
              <a:rPr lang="uk-UA" smtClean="0"/>
              <a:pPr/>
              <a:t>23.12.2021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9F568-41A9-4F92-91F5-266D51FD927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030681023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36D7-B47F-486D-991A-E22BD08C822C}" type="datetimeFigureOut">
              <a:rPr lang="uk-UA" smtClean="0"/>
              <a:pPr/>
              <a:t>23.12.2021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9F568-41A9-4F92-91F5-266D51FD927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86652610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36D7-B47F-486D-991A-E22BD08C822C}" type="datetimeFigureOut">
              <a:rPr lang="uk-UA" smtClean="0"/>
              <a:pPr/>
              <a:t>23.12.2021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9F568-41A9-4F92-91F5-266D51FD927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655928948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36D7-B47F-486D-991A-E22BD08C822C}" type="datetimeFigureOut">
              <a:rPr lang="uk-UA" smtClean="0"/>
              <a:pPr/>
              <a:t>23.12.2021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9F568-41A9-4F92-91F5-266D51FD927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963465547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36D7-B47F-486D-991A-E22BD08C822C}" type="datetimeFigureOut">
              <a:rPr lang="uk-UA" smtClean="0"/>
              <a:pPr/>
              <a:t>23.12.2021</a:t>
            </a:fld>
            <a:endParaRPr lang="uk-UA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9F568-41A9-4F92-91F5-266D51FD927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718119118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36D7-B47F-486D-991A-E22BD08C822C}" type="datetimeFigureOut">
              <a:rPr lang="uk-UA" smtClean="0"/>
              <a:pPr/>
              <a:t>23.12.2021</a:t>
            </a:fld>
            <a:endParaRPr lang="uk-UA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9F568-41A9-4F92-91F5-266D51FD927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42312703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36D7-B47F-486D-991A-E22BD08C822C}" type="datetimeFigureOut">
              <a:rPr lang="uk-UA" smtClean="0"/>
              <a:pPr/>
              <a:t>23.12.2021</a:t>
            </a:fld>
            <a:endParaRPr lang="uk-UA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9F568-41A9-4F92-91F5-266D51FD927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1112823152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36D7-B47F-486D-991A-E22BD08C822C}" type="datetimeFigureOut">
              <a:rPr lang="uk-UA" smtClean="0"/>
              <a:pPr/>
              <a:t>23.12.2021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9F568-41A9-4F92-91F5-266D51FD927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87916845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uk-UA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324136D7-B47F-486D-991A-E22BD08C822C}" type="datetimeFigureOut">
              <a:rPr lang="uk-UA" smtClean="0"/>
              <a:pPr/>
              <a:t>23.12.2021</a:t>
            </a:fld>
            <a:endParaRPr lang="uk-UA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uk-UA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5A9F568-41A9-4F92-91F5-266D51FD927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02963034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uk-UA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uk-UA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24136D7-B47F-486D-991A-E22BD08C822C}" type="datetimeFigureOut">
              <a:rPr lang="uk-UA" smtClean="0"/>
              <a:pPr/>
              <a:t>23.12.2021</a:t>
            </a:fld>
            <a:endParaRPr lang="uk-UA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uk-UA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95A9F568-41A9-4F92-91F5-266D51FD9278}" type="slidenum">
              <a:rPr lang="uk-UA" smtClean="0"/>
              <a:pPr/>
              <a:t>‹#›</a:t>
            </a:fld>
            <a:endParaRPr lang="uk-UA"/>
          </a:p>
        </p:txBody>
      </p:sp>
    </p:spTree>
    <p:extLst>
      <p:ext uri="{BB962C8B-B14F-4D97-AF65-F5344CB8AC3E}">
        <p14:creationId xmlns:p14="http://schemas.microsoft.com/office/powerpoint/2010/main" val="2133159832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uk-UA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7.jpeg"/><Relationship Id="rId4" Type="http://schemas.openxmlformats.org/officeDocument/2006/relationships/image" Target="../media/image6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.png"/><Relationship Id="rId4" Type="http://schemas.openxmlformats.org/officeDocument/2006/relationships/image" Target="../media/image9.pn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3.png"/><Relationship Id="rId4" Type="http://schemas.openxmlformats.org/officeDocument/2006/relationships/image" Target="../media/image1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15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6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.jpeg"/><Relationship Id="rId4" Type="http://schemas.openxmlformats.org/officeDocument/2006/relationships/image" Target="../media/image1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2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5.jpeg"/><Relationship Id="rId4" Type="http://schemas.openxmlformats.org/officeDocument/2006/relationships/image" Target="../media/image24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28.png"/><Relationship Id="rId4" Type="http://schemas.openxmlformats.org/officeDocument/2006/relationships/image" Target="../media/image27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1.png"/><Relationship Id="rId4" Type="http://schemas.openxmlformats.org/officeDocument/2006/relationships/image" Target="../media/image30.pn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3.jpe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35.jpeg"/></Relationships>
</file>

<file path=ppt/slides/_rels/slide2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38.png"/><Relationship Id="rId4" Type="http://schemas.openxmlformats.org/officeDocument/2006/relationships/image" Target="../media/image37.png"/></Relationships>
</file>

<file path=ppt/slides/_rels/slide24.xml.rels><?xml version="1.0" encoding="UTF-8" standalone="yes"?>
<Relationships xmlns="http://schemas.openxmlformats.org/package/2006/relationships"><Relationship Id="rId3" Type="http://schemas.openxmlformats.org/officeDocument/2006/relationships/image" Target="../media/image39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1.png"/><Relationship Id="rId4" Type="http://schemas.openxmlformats.org/officeDocument/2006/relationships/image" Target="../media/image40.png"/></Relationships>
</file>

<file path=ppt/slides/_rels/slide25.xml.rels><?xml version="1.0" encoding="UTF-8" standalone="yes"?>
<Relationships xmlns="http://schemas.openxmlformats.org/package/2006/relationships"><Relationship Id="rId3" Type="http://schemas.openxmlformats.org/officeDocument/2006/relationships/image" Target="../media/image42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5" Type="http://schemas.openxmlformats.org/officeDocument/2006/relationships/image" Target="../media/image44.jpeg"/><Relationship Id="rId4" Type="http://schemas.openxmlformats.org/officeDocument/2006/relationships/image" Target="../media/image43.jpeg"/></Relationships>
</file>

<file path=ppt/slides/_rels/slide26.xml.rels><?xml version="1.0" encoding="UTF-8" standalone="yes"?>
<Relationships xmlns="http://schemas.openxmlformats.org/package/2006/relationships"><Relationship Id="rId3" Type="http://schemas.openxmlformats.org/officeDocument/2006/relationships/image" Target="../media/image45.pn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6.jpeg"/></Relationships>
</file>

<file path=ppt/slides/_rels/slide27.xml.rels><?xml version="1.0" encoding="UTF-8" standalone="yes"?>
<Relationships xmlns="http://schemas.openxmlformats.org/package/2006/relationships"><Relationship Id="rId3" Type="http://schemas.openxmlformats.org/officeDocument/2006/relationships/image" Target="../media/image47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48.jpeg"/></Relationships>
</file>

<file path=ppt/slides/_rels/slide28.xml.rels><?xml version="1.0" encoding="UTF-8" standalone="yes"?>
<Relationships xmlns="http://schemas.openxmlformats.org/package/2006/relationships"><Relationship Id="rId3" Type="http://schemas.openxmlformats.org/officeDocument/2006/relationships/image" Target="../media/image49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Relationship Id="rId4" Type="http://schemas.openxmlformats.org/officeDocument/2006/relationships/image" Target="../media/image50.jpe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51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2.jpeg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image" Target="../media/image5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5.jpeg"/><Relationship Id="rId4" Type="http://schemas.openxmlformats.org/officeDocument/2006/relationships/image" Target="../media/image54.jpeg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.jpeg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1.xml"/></Relationships>
</file>

<file path=ppt/slides/_rels/slide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pn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5" y="1059872"/>
            <a:ext cx="12025745" cy="642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>
            <a:normAutofit fontScale="90000"/>
          </a:bodyPr>
          <a:lstStyle/>
          <a:p>
            <a:pPr algn="ctr"/>
            <a:r>
              <a:rPr lang="uk-UA" b="1" i="1" dirty="0">
                <a:solidFill>
                  <a:srgbClr val="512507"/>
                </a:solidFill>
                <a:latin typeface="Garamond" panose="02020404030301010803" pitchFamily="18" charset="0"/>
              </a:rPr>
              <a:t>Шкільна бібліотека – </a:t>
            </a:r>
            <a:br>
              <a:rPr lang="uk-UA" b="1" i="1" dirty="0">
                <a:solidFill>
                  <a:srgbClr val="512507"/>
                </a:solidFill>
                <a:latin typeface="Garamond" panose="02020404030301010803" pitchFamily="18" charset="0"/>
              </a:rPr>
            </a:br>
            <a:r>
              <a:rPr lang="uk-UA" b="1" i="1" dirty="0">
                <a:solidFill>
                  <a:srgbClr val="512507"/>
                </a:solidFill>
                <a:latin typeface="Garamond" panose="02020404030301010803" pitchFamily="18" charset="0"/>
              </a:rPr>
              <a:t>місце для застосування нових технологій.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38200" y="1997902"/>
            <a:ext cx="10515600" cy="4351338"/>
          </a:xfrm>
        </p:spPr>
        <p:txBody>
          <a:bodyPr/>
          <a:lstStyle/>
          <a:p>
            <a:pPr marL="457200" indent="-457200">
              <a:buClr>
                <a:srgbClr val="512507"/>
              </a:buClr>
              <a:buFont typeface="Wingdings" panose="05000000000000000000" pitchFamily="2" charset="2"/>
              <a:buChar char="ü"/>
            </a:pPr>
            <a:r>
              <a:rPr lang="uk-UA" b="1" i="1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  <a:cs typeface="AngsanaUPC" panose="02020603050405020304" pitchFamily="18" charset="-34"/>
              </a:rPr>
              <a:t>Робота з електронними підручниками та навчаючими програмами.</a:t>
            </a:r>
          </a:p>
          <a:p>
            <a:pPr marL="457200" indent="-457200">
              <a:buClr>
                <a:srgbClr val="512507"/>
              </a:buClr>
              <a:buFont typeface="Wingdings" panose="05000000000000000000" pitchFamily="2" charset="2"/>
              <a:buChar char="ü"/>
            </a:pPr>
            <a:r>
              <a:rPr lang="uk-UA" b="1" i="1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  <a:cs typeface="AngsanaUPC" panose="02020603050405020304" pitchFamily="18" charset="-34"/>
              </a:rPr>
              <a:t>Підготовка рефератів, доповідей, повідомлень за допомогою електронних енциклопедій і довідників.</a:t>
            </a:r>
          </a:p>
          <a:p>
            <a:pPr marL="457200" indent="-457200">
              <a:buClr>
                <a:srgbClr val="512507"/>
              </a:buClr>
              <a:buFont typeface="Wingdings" panose="05000000000000000000" pitchFamily="2" charset="2"/>
              <a:buChar char="ü"/>
            </a:pPr>
            <a:r>
              <a:rPr lang="uk-UA" b="1" i="1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  <a:cs typeface="AngsanaUPC" panose="02020603050405020304" pitchFamily="18" charset="-34"/>
              </a:rPr>
              <a:t>Підготовка до ЗНО.</a:t>
            </a:r>
          </a:p>
          <a:p>
            <a:pPr marL="457200" indent="-457200">
              <a:buClr>
                <a:srgbClr val="512507"/>
              </a:buClr>
              <a:buFont typeface="Wingdings" panose="05000000000000000000" pitchFamily="2" charset="2"/>
              <a:buChar char="ü"/>
            </a:pPr>
            <a:r>
              <a:rPr lang="uk-UA" b="1" i="1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  <a:cs typeface="AngsanaUPC" panose="02020603050405020304" pitchFamily="18" charset="-34"/>
              </a:rPr>
              <a:t>Можливості самоосвіти.</a:t>
            </a:r>
          </a:p>
          <a:p>
            <a:endParaRPr lang="uk-UA" b="1" i="1" dirty="0">
              <a:solidFill>
                <a:schemeClr val="accent2">
                  <a:lumMod val="50000"/>
                </a:schemeClr>
              </a:solidFill>
              <a:latin typeface="Garamond" panose="02020404030301010803" pitchFamily="18" charset="0"/>
              <a:cs typeface="AngsanaUPC" panose="02020603050405020304" pitchFamily="18" charset="-34"/>
            </a:endParaRPr>
          </a:p>
          <a:p>
            <a:pPr marL="0" indent="0">
              <a:buNone/>
            </a:pPr>
            <a:endParaRPr lang="uk-UA" sz="2000" b="1" i="1" dirty="0">
              <a:solidFill>
                <a:srgbClr val="512507"/>
              </a:solidFill>
              <a:latin typeface="Garamond" panose="02020404030301010803" pitchFamily="18" charset="0"/>
              <a:cs typeface="AngsanaUPC" panose="02020603050405020304" pitchFamily="18" charset="-34"/>
            </a:endParaRPr>
          </a:p>
        </p:txBody>
      </p:sp>
    </p:spTree>
    <p:extLst>
      <p:ext uri="{BB962C8B-B14F-4D97-AF65-F5344CB8AC3E}">
        <p14:creationId xmlns:p14="http://schemas.microsoft.com/office/powerpoint/2010/main" val="3509842637"/>
      </p:ext>
    </p:extLst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27251"/>
            <a:ext cx="10515600" cy="1325563"/>
          </a:xfrm>
        </p:spPr>
        <p:txBody>
          <a:bodyPr/>
          <a:lstStyle/>
          <a:p>
            <a:pPr algn="ctr"/>
            <a:r>
              <a:rPr lang="uk-UA" b="1" i="1" dirty="0">
                <a:solidFill>
                  <a:srgbClr val="713309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Інноваційна діяльність</a:t>
            </a:r>
            <a:endParaRPr lang="uk-UA" b="1" i="1" dirty="0">
              <a:solidFill>
                <a:srgbClr val="713309"/>
              </a:solidFill>
              <a:latin typeface="Garamond" panose="02020404030301010803" pitchFamily="18" charset="0"/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609600" y="1029712"/>
            <a:ext cx="10515600" cy="4351338"/>
          </a:xfrm>
        </p:spPr>
        <p:txBody>
          <a:bodyPr>
            <a:normAutofit/>
          </a:bodyPr>
          <a:lstStyle/>
          <a:p>
            <a:pPr>
              <a:lnSpc>
                <a:spcPct val="150000"/>
              </a:lnSpc>
            </a:pPr>
            <a:r>
              <a:rPr lang="uk-UA" sz="3600" dirty="0" smtClean="0">
                <a:latin typeface="Garamond" panose="02020404030301010803" pitchFamily="18" charset="0"/>
              </a:rPr>
              <a:t>Використання в роботі електронних ресурсів</a:t>
            </a:r>
          </a:p>
          <a:p>
            <a:pPr>
              <a:lnSpc>
                <a:spcPct val="150000"/>
              </a:lnSpc>
            </a:pPr>
            <a:r>
              <a:rPr lang="uk-UA" sz="3600" dirty="0" smtClean="0">
                <a:latin typeface="Garamond" panose="02020404030301010803" pitchFamily="18" charset="0"/>
              </a:rPr>
              <a:t>Створення електронних документів та презентацій</a:t>
            </a:r>
          </a:p>
          <a:p>
            <a:pPr>
              <a:lnSpc>
                <a:spcPct val="150000"/>
              </a:lnSpc>
            </a:pPr>
            <a:r>
              <a:rPr lang="uk-UA" sz="3600" dirty="0" smtClean="0">
                <a:latin typeface="Garamond" panose="02020404030301010803" pitchFamily="18" charset="0"/>
              </a:rPr>
              <a:t>Інформаційно-просвітницька діяльність по різних темах</a:t>
            </a:r>
          </a:p>
          <a:p>
            <a:pPr>
              <a:lnSpc>
                <a:spcPct val="150000"/>
              </a:lnSpc>
            </a:pPr>
            <a:endParaRPr lang="uk-UA" sz="3600" dirty="0">
              <a:latin typeface="Garamond" panose="02020404030301010803" pitchFamily="18" charset="0"/>
            </a:endParaRPr>
          </a:p>
        </p:txBody>
      </p:sp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170" y="1064882"/>
            <a:ext cx="12025745" cy="642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82458285"/>
      </p:ext>
    </p:extLst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>
                <a:solidFill>
                  <a:srgbClr val="512507"/>
                </a:solidFill>
                <a:latin typeface="Garamond" panose="02020404030301010803" pitchFamily="18" charset="0"/>
              </a:rPr>
              <a:t>Публікації   в  засобах масової інформації</a:t>
            </a:r>
            <a:endParaRPr lang="uk-UA" dirty="0"/>
          </a:p>
        </p:txBody>
      </p:sp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5" y="1059873"/>
            <a:ext cx="12025745" cy="642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11" descr="D:\Фотки з телефона\62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819595" y="1698317"/>
            <a:ext cx="2989746" cy="39863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12" descr="D:\Фотки з телефона\627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6598" y="1698317"/>
            <a:ext cx="3080874" cy="410783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13" descr="D:\Фотки з телефона\628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382" y="1619464"/>
            <a:ext cx="3140014" cy="418668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126690392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>
                <a:solidFill>
                  <a:srgbClr val="512507"/>
                </a:solidFill>
                <a:latin typeface="Garamond" panose="02020404030301010803" pitchFamily="18" charset="0"/>
              </a:rPr>
              <a:t>Публікації   в  засобах масової інформації</a:t>
            </a:r>
            <a:endParaRPr lang="uk-UA" dirty="0"/>
          </a:p>
        </p:txBody>
      </p:sp>
      <p:pic>
        <p:nvPicPr>
          <p:cNvPr id="5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64" y="1059873"/>
            <a:ext cx="12025745" cy="642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8" descr="D:\Фотки з телефона\6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3302" y="1708030"/>
            <a:ext cx="3134044" cy="417872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7612" y="1572511"/>
            <a:ext cx="3335337" cy="444976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0274" y="1853866"/>
            <a:ext cx="2755900" cy="36703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2660905359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>
                <a:solidFill>
                  <a:srgbClr val="512507"/>
                </a:solidFill>
                <a:latin typeface="Garamond" panose="02020404030301010803" pitchFamily="18" charset="0"/>
              </a:rPr>
              <a:t>Публікації   в  засобах масової інформації</a:t>
            </a:r>
            <a:endParaRPr lang="uk-UA" dirty="0"/>
          </a:p>
        </p:txBody>
      </p:sp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5" y="1059872"/>
            <a:ext cx="12025745" cy="642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75175" y="1732745"/>
            <a:ext cx="3048000" cy="405447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79633" y="2276119"/>
            <a:ext cx="4060483" cy="30427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599921" y="1732745"/>
            <a:ext cx="3069599" cy="409498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530771764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184223" y="104933"/>
            <a:ext cx="11007778" cy="690194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82880" y="-80199"/>
            <a:ext cx="12009120" cy="954155"/>
          </a:xfrm>
        </p:spPr>
        <p:txBody>
          <a:bodyPr>
            <a:normAutofit/>
          </a:bodyPr>
          <a:lstStyle/>
          <a:p>
            <a:r>
              <a:rPr lang="uk-UA" sz="4000" b="1" i="1" dirty="0" smtClean="0">
                <a:solidFill>
                  <a:srgbClr val="512507"/>
                </a:solidFill>
                <a:latin typeface="Garamond" panose="02020404030301010803" pitchFamily="18" charset="0"/>
              </a:rPr>
              <a:t>Робота   з   обдарованими   дітьми</a:t>
            </a:r>
            <a:endParaRPr lang="uk-UA" sz="4000" b="1" i="1" dirty="0">
              <a:solidFill>
                <a:srgbClr val="512507"/>
              </a:solidFill>
              <a:latin typeface="Garamond" panose="02020404030301010803" pitchFamily="18" charset="0"/>
            </a:endParaRPr>
          </a:p>
        </p:txBody>
      </p:sp>
      <p:pic>
        <p:nvPicPr>
          <p:cNvPr id="2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46" y="1059872"/>
            <a:ext cx="12025745" cy="642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917773">
            <a:off x="638702" y="1666761"/>
            <a:ext cx="4885095" cy="36638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86659">
            <a:off x="6563563" y="1815077"/>
            <a:ext cx="5056647" cy="37924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8988556"/>
      </p:ext>
    </p:extLst>
  </p:cSld>
  <p:clrMapOvr>
    <a:masterClrMapping/>
  </p:clrMapOvr>
  <p:transition>
    <p:wedge/>
  </p:transition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4"/>
          <p:cNvSpPr>
            <a:spLocks noGrp="1"/>
          </p:cNvSpPr>
          <p:nvPr>
            <p:ph type="title"/>
          </p:nvPr>
        </p:nvSpPr>
        <p:spPr>
          <a:xfrm>
            <a:off x="838200" y="121577"/>
            <a:ext cx="10515600" cy="70775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i="1" dirty="0" smtClean="0">
                <a:solidFill>
                  <a:srgbClr val="3D1C05"/>
                </a:solidFill>
                <a:latin typeface="Garamond" panose="02020404030301010803" pitchFamily="18" charset="0"/>
                <a:cs typeface="AngsanaUPC" panose="02020603050405020304" pitchFamily="18" charset="-34"/>
              </a:rPr>
              <a:t>Робота з </a:t>
            </a:r>
            <a:r>
              <a:rPr lang="ru-RU" b="1" i="1" dirty="0" err="1" smtClean="0">
                <a:solidFill>
                  <a:srgbClr val="3D1C05"/>
                </a:solidFill>
                <a:latin typeface="Garamond" panose="02020404030301010803" pitchFamily="18" charset="0"/>
                <a:cs typeface="AngsanaUPC" panose="02020603050405020304" pitchFamily="18" charset="-34"/>
              </a:rPr>
              <a:t>обдарованими</a:t>
            </a:r>
            <a:r>
              <a:rPr lang="ru-RU" b="1" i="1" dirty="0" smtClean="0">
                <a:solidFill>
                  <a:srgbClr val="3D1C05"/>
                </a:solidFill>
                <a:latin typeface="Garamond" panose="02020404030301010803" pitchFamily="18" charset="0"/>
                <a:cs typeface="AngsanaUPC" panose="02020603050405020304" pitchFamily="18" charset="-34"/>
              </a:rPr>
              <a:t> </a:t>
            </a:r>
            <a:r>
              <a:rPr lang="ru-RU" b="1" i="1" dirty="0" err="1" smtClean="0">
                <a:solidFill>
                  <a:srgbClr val="3D1C05"/>
                </a:solidFill>
                <a:latin typeface="Garamond" panose="02020404030301010803" pitchFamily="18" charset="0"/>
                <a:cs typeface="AngsanaUPC" panose="02020603050405020304" pitchFamily="18" charset="-34"/>
              </a:rPr>
              <a:t>дітьми</a:t>
            </a:r>
            <a:endParaRPr lang="ru-RU" b="1" i="1" dirty="0">
              <a:solidFill>
                <a:srgbClr val="3D1C05"/>
              </a:solidFill>
              <a:latin typeface="Garamond" panose="02020404030301010803" pitchFamily="18" charset="0"/>
              <a:cs typeface="AngsanaUPC" panose="02020603050405020304" pitchFamily="18" charset="-34"/>
            </a:endParaRPr>
          </a:p>
        </p:txBody>
      </p:sp>
      <p:pic>
        <p:nvPicPr>
          <p:cNvPr id="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212272"/>
            <a:ext cx="12025745" cy="642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210050" y="829335"/>
            <a:ext cx="3486150" cy="26146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20568009">
            <a:off x="388479" y="2959018"/>
            <a:ext cx="4316871" cy="323765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4" name="Рисунок 3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711758">
            <a:off x="7247321" y="2576086"/>
            <a:ext cx="4636757" cy="34775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2543518720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solidFill>
                  <a:srgbClr val="3D1C05"/>
                </a:solidFill>
                <a:latin typeface="Garamond" panose="02020404030301010803" pitchFamily="18" charset="0"/>
                <a:cs typeface="AngsanaUPC" panose="02020603050405020304" pitchFamily="18" charset="-34"/>
              </a:rPr>
              <a:t>Робота з </a:t>
            </a:r>
            <a:r>
              <a:rPr lang="ru-RU" b="1" i="1" dirty="0" err="1">
                <a:solidFill>
                  <a:srgbClr val="3D1C05"/>
                </a:solidFill>
                <a:latin typeface="Garamond" panose="02020404030301010803" pitchFamily="18" charset="0"/>
                <a:cs typeface="AngsanaUPC" panose="02020603050405020304" pitchFamily="18" charset="-34"/>
              </a:rPr>
              <a:t>обдарованими</a:t>
            </a:r>
            <a:r>
              <a:rPr lang="ru-RU" b="1" i="1" dirty="0">
                <a:solidFill>
                  <a:srgbClr val="3D1C05"/>
                </a:solidFill>
                <a:latin typeface="Garamond" panose="02020404030301010803" pitchFamily="18" charset="0"/>
                <a:cs typeface="AngsanaUPC" panose="02020603050405020304" pitchFamily="18" charset="-34"/>
              </a:rPr>
              <a:t> </a:t>
            </a:r>
            <a:r>
              <a:rPr lang="ru-RU" b="1" i="1" dirty="0" err="1">
                <a:solidFill>
                  <a:srgbClr val="3D1C05"/>
                </a:solidFill>
                <a:latin typeface="Garamond" panose="02020404030301010803" pitchFamily="18" charset="0"/>
                <a:cs typeface="AngsanaUPC" panose="02020603050405020304" pitchFamily="18" charset="-34"/>
              </a:rPr>
              <a:t>дітьми</a:t>
            </a:r>
            <a:endParaRPr lang="uk-UA" dirty="0"/>
          </a:p>
        </p:txBody>
      </p:sp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64" y="1059872"/>
            <a:ext cx="12025745" cy="642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7864" b="17314"/>
          <a:stretch/>
        </p:blipFill>
        <p:spPr>
          <a:xfrm>
            <a:off x="1835927" y="1600200"/>
            <a:ext cx="6308639" cy="306704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5400000">
            <a:off x="7805737" y="2005013"/>
            <a:ext cx="3086099" cy="231457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020566207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b="1" i="1" dirty="0">
                <a:solidFill>
                  <a:srgbClr val="3D1C05"/>
                </a:solidFill>
                <a:latin typeface="Garamond" panose="02020404030301010803" pitchFamily="18" charset="0"/>
                <a:cs typeface="AngsanaUPC" panose="02020603050405020304" pitchFamily="18" charset="-34"/>
              </a:rPr>
              <a:t>Робота з </a:t>
            </a:r>
            <a:r>
              <a:rPr lang="ru-RU" b="1" i="1" dirty="0" err="1">
                <a:solidFill>
                  <a:srgbClr val="3D1C05"/>
                </a:solidFill>
                <a:latin typeface="Garamond" panose="02020404030301010803" pitchFamily="18" charset="0"/>
                <a:cs typeface="AngsanaUPC" panose="02020603050405020304" pitchFamily="18" charset="-34"/>
              </a:rPr>
              <a:t>обдарованими</a:t>
            </a:r>
            <a:r>
              <a:rPr lang="ru-RU" b="1" i="1" dirty="0">
                <a:solidFill>
                  <a:srgbClr val="3D1C05"/>
                </a:solidFill>
                <a:latin typeface="Garamond" panose="02020404030301010803" pitchFamily="18" charset="0"/>
                <a:cs typeface="AngsanaUPC" panose="02020603050405020304" pitchFamily="18" charset="-34"/>
              </a:rPr>
              <a:t> </a:t>
            </a:r>
            <a:r>
              <a:rPr lang="ru-RU" b="1" i="1" dirty="0" err="1">
                <a:solidFill>
                  <a:srgbClr val="3D1C05"/>
                </a:solidFill>
                <a:latin typeface="Garamond" panose="02020404030301010803" pitchFamily="18" charset="0"/>
                <a:cs typeface="AngsanaUPC" panose="02020603050405020304" pitchFamily="18" charset="-34"/>
              </a:rPr>
              <a:t>дітьми</a:t>
            </a:r>
            <a:endParaRPr lang="uk-UA" dirty="0"/>
          </a:p>
        </p:txBody>
      </p:sp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4564" y="1059872"/>
            <a:ext cx="12025745" cy="642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Содержимое 5" descr="грамотаЖанько.jpg"/>
          <p:cNvPicPr>
            <a:picLocks noGrp="1" noChangeAspect="1"/>
          </p:cNvPicPr>
          <p:nvPr>
            <p:ph sz="quarter" idx="4294967295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>
          <a:xfrm>
            <a:off x="762000" y="1571626"/>
            <a:ext cx="4292600" cy="4429125"/>
          </a:xfrm>
          <a:prstGeom prst="rect">
            <a:avLst/>
          </a:prstGeom>
        </p:spPr>
      </p:pic>
      <p:pic>
        <p:nvPicPr>
          <p:cNvPr id="7" name="Содержимое 7" descr="Изображение 074.jpg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776749" y="1620893"/>
            <a:ext cx="4385733" cy="45259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58473848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007625" y="346346"/>
            <a:ext cx="9647828" cy="90598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b="1" dirty="0" smtClean="0">
                <a:solidFill>
                  <a:srgbClr val="512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Спільна робота з </a:t>
            </a:r>
            <a:r>
              <a:rPr lang="uk-UA" sz="3000" b="1" dirty="0" err="1" smtClean="0">
                <a:solidFill>
                  <a:srgbClr val="512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Дубенською</a:t>
            </a:r>
            <a:r>
              <a:rPr lang="uk-UA" sz="3000" b="1" dirty="0" smtClean="0">
                <a:solidFill>
                  <a:srgbClr val="512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міською бібліотекою</a:t>
            </a:r>
            <a:endParaRPr lang="uk-UA" sz="3000" b="1" dirty="0">
              <a:solidFill>
                <a:srgbClr val="5125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8" y="1059873"/>
            <a:ext cx="12025745" cy="642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Picture 2" descr="F:\црб\майстер-клас до Дня писемності\2 IMG_20181109_145727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59984" y="1662435"/>
            <a:ext cx="3204983" cy="24037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Picture 3" descr="F:\црб\майстер-клас до Дня писемності\IMG_20181109_14563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70144" y="1766745"/>
            <a:ext cx="3065902" cy="229942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4" descr="F:\црб\майстер-клас до Дня писемності\IMG_20181109_144233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54748" y="3417066"/>
            <a:ext cx="2239006" cy="16792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316910332"/>
      </p:ext>
    </p:extLst>
  </p:cSld>
  <p:clrMapOvr>
    <a:masterClrMapping/>
  </p:clrMapOvr>
  <p:transition>
    <p:randomBar dir="vert"/>
  </p:transition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12577" y="346346"/>
            <a:ext cx="9647828" cy="90598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b="1" dirty="0">
                <a:solidFill>
                  <a:srgbClr val="512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Спільна робота з </a:t>
            </a:r>
            <a:r>
              <a:rPr lang="uk-UA" sz="3000" b="1" dirty="0" err="1">
                <a:solidFill>
                  <a:srgbClr val="512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Дубенською</a:t>
            </a:r>
            <a:r>
              <a:rPr lang="uk-UA" sz="3000" b="1" dirty="0">
                <a:solidFill>
                  <a:srgbClr val="512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міською бібліотекою</a:t>
            </a:r>
          </a:p>
        </p:txBody>
      </p:sp>
      <p:pic>
        <p:nvPicPr>
          <p:cNvPr id="1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5" y="1059873"/>
            <a:ext cx="12025745" cy="642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16200000">
            <a:off x="83530" y="2281048"/>
            <a:ext cx="4289318" cy="259119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5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84733" y="1392273"/>
            <a:ext cx="3045001" cy="40581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3076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9221" y="1431984"/>
            <a:ext cx="2979987" cy="397876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75342083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8" y="1059873"/>
            <a:ext cx="12025745" cy="642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Заголовок 1"/>
          <p:cNvSpPr txBox="1">
            <a:spLocks/>
          </p:cNvSpPr>
          <p:nvPr/>
        </p:nvSpPr>
        <p:spPr>
          <a:xfrm>
            <a:off x="5382491" y="1788684"/>
            <a:ext cx="6041143" cy="3175619"/>
          </a:xfrm>
          <a:prstGeom prst="rect">
            <a:avLst/>
          </a:prstGeom>
        </p:spPr>
        <p:txBody>
          <a:bodyPr vert="horz" lIns="91440" tIns="45720" rIns="91440" bIns="45720" rtlCol="0" anchor="b">
            <a:normAutofit/>
          </a:bodyPr>
          <a:lstStyle>
            <a:lvl1pPr algn="ctr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60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600" b="1" i="1" dirty="0" smtClean="0">
                <a:solidFill>
                  <a:srgbClr val="713309"/>
                </a:solidFill>
                <a:latin typeface="Garamond" panose="02020404030301010803" pitchFamily="18" charset="0"/>
              </a:rPr>
              <a:t>Чижук  Людмила Григорівна</a:t>
            </a:r>
          </a:p>
          <a:p>
            <a:endParaRPr lang="uk-UA" sz="3600" b="1" i="1" dirty="0" smtClean="0">
              <a:solidFill>
                <a:srgbClr val="713309"/>
              </a:solidFill>
              <a:latin typeface="Garamond" panose="02020404030301010803" pitchFamily="18" charset="0"/>
            </a:endParaRPr>
          </a:p>
          <a:p>
            <a:r>
              <a:rPr lang="uk-UA" sz="3600" b="1" i="1" dirty="0" smtClean="0">
                <a:solidFill>
                  <a:srgbClr val="713309"/>
                </a:solidFill>
                <a:latin typeface="Garamond" panose="02020404030301010803" pitchFamily="18" charset="0"/>
              </a:rPr>
              <a:t>шкільний </a:t>
            </a:r>
          </a:p>
          <a:p>
            <a:r>
              <a:rPr lang="uk-UA" sz="3600" b="1" i="1" dirty="0" smtClean="0">
                <a:solidFill>
                  <a:srgbClr val="713309"/>
                </a:solidFill>
                <a:latin typeface="Garamond" panose="02020404030301010803" pitchFamily="18" charset="0"/>
              </a:rPr>
              <a:t>бібліотекар</a:t>
            </a:r>
            <a:endParaRPr lang="uk-UA" sz="3600" b="1" i="1" dirty="0">
              <a:solidFill>
                <a:srgbClr val="713309"/>
              </a:solidFill>
              <a:latin typeface="Garamond" panose="02020404030301010803" pitchFamily="18" charset="0"/>
            </a:endParaRPr>
          </a:p>
        </p:txBody>
      </p:sp>
      <p:sp>
        <p:nvSpPr>
          <p:cNvPr id="9" name="Заголовок 1"/>
          <p:cNvSpPr txBox="1">
            <a:spLocks/>
          </p:cNvSpPr>
          <p:nvPr/>
        </p:nvSpPr>
        <p:spPr>
          <a:xfrm>
            <a:off x="6333029" y="795402"/>
            <a:ext cx="4693037" cy="109188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uk-UA" sz="3200" b="1" i="1" dirty="0" smtClean="0">
                <a:solidFill>
                  <a:srgbClr val="713309"/>
                </a:solidFill>
                <a:latin typeface="Garamond" panose="02020404030301010803" pitchFamily="18" charset="0"/>
              </a:rPr>
              <a:t>Дубенський ліцей №2</a:t>
            </a:r>
            <a:endParaRPr lang="uk-UA" sz="3200" b="1" i="1" dirty="0">
              <a:solidFill>
                <a:srgbClr val="713309"/>
              </a:solidFill>
              <a:latin typeface="Garamond" panose="02020404030301010803" pitchFamily="18" charset="0"/>
            </a:endParaRPr>
          </a:p>
        </p:txBody>
      </p:sp>
      <p:pic>
        <p:nvPicPr>
          <p:cNvPr id="6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618" y="1059872"/>
            <a:ext cx="12025745" cy="642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люда\IMG_20190206_135228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87366" y="1059872"/>
            <a:ext cx="3200400" cy="422157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676420981"/>
      </p:ext>
    </p:extLst>
  </p:cSld>
  <p:clrMapOvr>
    <a:masterClrMapping/>
  </p:clrMapOvr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12577" y="346346"/>
            <a:ext cx="9647828" cy="90598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b="1" dirty="0">
                <a:solidFill>
                  <a:srgbClr val="512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Спільна робота з </a:t>
            </a:r>
            <a:r>
              <a:rPr lang="uk-UA" sz="3000" b="1" dirty="0" err="1">
                <a:solidFill>
                  <a:srgbClr val="512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Дубенською</a:t>
            </a:r>
            <a:r>
              <a:rPr lang="uk-UA" sz="3000" b="1" dirty="0">
                <a:solidFill>
                  <a:srgbClr val="512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міською бібліотекою</a:t>
            </a:r>
          </a:p>
        </p:txBody>
      </p:sp>
      <p:pic>
        <p:nvPicPr>
          <p:cNvPr id="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5" y="1059872"/>
            <a:ext cx="12025745" cy="642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92433" y="1431523"/>
            <a:ext cx="2859087" cy="38100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099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08538" y="1449831"/>
            <a:ext cx="2985364" cy="398299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4100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585" y="1431523"/>
            <a:ext cx="2999926" cy="400130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894700810"/>
      </p:ext>
    </p:extLst>
  </p:cSld>
  <p:clrMapOvr>
    <a:masterClrMapping/>
  </p:clrMapOvr>
  <p:transition>
    <p:cut/>
  </p:transition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12577" y="346346"/>
            <a:ext cx="9647828" cy="90598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b="1" dirty="0">
                <a:solidFill>
                  <a:srgbClr val="512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Спільна робота з </a:t>
            </a:r>
            <a:r>
              <a:rPr lang="uk-UA" sz="3000" b="1" dirty="0" err="1">
                <a:solidFill>
                  <a:srgbClr val="512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Дубенською</a:t>
            </a:r>
            <a:r>
              <a:rPr lang="uk-UA" sz="3000" b="1" dirty="0">
                <a:solidFill>
                  <a:srgbClr val="512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міською бібліотекою</a:t>
            </a:r>
          </a:p>
        </p:txBody>
      </p:sp>
      <p:pic>
        <p:nvPicPr>
          <p:cNvPr id="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5" y="1059873"/>
            <a:ext cx="12025745" cy="642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8" name="Picture 2" descr="C:\Users\USER\Desktop\Чижук Л.Г\фото дит.чит\DSC_2710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8225" y="1704454"/>
            <a:ext cx="5149409" cy="34329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219" name="Picture 3" descr="C:\Users\USER\Desktop\Чижук Л.Г\фото дит.чит\DSC_2718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80699" y="2448774"/>
            <a:ext cx="5013639" cy="3342426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813476297"/>
      </p:ext>
    </p:extLst>
  </p:cSld>
  <p:clrMapOvr>
    <a:masterClrMapping/>
  </p:clrMapOvr>
  <p:transition>
    <p:strips dir="ru"/>
  </p:transition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12577" y="346346"/>
            <a:ext cx="9647828" cy="90598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b="1" dirty="0">
                <a:solidFill>
                  <a:srgbClr val="512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Спільна робота з </a:t>
            </a:r>
            <a:r>
              <a:rPr lang="uk-UA" sz="3000" b="1" dirty="0" err="1">
                <a:solidFill>
                  <a:srgbClr val="512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Дубенською</a:t>
            </a:r>
            <a:r>
              <a:rPr lang="uk-UA" sz="3000" b="1" dirty="0">
                <a:solidFill>
                  <a:srgbClr val="512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міською бібліотекою</a:t>
            </a:r>
          </a:p>
        </p:txBody>
      </p:sp>
      <p:pic>
        <p:nvPicPr>
          <p:cNvPr id="1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1059873"/>
            <a:ext cx="12025745" cy="642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2" name="Picture 2" descr="C:\Users\USER\Desktop\Чижук Л.Г\фото дит.чит\DSC_275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55738" y="1400400"/>
            <a:ext cx="4966453" cy="331096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43" name="Picture 3" descr="C:\Users\USER\Desktop\Чижук Л.Г\фото дит.чит\DSC_2883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47987" y="2686050"/>
            <a:ext cx="4950362" cy="330024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055325"/>
      </p:ext>
    </p:extLst>
  </p:cSld>
  <p:clrMapOvr>
    <a:masterClrMapping/>
  </p:clrMapOvr>
  <p:transition>
    <p:wipe dir="r"/>
  </p:transition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12577" y="346346"/>
            <a:ext cx="9647828" cy="90598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b="1" dirty="0" smtClean="0">
                <a:solidFill>
                  <a:srgbClr val="512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Книжкові виставки  </a:t>
            </a:r>
            <a:endParaRPr lang="uk-UA" sz="3000" b="1" dirty="0">
              <a:solidFill>
                <a:srgbClr val="5125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5" y="1059872"/>
            <a:ext cx="12025745" cy="642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36830" y="1370648"/>
            <a:ext cx="3147024" cy="419414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9384" y="1364672"/>
            <a:ext cx="3073430" cy="410267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25419" y="1423782"/>
            <a:ext cx="3170237" cy="423068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33734144"/>
      </p:ext>
    </p:extLst>
  </p:cSld>
  <p:clrMapOvr>
    <a:masterClrMapping/>
  </p:clrMapOvr>
  <p:transition>
    <p:split/>
  </p:transition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12577" y="346346"/>
            <a:ext cx="9647828" cy="90598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b="1" dirty="0" smtClean="0">
                <a:solidFill>
                  <a:srgbClr val="512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Книжкові виставки</a:t>
            </a:r>
            <a:endParaRPr lang="uk-UA" sz="3000" b="1" dirty="0">
              <a:solidFill>
                <a:srgbClr val="5125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12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5" y="1059872"/>
            <a:ext cx="12025745" cy="642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14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4144" y="1352415"/>
            <a:ext cx="3301581" cy="4399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3473" y="1352415"/>
            <a:ext cx="3300827" cy="440144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1180" y="1352415"/>
            <a:ext cx="3300298" cy="439909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16004044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91" y="1059873"/>
            <a:ext cx="12025745" cy="642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0" name="Picture 2" descr="E:\чижук 1\фото нове\DSCN033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80554" y="1192732"/>
            <a:ext cx="4031673" cy="3023755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pic>
        <p:nvPicPr>
          <p:cNvPr id="2051" name="Picture 3" descr="E:\чижук 1\фото нове\DSCN0339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808729" y="1317424"/>
            <a:ext cx="4094017" cy="307051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  <p:sp>
        <p:nvSpPr>
          <p:cNvPr id="6" name="Прямоугольник 5"/>
          <p:cNvSpPr/>
          <p:nvPr/>
        </p:nvSpPr>
        <p:spPr>
          <a:xfrm>
            <a:off x="1212577" y="346346"/>
            <a:ext cx="9647828" cy="90598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b="1" dirty="0" smtClean="0">
                <a:solidFill>
                  <a:srgbClr val="512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Книжкові виставки</a:t>
            </a:r>
            <a:endParaRPr lang="uk-UA" sz="3000" b="1" dirty="0">
              <a:solidFill>
                <a:srgbClr val="5125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2052" name="Picture 4" descr="E:\чижук 1\фото нове\DSCN0340.JPG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003" r="5627"/>
          <a:stretch/>
        </p:blipFill>
        <p:spPr bwMode="auto">
          <a:xfrm>
            <a:off x="4655126" y="3386080"/>
            <a:ext cx="2934639" cy="2640043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/>
        </p:spPr>
      </p:pic>
    </p:spTree>
    <p:extLst>
      <p:ext uri="{BB962C8B-B14F-4D97-AF65-F5344CB8AC3E}">
        <p14:creationId xmlns:p14="http://schemas.microsoft.com/office/powerpoint/2010/main" val="3301140260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12577" y="346346"/>
            <a:ext cx="9647828" cy="90598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b="1" dirty="0" smtClean="0">
                <a:solidFill>
                  <a:srgbClr val="512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Посвята в читачі здобувачів освіти</a:t>
            </a:r>
            <a:endParaRPr lang="uk-UA" sz="3000" b="1" dirty="0">
              <a:solidFill>
                <a:srgbClr val="5125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5" y="1059871"/>
            <a:ext cx="12025745" cy="642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8655" y="1212271"/>
            <a:ext cx="12025745" cy="642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195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08333" y="1582602"/>
            <a:ext cx="5508643" cy="4135468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196" name="Picture 4" descr="C:\Users\USER\Desktop\Чижук Л.Г\фото дит.чит\IMG_0775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15050" y="1566533"/>
            <a:ext cx="5535007" cy="4151537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50680272"/>
      </p:ext>
    </p:extLst>
  </p:cSld>
  <p:clrMapOvr>
    <a:masterClrMapping/>
  </p:clrMapOvr>
  <p:transition>
    <p:wipe dir="u"/>
  </p:transition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12577" y="346346"/>
            <a:ext cx="9647828" cy="90598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000" b="1" dirty="0" smtClean="0">
                <a:solidFill>
                  <a:srgbClr val="512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Посвята в читачі здобувачів освіти</a:t>
            </a:r>
            <a:endParaRPr lang="uk-UA" sz="3000" b="1" dirty="0">
              <a:solidFill>
                <a:srgbClr val="512507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pic>
        <p:nvPicPr>
          <p:cNvPr id="9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5" y="981045"/>
            <a:ext cx="12025745" cy="642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C:\Users\USER\Desktop\IMG_271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783880">
            <a:off x="1062176" y="1933888"/>
            <a:ext cx="4036371" cy="302748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C:\Users\USER\Desktop\IMG_2716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941477">
            <a:off x="7156589" y="1967345"/>
            <a:ext cx="4181330" cy="313621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055325"/>
      </p:ext>
    </p:extLst>
  </p:cSld>
  <p:clrMapOvr>
    <a:masterClrMapping/>
  </p:clrMapOvr>
  <p:transition>
    <p:comb dir="vert"/>
  </p:transition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12577" y="346346"/>
            <a:ext cx="9647828" cy="905986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rgbClr val="512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Спільна робота з </a:t>
            </a:r>
            <a:r>
              <a:rPr lang="uk-UA" sz="2800" b="1" dirty="0" err="1">
                <a:solidFill>
                  <a:srgbClr val="512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Дубенською</a:t>
            </a:r>
            <a:r>
              <a:rPr lang="uk-UA" sz="2800" b="1" dirty="0">
                <a:solidFill>
                  <a:srgbClr val="512507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 міською бібліотекою</a:t>
            </a:r>
          </a:p>
        </p:txBody>
      </p:sp>
      <p:pic>
        <p:nvPicPr>
          <p:cNvPr id="1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07819" y="1059873"/>
            <a:ext cx="12025745" cy="642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266" name="Picture 2" descr="C:\Users\USER\Desktop\Чижук Л.Г\фото дит.чит\IMG_3443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27466" y="1459922"/>
            <a:ext cx="4697083" cy="352305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C:\Users\USER\Desktop\люда\IMG_20171226_130004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653047" y="1786269"/>
            <a:ext cx="4421243" cy="295915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66055325"/>
      </p:ext>
    </p:extLst>
  </p:cSld>
  <p:clrMapOvr>
    <a:masterClrMapping/>
  </p:clrMapOvr>
  <p:transition>
    <p:dissolve/>
  </p:transition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14836" y="0"/>
            <a:ext cx="10515600" cy="1325563"/>
          </a:xfrm>
        </p:spPr>
        <p:txBody>
          <a:bodyPr/>
          <a:lstStyle/>
          <a:p>
            <a:pPr algn="ctr"/>
            <a:r>
              <a:rPr lang="uk-UA" b="1" i="1" dirty="0" smtClean="0">
                <a:solidFill>
                  <a:srgbClr val="713309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Тиждень дитячої книги</a:t>
            </a:r>
            <a:endParaRPr lang="uk-UA" b="1" i="1" dirty="0">
              <a:solidFill>
                <a:srgbClr val="713309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5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3072" y="1059872"/>
            <a:ext cx="12025745" cy="642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2" name="Picture 4" descr="C:\Users\USER\Desktop\Чижук Л.Г\фото день читача 2016\IMG_0276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037" y="1523114"/>
            <a:ext cx="5881599" cy="330840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2291" name="Picture 3" descr="C:\Users\USER\Desktop\Чижук Л.Г\фото день читача 2016\06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20601" y="2937684"/>
            <a:ext cx="6043118" cy="3406660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177220134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94856"/>
            <a:ext cx="10515600" cy="1649124"/>
          </a:xfrm>
        </p:spPr>
        <p:txBody>
          <a:bodyPr>
            <a:normAutofit/>
          </a:bodyPr>
          <a:lstStyle/>
          <a:p>
            <a:pPr algn="ctr"/>
            <a:r>
              <a:rPr lang="uk-UA" b="1" i="1" dirty="0">
                <a:solidFill>
                  <a:srgbClr val="512507"/>
                </a:solidFill>
                <a:latin typeface="Garamond" panose="02020404030301010803" pitchFamily="18" charset="0"/>
              </a:rPr>
              <a:t>Бібліотечна та </a:t>
            </a:r>
            <a:r>
              <a:rPr lang="" b="1" i="1" smtClean="0">
                <a:solidFill>
                  <a:srgbClr val="512507"/>
                </a:solidFill>
                <a:latin typeface="Garamond" panose="02020404030301010803" pitchFamily="18" charset="0"/>
              </a:rPr>
              <a:t>осв</a:t>
            </a:r>
            <a:r>
              <a:rPr lang="uk-UA" b="1" i="1" dirty="0" smtClean="0">
                <a:solidFill>
                  <a:srgbClr val="512507"/>
                </a:solidFill>
                <a:latin typeface="Garamond" panose="02020404030301010803" pitchFamily="18" charset="0"/>
              </a:rPr>
              <a:t>і</a:t>
            </a:r>
            <a:r>
              <a:rPr lang="" b="1" i="1" smtClean="0">
                <a:solidFill>
                  <a:srgbClr val="512507"/>
                </a:solidFill>
                <a:latin typeface="Garamond" panose="02020404030301010803" pitchFamily="18" charset="0"/>
              </a:rPr>
              <a:t>тня </a:t>
            </a:r>
            <a:r>
              <a:rPr lang="uk-UA" b="1" i="1" dirty="0" smtClean="0">
                <a:solidFill>
                  <a:srgbClr val="512507"/>
                </a:solidFill>
                <a:latin typeface="Garamond" panose="02020404030301010803" pitchFamily="18" charset="0"/>
              </a:rPr>
              <a:t>діяльність</a:t>
            </a:r>
            <a:r>
              <a:rPr lang="uk-UA" b="1" i="1" dirty="0">
                <a:solidFill>
                  <a:srgbClr val="512507"/>
                </a:solidFill>
                <a:latin typeface="Garamond" panose="02020404030301010803" pitchFamily="18" charset="0"/>
              </a:rPr>
              <a:t>:</a:t>
            </a:r>
            <a:br>
              <a:rPr lang="uk-UA" b="1" i="1" dirty="0">
                <a:solidFill>
                  <a:srgbClr val="512507"/>
                </a:solidFill>
                <a:latin typeface="Garamond" panose="02020404030301010803" pitchFamily="18" charset="0"/>
              </a:rPr>
            </a:b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824948" y="2011153"/>
            <a:ext cx="10515600" cy="2815386"/>
          </a:xfrm>
        </p:spPr>
        <p:txBody>
          <a:bodyPr/>
          <a:lstStyle/>
          <a:p>
            <a:pPr marL="571500" indent="-571500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uk-UA" b="1" i="1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виховання  любові та поваги до книги;</a:t>
            </a:r>
          </a:p>
          <a:p>
            <a:pPr marL="571500" indent="-571500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uk-UA" b="1" i="1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проведення  бібліотечно-бібліографічних уроків;</a:t>
            </a:r>
          </a:p>
          <a:p>
            <a:pPr marL="571500" indent="-571500">
              <a:lnSpc>
                <a:spcPct val="170000"/>
              </a:lnSpc>
              <a:buFont typeface="Wingdings" panose="05000000000000000000" pitchFamily="2" charset="2"/>
              <a:buChar char="ü"/>
            </a:pPr>
            <a:r>
              <a:rPr lang="uk-UA" b="1" i="1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залучення учнів до систематичного </a:t>
            </a:r>
            <a:r>
              <a:rPr lang="uk-UA" b="1" i="1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  читання </a:t>
            </a:r>
            <a:r>
              <a:rPr lang="uk-UA" b="1" i="1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книг;</a:t>
            </a:r>
          </a:p>
          <a:p>
            <a:endParaRPr lang="uk-UA" dirty="0"/>
          </a:p>
        </p:txBody>
      </p:sp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243" y="1895061"/>
            <a:ext cx="12025745" cy="504941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640037"/>
      </p:ext>
    </p:extLst>
  </p:cSld>
  <p:clrMapOvr>
    <a:masterClrMapping/>
  </p:clrMapOvr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098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3291" y="1059873"/>
            <a:ext cx="12025745" cy="642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90903" y="293156"/>
            <a:ext cx="10515600" cy="877079"/>
          </a:xfrm>
        </p:spPr>
        <p:txBody>
          <a:bodyPr>
            <a:normAutofit fontScale="90000"/>
          </a:bodyPr>
          <a:lstStyle/>
          <a:p>
            <a:pPr algn="ctr"/>
            <a:r>
              <a:rPr lang="ru-RU" b="1" i="1" dirty="0" err="1" smtClean="0">
                <a:solidFill>
                  <a:srgbClr val="713309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Проекти</a:t>
            </a:r>
            <a:r>
              <a:rPr lang="ru-RU" b="1" i="1" dirty="0" smtClean="0">
                <a:solidFill>
                  <a:srgbClr val="713309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/>
            </a:r>
            <a:br>
              <a:rPr lang="ru-RU" b="1" i="1" dirty="0" smtClean="0">
                <a:solidFill>
                  <a:srgbClr val="713309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</a:br>
            <a:endParaRPr lang="uk-UA" b="1" i="1" dirty="0">
              <a:solidFill>
                <a:srgbClr val="713309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  <p:pic>
        <p:nvPicPr>
          <p:cNvPr id="1026" name="Picture 2" descr="C:\Users\USER\Desktop\Слайд1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1065347">
            <a:off x="641537" y="1265621"/>
            <a:ext cx="2964573" cy="39527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Picture 2" descr="C:\Users\USER\Desktop\проект\Проект\Слайд2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573517">
            <a:off x="8518652" y="1246970"/>
            <a:ext cx="3024242" cy="40323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2" descr="C:\Users\USER\Desktop\проект\Проект\Слайд2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713889" y="1023863"/>
            <a:ext cx="2916622" cy="388883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21026389"/>
      </p:ext>
    </p:extLst>
  </p:cSld>
  <p:clrMapOvr>
    <a:masterClrMapping/>
  </p:clrMapOvr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Ð¾ÑÐ¾Ð¶ÐµÐµ Ð¸Ð·Ð¾Ð±ÑÐ°Ð¶ÐµÐ½Ð¸Ðµ"/>
          <p:cNvPicPr>
            <a:picLocks noGrp="1" noChangeAspect="1" noChangeArrowheads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970" y="1766455"/>
            <a:ext cx="12166030" cy="5395596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941088" y="-151128"/>
            <a:ext cx="8550444" cy="4995849"/>
          </a:xfrm>
        </p:spPr>
        <p:txBody>
          <a:bodyPr>
            <a:noAutofit/>
          </a:bodyPr>
          <a:lstStyle/>
          <a:p>
            <a:pPr algn="ctr"/>
            <a:r>
              <a:rPr lang="uk-UA" sz="3200" b="1" i="1" dirty="0" smtClean="0">
                <a:solidFill>
                  <a:srgbClr val="713309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«Не викинь книгу на смітник!</a:t>
            </a:r>
            <a:br>
              <a:rPr lang="uk-UA" sz="3200" b="1" i="1" dirty="0" smtClean="0">
                <a:solidFill>
                  <a:srgbClr val="713309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uk-UA" sz="3200" b="1" i="1" dirty="0" smtClean="0">
                <a:solidFill>
                  <a:srgbClr val="713309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ЇЇ віддай в бібліотеку ,</a:t>
            </a:r>
            <a:br>
              <a:rPr lang="uk-UA" sz="3200" b="1" i="1" dirty="0" smtClean="0">
                <a:solidFill>
                  <a:srgbClr val="713309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uk-UA" sz="3200" b="1" i="1" dirty="0" smtClean="0">
                <a:solidFill>
                  <a:srgbClr val="713309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Бо книга – скарб думок</a:t>
            </a:r>
            <a:br>
              <a:rPr lang="uk-UA" sz="3200" b="1" i="1" dirty="0" smtClean="0">
                <a:solidFill>
                  <a:srgbClr val="713309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uk-UA" sz="3200" b="1" i="1" dirty="0" smtClean="0">
                <a:solidFill>
                  <a:srgbClr val="713309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і висловів для тебе.</a:t>
            </a:r>
            <a:br>
              <a:rPr lang="uk-UA" sz="3200" b="1" i="1" dirty="0" smtClean="0">
                <a:solidFill>
                  <a:srgbClr val="713309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uk-UA" sz="3200" b="1" i="1" dirty="0" smtClean="0">
                <a:solidFill>
                  <a:srgbClr val="713309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І ній поета віршів море,</a:t>
            </a:r>
            <a:br>
              <a:rPr lang="uk-UA" sz="3200" b="1" i="1" dirty="0" smtClean="0">
                <a:solidFill>
                  <a:srgbClr val="713309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uk-UA" sz="3200" b="1" i="1" dirty="0" smtClean="0">
                <a:solidFill>
                  <a:srgbClr val="713309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Кохання,радість,смуток,біль….</a:t>
            </a:r>
            <a:br>
              <a:rPr lang="uk-UA" sz="3200" b="1" i="1" dirty="0" smtClean="0">
                <a:solidFill>
                  <a:srgbClr val="713309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uk-UA" sz="3200" b="1" i="1" dirty="0" smtClean="0">
                <a:solidFill>
                  <a:srgbClr val="713309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А ще незвідані простори</a:t>
            </a:r>
            <a:br>
              <a:rPr lang="uk-UA" sz="3200" b="1" i="1" dirty="0" smtClean="0">
                <a:solidFill>
                  <a:srgbClr val="713309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uk-UA" sz="3200" b="1" i="1" dirty="0" smtClean="0">
                <a:solidFill>
                  <a:srgbClr val="713309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Письменник відкриває в ній.</a:t>
            </a:r>
            <a:br>
              <a:rPr lang="uk-UA" sz="3200" b="1" i="1" dirty="0" smtClean="0">
                <a:solidFill>
                  <a:srgbClr val="713309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uk-UA" sz="3200" b="1" i="1" dirty="0" smtClean="0">
                <a:solidFill>
                  <a:srgbClr val="713309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Тож дурно книгу не змарнуй -</a:t>
            </a:r>
            <a:br>
              <a:rPr lang="uk-UA" sz="3200" b="1" i="1" dirty="0" smtClean="0">
                <a:solidFill>
                  <a:srgbClr val="713309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</a:br>
            <a:r>
              <a:rPr lang="uk-UA" sz="3200" b="1" i="1" dirty="0" smtClean="0">
                <a:solidFill>
                  <a:srgbClr val="713309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Бібліотеці подаруй!</a:t>
            </a:r>
            <a:endParaRPr lang="uk-UA" sz="3200" b="1" i="1" dirty="0">
              <a:solidFill>
                <a:srgbClr val="713309"/>
              </a:solidFill>
              <a:latin typeface="Garamond" panose="02020404030301010803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1014665035"/>
      </p:ext>
    </p:extLst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539936"/>
            <a:ext cx="10515600" cy="1325563"/>
          </a:xfrm>
        </p:spPr>
        <p:txBody>
          <a:bodyPr/>
          <a:lstStyle/>
          <a:p>
            <a:pPr algn="ctr"/>
            <a:r>
              <a:rPr lang="uk-UA" b="1" i="1" dirty="0">
                <a:solidFill>
                  <a:srgbClr val="512507"/>
                </a:solidFill>
                <a:latin typeface="Garamond" panose="02020404030301010803" pitchFamily="18" charset="0"/>
              </a:rPr>
              <a:t>Проблема, над якою </a:t>
            </a:r>
            <a:r>
              <a:rPr lang="uk-UA" b="1" i="1" dirty="0" smtClean="0">
                <a:solidFill>
                  <a:srgbClr val="512507"/>
                </a:solidFill>
                <a:latin typeface="Garamond" panose="02020404030301010803" pitchFamily="18" charset="0"/>
              </a:rPr>
              <a:t>працює бібліотека:</a:t>
            </a:r>
            <a:r>
              <a:rPr lang="uk-UA" b="1" i="1" dirty="0">
                <a:solidFill>
                  <a:srgbClr val="512507"/>
                </a:solidFill>
                <a:latin typeface="Garamond" panose="02020404030301010803" pitchFamily="18" charset="0"/>
              </a:rPr>
              <a:t/>
            </a:r>
            <a:br>
              <a:rPr lang="uk-UA" b="1" i="1" dirty="0">
                <a:solidFill>
                  <a:srgbClr val="512507"/>
                </a:solidFill>
                <a:latin typeface="Garamond" panose="02020404030301010803" pitchFamily="18" charset="0"/>
              </a:rPr>
            </a:br>
            <a:endParaRPr lang="uk-UA" dirty="0"/>
          </a:p>
        </p:txBody>
      </p:sp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040" y="1059871"/>
            <a:ext cx="12025745" cy="642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/>
          </a:bodyPr>
          <a:lstStyle/>
          <a:p>
            <a:pPr marL="0" indent="0">
              <a:lnSpc>
                <a:spcPct val="160000"/>
              </a:lnSpc>
              <a:buNone/>
            </a:pPr>
            <a:r>
              <a:rPr lang="uk-UA" sz="4000" b="1" i="1" dirty="0">
                <a:solidFill>
                  <a:srgbClr val="78370A"/>
                </a:solidFill>
                <a:latin typeface="Garamond" panose="02020404030301010803" pitchFamily="18" charset="0"/>
              </a:rPr>
              <a:t> Впровадження </a:t>
            </a:r>
            <a:r>
              <a:rPr lang="uk-UA" sz="4000" b="1" i="1" dirty="0" smtClean="0">
                <a:solidFill>
                  <a:srgbClr val="78370A"/>
                </a:solidFill>
                <a:latin typeface="Garamond" panose="02020404030301010803" pitchFamily="18" charset="0"/>
              </a:rPr>
              <a:t>проектних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uk-UA" sz="4000" b="1" i="1" dirty="0">
                <a:solidFill>
                  <a:srgbClr val="78370A"/>
                </a:solidFill>
                <a:latin typeface="Garamond" panose="02020404030301010803" pitchFamily="18" charset="0"/>
              </a:rPr>
              <a:t>	</a:t>
            </a:r>
            <a:r>
              <a:rPr lang="uk-UA" sz="4000" b="1" i="1" dirty="0" smtClean="0">
                <a:solidFill>
                  <a:srgbClr val="78370A"/>
                </a:solidFill>
                <a:latin typeface="Garamond" panose="02020404030301010803" pitchFamily="18" charset="0"/>
              </a:rPr>
              <a:t>	   технологій </a:t>
            </a:r>
            <a:r>
              <a:rPr lang="uk-UA" sz="4000" b="1" i="1" dirty="0">
                <a:solidFill>
                  <a:srgbClr val="78370A"/>
                </a:solidFill>
                <a:latin typeface="Garamond" panose="02020404030301010803" pitchFamily="18" charset="0"/>
              </a:rPr>
              <a:t>в </a:t>
            </a:r>
            <a:r>
              <a:rPr lang="uk-UA" sz="4000" b="1" i="1" dirty="0" smtClean="0">
                <a:solidFill>
                  <a:srgbClr val="78370A"/>
                </a:solidFill>
                <a:latin typeface="Garamond" panose="02020404030301010803" pitchFamily="18" charset="0"/>
              </a:rPr>
              <a:t>роботу </a:t>
            </a:r>
          </a:p>
          <a:p>
            <a:pPr marL="0" indent="0">
              <a:lnSpc>
                <a:spcPct val="160000"/>
              </a:lnSpc>
              <a:buNone/>
            </a:pPr>
            <a:r>
              <a:rPr lang="uk-UA" sz="4000" b="1" i="1" dirty="0">
                <a:solidFill>
                  <a:srgbClr val="78370A"/>
                </a:solidFill>
                <a:latin typeface="Garamond" panose="02020404030301010803" pitchFamily="18" charset="0"/>
              </a:rPr>
              <a:t>	</a:t>
            </a:r>
            <a:r>
              <a:rPr lang="uk-UA" sz="4000" b="1" i="1" dirty="0" smtClean="0">
                <a:solidFill>
                  <a:srgbClr val="78370A"/>
                </a:solidFill>
                <a:latin typeface="Garamond" panose="02020404030301010803" pitchFamily="18" charset="0"/>
              </a:rPr>
              <a:t>				 шкільної </a:t>
            </a:r>
            <a:r>
              <a:rPr lang="uk-UA" sz="4000" b="1" i="1" dirty="0">
                <a:solidFill>
                  <a:srgbClr val="78370A"/>
                </a:solidFill>
                <a:latin typeface="Garamond" panose="02020404030301010803" pitchFamily="18" charset="0"/>
              </a:rPr>
              <a:t>бібліотеки</a:t>
            </a:r>
            <a:endParaRPr lang="uk-UA" sz="4000" dirty="0"/>
          </a:p>
        </p:txBody>
      </p:sp>
    </p:spTree>
    <p:extLst>
      <p:ext uri="{BB962C8B-B14F-4D97-AF65-F5344CB8AC3E}">
        <p14:creationId xmlns:p14="http://schemas.microsoft.com/office/powerpoint/2010/main" val="1445094929"/>
      </p:ext>
    </p:extLst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-111951"/>
            <a:ext cx="10515600" cy="1325563"/>
          </a:xfrm>
        </p:spPr>
        <p:txBody>
          <a:bodyPr/>
          <a:lstStyle/>
          <a:p>
            <a:pPr algn="ctr"/>
            <a:r>
              <a:rPr lang="uk-UA" b="1" i="1" dirty="0">
                <a:solidFill>
                  <a:srgbClr val="512507"/>
                </a:solidFill>
                <a:latin typeface="Garamond" panose="02020404030301010803" pitchFamily="18" charset="0"/>
              </a:rPr>
              <a:t>Паспорт   бібліотеки</a:t>
            </a:r>
            <a:endParaRPr lang="uk-UA" dirty="0"/>
          </a:p>
        </p:txBody>
      </p:sp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46" y="1059872"/>
            <a:ext cx="12025745" cy="642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36738" y="1253368"/>
            <a:ext cx="5038852" cy="360277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5" name="Рисунок 4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93646" y="1253368"/>
            <a:ext cx="5010514" cy="360381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</p:spTree>
    <p:extLst>
      <p:ext uri="{BB962C8B-B14F-4D97-AF65-F5344CB8AC3E}">
        <p14:creationId xmlns:p14="http://schemas.microsoft.com/office/powerpoint/2010/main" val="1703948805"/>
      </p:ext>
    </p:extLst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5" y="1059873"/>
            <a:ext cx="12025745" cy="642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>
                <a:solidFill>
                  <a:srgbClr val="512507"/>
                </a:solidFill>
                <a:latin typeface="Garamond" panose="02020404030301010803" pitchFamily="18" charset="0"/>
              </a:rPr>
              <a:t>Напрями  діяльності  бібліотеки</a:t>
            </a:r>
            <a:endParaRPr lang="uk-UA" dirty="0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>
            <a:normAutofit fontScale="77500" lnSpcReduction="20000"/>
          </a:bodyPr>
          <a:lstStyle/>
          <a:p>
            <a:r>
              <a:rPr lang="uk-UA" b="1" i="1" dirty="0">
                <a:solidFill>
                  <a:srgbClr val="713309"/>
                </a:solidFill>
                <a:latin typeface="Garamond" panose="02020404030301010803" pitchFamily="18" charset="0"/>
              </a:rPr>
              <a:t>Залучення учнів до читання книг.</a:t>
            </a:r>
          </a:p>
          <a:p>
            <a:r>
              <a:rPr lang="uk-UA" b="1" i="1" dirty="0" err="1">
                <a:solidFill>
                  <a:srgbClr val="713309"/>
                </a:solidFill>
                <a:latin typeface="Garamond" panose="02020404030301010803" pitchFamily="18" charset="0"/>
              </a:rPr>
              <a:t>Бібліотечно</a:t>
            </a:r>
            <a:r>
              <a:rPr lang="uk-UA" b="1" i="1" dirty="0">
                <a:solidFill>
                  <a:srgbClr val="713309"/>
                </a:solidFill>
                <a:latin typeface="Garamond" panose="02020404030301010803" pitchFamily="18" charset="0"/>
              </a:rPr>
              <a:t> - бібліографічне обслуговування користувачів.</a:t>
            </a:r>
          </a:p>
          <a:p>
            <a:r>
              <a:rPr lang="uk-UA" b="1" i="1" dirty="0">
                <a:solidFill>
                  <a:srgbClr val="713309"/>
                </a:solidFill>
                <a:latin typeface="Garamond" panose="02020404030301010803" pitchFamily="18" charset="0"/>
              </a:rPr>
              <a:t>Популяризація літератури за допомогою індивідуальних, групових та масових форм роботи.</a:t>
            </a:r>
          </a:p>
          <a:p>
            <a:r>
              <a:rPr lang="uk-UA" b="1" i="1" dirty="0">
                <a:solidFill>
                  <a:srgbClr val="713309"/>
                </a:solidFill>
                <a:latin typeface="Garamond" panose="02020404030301010803" pitchFamily="18" charset="0"/>
              </a:rPr>
              <a:t>Комплектування фонду бібліотеки художньою літературою та підручниками.</a:t>
            </a:r>
          </a:p>
          <a:p>
            <a:endParaRPr lang="ru-RU" sz="200" b="1" i="1" dirty="0">
              <a:latin typeface="Garamond" panose="02020404030301010803" pitchFamily="18" charset="0"/>
            </a:endParaRPr>
          </a:p>
          <a:p>
            <a:endParaRPr lang="ru-RU" sz="200" b="1" i="1" dirty="0">
              <a:latin typeface="Garamond" panose="02020404030301010803" pitchFamily="18" charset="0"/>
            </a:endParaRPr>
          </a:p>
          <a:p>
            <a:endParaRPr lang="ru-RU" sz="200" b="1" i="1" dirty="0">
              <a:latin typeface="Garamond" panose="02020404030301010803" pitchFamily="18" charset="0"/>
            </a:endParaRPr>
          </a:p>
          <a:p>
            <a:endParaRPr lang="ru-RU" sz="200" b="1" i="1" dirty="0">
              <a:latin typeface="Garamond" panose="02020404030301010803" pitchFamily="18" charset="0"/>
            </a:endParaRPr>
          </a:p>
          <a:p>
            <a:endParaRPr lang="ru-RU" sz="200" b="1" i="1" dirty="0">
              <a:latin typeface="Garamond" panose="02020404030301010803" pitchFamily="18" charset="0"/>
            </a:endParaRPr>
          </a:p>
          <a:p>
            <a:pPr marL="0" indent="0">
              <a:buNone/>
            </a:pPr>
            <a:r>
              <a:rPr lang="ru-RU" b="1" i="1" dirty="0" smtClean="0">
                <a:latin typeface="Garamond" panose="02020404030301010803" pitchFamily="18" charset="0"/>
              </a:rPr>
              <a:t>                    </a:t>
            </a:r>
            <a:r>
              <a:rPr lang="uk-UA" b="1" i="1" dirty="0">
                <a:solidFill>
                  <a:srgbClr val="512507"/>
                </a:solidFill>
                <a:latin typeface="Garamond" panose="02020404030301010803" pitchFamily="18" charset="0"/>
              </a:rPr>
              <a:t>Традиційні заходи, які проводить бібліотека :</a:t>
            </a:r>
          </a:p>
          <a:p>
            <a:r>
              <a:rPr lang="ru-RU" b="1" i="1" dirty="0">
                <a:latin typeface="Garamond" panose="02020404030301010803" pitchFamily="18" charset="0"/>
              </a:rPr>
              <a:t>     </a:t>
            </a:r>
            <a:r>
              <a:rPr lang="uk-UA" b="1" i="1" dirty="0" smtClean="0">
                <a:solidFill>
                  <a:srgbClr val="713309"/>
                </a:solidFill>
                <a:latin typeface="Garamond" panose="02020404030301010803" pitchFamily="18" charset="0"/>
              </a:rPr>
              <a:t>екскурсії </a:t>
            </a:r>
            <a:r>
              <a:rPr lang="uk-UA" b="1" i="1" dirty="0">
                <a:solidFill>
                  <a:srgbClr val="713309"/>
                </a:solidFill>
                <a:latin typeface="Garamond" panose="02020404030301010803" pitchFamily="18" charset="0"/>
              </a:rPr>
              <a:t>в бібліотеку;</a:t>
            </a:r>
          </a:p>
          <a:p>
            <a:r>
              <a:rPr lang="uk-UA" b="1" i="1" dirty="0">
                <a:solidFill>
                  <a:srgbClr val="713309"/>
                </a:solidFill>
                <a:latin typeface="Garamond" panose="02020404030301010803" pitchFamily="18" charset="0"/>
              </a:rPr>
              <a:t>     </a:t>
            </a:r>
            <a:r>
              <a:rPr lang="uk-UA" b="1" i="1" dirty="0" smtClean="0">
                <a:solidFill>
                  <a:srgbClr val="713309"/>
                </a:solidFill>
                <a:latin typeface="Garamond" panose="02020404030301010803" pitchFamily="18" charset="0"/>
              </a:rPr>
              <a:t>посвята </a:t>
            </a:r>
            <a:r>
              <a:rPr lang="uk-UA" b="1" i="1" dirty="0">
                <a:solidFill>
                  <a:srgbClr val="713309"/>
                </a:solidFill>
                <a:latin typeface="Garamond" panose="02020404030301010803" pitchFamily="18" charset="0"/>
              </a:rPr>
              <a:t>в читачі;</a:t>
            </a:r>
          </a:p>
          <a:p>
            <a:r>
              <a:rPr lang="uk-UA" b="1" i="1" dirty="0">
                <a:solidFill>
                  <a:srgbClr val="713309"/>
                </a:solidFill>
                <a:latin typeface="Garamond" panose="02020404030301010803" pitchFamily="18" charset="0"/>
              </a:rPr>
              <a:t>     </a:t>
            </a:r>
            <a:r>
              <a:rPr lang="uk-UA" b="1" i="1" dirty="0" smtClean="0">
                <a:solidFill>
                  <a:srgbClr val="713309"/>
                </a:solidFill>
                <a:latin typeface="Garamond" panose="02020404030301010803" pitchFamily="18" charset="0"/>
              </a:rPr>
              <a:t>предметні </a:t>
            </a:r>
            <a:r>
              <a:rPr lang="uk-UA" b="1" i="1" dirty="0">
                <a:solidFill>
                  <a:srgbClr val="713309"/>
                </a:solidFill>
                <a:latin typeface="Garamond" panose="02020404030301010803" pitchFamily="18" charset="0"/>
              </a:rPr>
              <a:t>тижні;</a:t>
            </a:r>
          </a:p>
          <a:p>
            <a:r>
              <a:rPr lang="uk-UA" b="1" i="1" dirty="0">
                <a:solidFill>
                  <a:srgbClr val="713309"/>
                </a:solidFill>
                <a:latin typeface="Garamond" panose="02020404030301010803" pitchFamily="18" charset="0"/>
              </a:rPr>
              <a:t>     </a:t>
            </a:r>
            <a:r>
              <a:rPr lang="uk-UA" b="1" i="1" dirty="0" smtClean="0">
                <a:solidFill>
                  <a:srgbClr val="713309"/>
                </a:solidFill>
                <a:latin typeface="Garamond" panose="02020404030301010803" pitchFamily="18" charset="0"/>
              </a:rPr>
              <a:t>тиждень </a:t>
            </a:r>
            <a:r>
              <a:rPr lang="uk-UA" b="1" i="1" dirty="0">
                <a:solidFill>
                  <a:srgbClr val="713309"/>
                </a:solidFill>
                <a:latin typeface="Garamond" panose="02020404030301010803" pitchFamily="18" charset="0"/>
              </a:rPr>
              <a:t>дитячої книги.</a:t>
            </a:r>
            <a:endParaRPr lang="uk-UA" dirty="0"/>
          </a:p>
        </p:txBody>
      </p:sp>
    </p:spTree>
    <p:extLst>
      <p:ext uri="{BB962C8B-B14F-4D97-AF65-F5344CB8AC3E}">
        <p14:creationId xmlns:p14="http://schemas.microsoft.com/office/powerpoint/2010/main" val="4132689836"/>
      </p:ext>
    </p:extLst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uk-UA" b="1" i="1" dirty="0">
                <a:solidFill>
                  <a:srgbClr val="512507"/>
                </a:solidFill>
                <a:latin typeface="Garamond" panose="02020404030301010803" pitchFamily="18" charset="0"/>
              </a:rPr>
              <a:t>Основні  завдання  </a:t>
            </a:r>
            <a:r>
              <a:rPr lang="uk-UA" sz="4000" b="1" i="1" dirty="0">
                <a:solidFill>
                  <a:srgbClr val="512507"/>
                </a:solidFill>
                <a:latin typeface="Garamond" panose="02020404030301010803" pitchFamily="18" charset="0"/>
              </a:rPr>
              <a:t>бібліотеки</a:t>
            </a:r>
            <a:endParaRPr lang="uk-UA" dirty="0"/>
          </a:p>
        </p:txBody>
      </p:sp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5" y="1059872"/>
            <a:ext cx="12025745" cy="642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just">
              <a:lnSpc>
                <a:spcPct val="80000"/>
              </a:lnSpc>
              <a:buFontTx/>
              <a:buChar char="•"/>
            </a:pPr>
            <a:r>
              <a:rPr lang="uk-UA" b="1" i="1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Виховання життєво - компетентного громадянина.</a:t>
            </a:r>
          </a:p>
          <a:p>
            <a:pPr algn="just">
              <a:lnSpc>
                <a:spcPct val="80000"/>
              </a:lnSpc>
              <a:buFontTx/>
              <a:buChar char="•"/>
            </a:pPr>
            <a:r>
              <a:rPr lang="uk-UA" b="1" i="1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Забезпечення навчально-виховного процесу і самоосвіти користувачів шляхом бібліотечного та інформаційно-бібліографічного обслуговування. </a:t>
            </a:r>
          </a:p>
          <a:p>
            <a:pPr algn="just">
              <a:lnSpc>
                <a:spcPct val="80000"/>
              </a:lnSpc>
              <a:buFontTx/>
              <a:buChar char="•"/>
            </a:pPr>
            <a:r>
              <a:rPr lang="uk-UA" b="1" i="1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Формування у читачів навичок незалежного бібліотечного користування: навчання роботі з книгою та  інформаційними носіями, пошуку, відбору та критичної  оцінці інформації.</a:t>
            </a:r>
          </a:p>
          <a:p>
            <a:pPr algn="just">
              <a:lnSpc>
                <a:spcPct val="80000"/>
              </a:lnSpc>
              <a:buFontTx/>
              <a:buChar char="•"/>
            </a:pPr>
            <a:r>
              <a:rPr lang="uk-UA" b="1" i="1" dirty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Вдосконалення традиційних та  освоєння нових бібліотечних   технологій</a:t>
            </a:r>
            <a:r>
              <a:rPr lang="uk-UA" b="1" i="1" dirty="0" smtClean="0">
                <a:solidFill>
                  <a:schemeClr val="accent2">
                    <a:lumMod val="50000"/>
                  </a:schemeClr>
                </a:solidFill>
                <a:latin typeface="Garamond" panose="02020404030301010803" pitchFamily="18" charset="0"/>
              </a:rPr>
              <a:t>.</a:t>
            </a:r>
            <a:endParaRPr lang="ru-RU" b="1" i="1" dirty="0">
              <a:solidFill>
                <a:schemeClr val="accent2">
                  <a:lumMod val="50000"/>
                </a:schemeClr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58856554"/>
      </p:ext>
    </p:extLst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6255" y="1122508"/>
            <a:ext cx="12025745" cy="642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1094282" y="366223"/>
            <a:ext cx="11097968" cy="1055370"/>
          </a:xfrm>
          <a:prstGeom prst="rect">
            <a:avLst/>
          </a:prstGeom>
          <a:solidFill>
            <a:schemeClr val="bg1"/>
          </a:solidFill>
          <a:ln w="38100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uk-UA"/>
          </a:p>
        </p:txBody>
      </p:sp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013790" y="405623"/>
            <a:ext cx="10204174" cy="1019486"/>
          </a:xfrm>
        </p:spPr>
        <p:txBody>
          <a:bodyPr>
            <a:normAutofit/>
          </a:bodyPr>
          <a:lstStyle/>
          <a:p>
            <a:r>
              <a:rPr lang="uk-UA" sz="3200" b="1" dirty="0">
                <a:solidFill>
                  <a:srgbClr val="7837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Нормативні документи, </a:t>
            </a:r>
            <a:r>
              <a:rPr lang="uk-UA" sz="3200" b="1" dirty="0" smtClean="0">
                <a:solidFill>
                  <a:srgbClr val="7837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/>
            </a:r>
            <a:br>
              <a:rPr lang="uk-UA" sz="3200" b="1" dirty="0" smtClean="0">
                <a:solidFill>
                  <a:srgbClr val="7837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</a:br>
            <a:r>
              <a:rPr lang="uk-UA" sz="3200" b="1" dirty="0" smtClean="0">
                <a:solidFill>
                  <a:srgbClr val="7837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які </a:t>
            </a:r>
            <a:r>
              <a:rPr lang="uk-UA" sz="3200" b="1" dirty="0">
                <a:solidFill>
                  <a:srgbClr val="78370A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регулюють роботу шкільної бібліотеки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1187116" y="1368849"/>
            <a:ext cx="9705473" cy="507831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uk-UA" dirty="0" smtClean="0">
                <a:solidFill>
                  <a:srgbClr val="3D1C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 </a:t>
            </a:r>
            <a:r>
              <a:rPr lang="uk-UA" dirty="0">
                <a:solidFill>
                  <a:srgbClr val="3D1C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 «Про освіту</a:t>
            </a:r>
            <a:r>
              <a:rPr lang="uk-UA" dirty="0" smtClean="0">
                <a:solidFill>
                  <a:srgbClr val="3D1C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uk-UA" dirty="0" smtClean="0">
                <a:solidFill>
                  <a:srgbClr val="3D1C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 </a:t>
            </a:r>
            <a:r>
              <a:rPr lang="uk-UA" dirty="0">
                <a:solidFill>
                  <a:srgbClr val="3D1C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 «Про загальну середню освіту</a:t>
            </a:r>
            <a:r>
              <a:rPr lang="uk-UA" dirty="0" smtClean="0">
                <a:solidFill>
                  <a:srgbClr val="3D1C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uk-UA" dirty="0" smtClean="0">
                <a:solidFill>
                  <a:srgbClr val="3D1C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Державна </a:t>
            </a:r>
            <a:r>
              <a:rPr lang="uk-UA" dirty="0">
                <a:solidFill>
                  <a:srgbClr val="3D1C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національна програма "Освіта" ("Україна XXI століття</a:t>
            </a:r>
            <a:r>
              <a:rPr lang="uk-UA" dirty="0" smtClean="0">
                <a:solidFill>
                  <a:srgbClr val="3D1C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").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uk-UA" dirty="0" smtClean="0">
                <a:solidFill>
                  <a:srgbClr val="3D1C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Закон </a:t>
            </a:r>
            <a:r>
              <a:rPr lang="uk-UA" dirty="0">
                <a:solidFill>
                  <a:srgbClr val="3D1C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України «Про бібліотеки і бібліотечну справу</a:t>
            </a:r>
            <a:r>
              <a:rPr lang="uk-UA" dirty="0" smtClean="0">
                <a:solidFill>
                  <a:srgbClr val="3D1C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uk-UA" dirty="0" smtClean="0">
                <a:solidFill>
                  <a:srgbClr val="3D1C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Положення </a:t>
            </a:r>
            <a:r>
              <a:rPr lang="uk-UA" dirty="0">
                <a:solidFill>
                  <a:srgbClr val="3D1C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бібліотеку загальноосвітнього навчального </a:t>
            </a:r>
            <a:r>
              <a:rPr lang="uk-UA" dirty="0" smtClean="0">
                <a:solidFill>
                  <a:srgbClr val="3D1C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закладу.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uk-UA" dirty="0" smtClean="0">
                <a:solidFill>
                  <a:srgbClr val="3D1C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Типові </a:t>
            </a:r>
            <a:r>
              <a:rPr lang="uk-UA" dirty="0">
                <a:solidFill>
                  <a:srgbClr val="3D1C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правила користування бібліотеками в </a:t>
            </a:r>
            <a:r>
              <a:rPr lang="uk-UA" dirty="0" smtClean="0">
                <a:solidFill>
                  <a:srgbClr val="3D1C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Україні.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uk-UA" dirty="0" smtClean="0">
                <a:solidFill>
                  <a:srgbClr val="3D1C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Типова </a:t>
            </a:r>
            <a:r>
              <a:rPr lang="uk-UA" dirty="0">
                <a:solidFill>
                  <a:srgbClr val="3D1C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посадова інструкція завідувача бібліотеки загальноосвітнього навчального </a:t>
            </a:r>
            <a:r>
              <a:rPr lang="uk-UA" dirty="0" smtClean="0">
                <a:solidFill>
                  <a:srgbClr val="3D1C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закладу.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uk-UA" dirty="0" smtClean="0">
                <a:solidFill>
                  <a:srgbClr val="3D1C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Типова </a:t>
            </a:r>
            <a:r>
              <a:rPr lang="uk-UA" dirty="0">
                <a:solidFill>
                  <a:srgbClr val="3D1C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посадова інструкція бібліотекаря загальноосвітнього навчального </a:t>
            </a:r>
            <a:r>
              <a:rPr lang="uk-UA" dirty="0" smtClean="0">
                <a:solidFill>
                  <a:srgbClr val="3D1C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закладу.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uk-UA" dirty="0" smtClean="0">
                <a:solidFill>
                  <a:srgbClr val="3D1C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Інструкція </a:t>
            </a:r>
            <a:r>
              <a:rPr lang="uk-UA" dirty="0">
                <a:solidFill>
                  <a:srgbClr val="3D1C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обліку документів, що знаходяться в бібліотечних </a:t>
            </a:r>
            <a:r>
              <a:rPr lang="uk-UA" dirty="0" smtClean="0">
                <a:solidFill>
                  <a:srgbClr val="3D1C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фондах.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uk-UA" dirty="0" smtClean="0">
                <a:solidFill>
                  <a:srgbClr val="3D1C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Інструкція </a:t>
            </a:r>
            <a:r>
              <a:rPr lang="uk-UA" dirty="0">
                <a:solidFill>
                  <a:srgbClr val="3D1C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про порядок доставки, комплектування та облік навчальної </a:t>
            </a:r>
            <a:r>
              <a:rPr lang="uk-UA" dirty="0" smtClean="0">
                <a:solidFill>
                  <a:srgbClr val="3D1C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літератури.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uk-UA" dirty="0" smtClean="0">
                <a:solidFill>
                  <a:srgbClr val="3D1C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Бібліотечна </a:t>
            </a:r>
            <a:r>
              <a:rPr lang="uk-UA" dirty="0">
                <a:solidFill>
                  <a:srgbClr val="3D1C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статистика Міждержавний стандарт ГОСТ </a:t>
            </a:r>
            <a:r>
              <a:rPr lang="uk-UA" dirty="0" smtClean="0">
                <a:solidFill>
                  <a:srgbClr val="3D1C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7.20-2000.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uk-UA" dirty="0" smtClean="0">
                <a:solidFill>
                  <a:srgbClr val="3D1C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Інструкція </a:t>
            </a:r>
            <a:r>
              <a:rPr lang="uk-UA" dirty="0">
                <a:solidFill>
                  <a:srgbClr val="3D1C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 інвентаризації матеріальних цінностей, розрахунків та інших статей балансу бюджетних </a:t>
            </a:r>
            <a:r>
              <a:rPr lang="uk-UA" dirty="0" smtClean="0">
                <a:solidFill>
                  <a:srgbClr val="3D1C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uk-UA" dirty="0" smtClean="0">
                <a:solidFill>
                  <a:srgbClr val="3D1C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Типова </a:t>
            </a:r>
            <a:r>
              <a:rPr lang="uk-UA" dirty="0">
                <a:solidFill>
                  <a:srgbClr val="3D1C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інструкція про порядок списання матеріальних цінностей з балансу бюджетних </a:t>
            </a:r>
            <a:r>
              <a:rPr lang="uk-UA" dirty="0" smtClean="0">
                <a:solidFill>
                  <a:srgbClr val="3D1C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установ.</a:t>
            </a:r>
          </a:p>
          <a:p>
            <a:pPr marL="285750" indent="-285750" algn="just">
              <a:buFont typeface="Wingdings" panose="05000000000000000000" pitchFamily="2" charset="2"/>
              <a:buChar char="v"/>
            </a:pPr>
            <a:r>
              <a:rPr lang="uk-UA" dirty="0" smtClean="0">
                <a:solidFill>
                  <a:srgbClr val="3D1C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Інструкція </a:t>
            </a:r>
            <a:r>
              <a:rPr lang="uk-UA" dirty="0">
                <a:solidFill>
                  <a:srgbClr val="3D1C05"/>
                </a:solidFill>
                <a:latin typeface="Times New Roman" panose="02020603050405020304" pitchFamily="18" charset="0"/>
                <a:cs typeface="Times New Roman" panose="02020603050405020304" pitchFamily="18" charset="0"/>
              </a:rPr>
              <a:t>зі складання типових форм з обліку та списання основних засобів, що належать установам і організаціям, які утримуються за рахунок державного або місцевих бюджетів.</a:t>
            </a:r>
          </a:p>
          <a:p>
            <a:pPr algn="just"/>
            <a:endParaRPr lang="uk-UA" dirty="0">
              <a:solidFill>
                <a:srgbClr val="3D1C05"/>
              </a:solidFill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79256474"/>
      </p:ext>
    </p:extLst>
  </p:cSld>
  <p:clrMapOvr>
    <a:masterClrMapping/>
  </p:clrMapOvr>
  <p:transition>
    <p:blinds/>
  </p:transition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977161"/>
            <a:ext cx="12025745" cy="642669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14401" y="1966823"/>
            <a:ext cx="8229600" cy="444737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ru-RU" sz="2400" b="1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Тема: </a:t>
            </a: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«</a:t>
            </a:r>
            <a:r>
              <a:rPr lang="uk-UA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Шкільний бібліотекар-організатор дитячого </a:t>
            </a:r>
            <a:r>
              <a:rPr lang="uk-UA" sz="24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	</a:t>
            </a:r>
            <a:r>
              <a:rPr lang="uk-UA" sz="2400" dirty="0" err="1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читаня</a:t>
            </a:r>
            <a:r>
              <a:rPr lang="uk-UA" sz="2400" dirty="0" smtClean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Пропозиції </a:t>
            </a:r>
            <a:r>
              <a:rPr lang="uk-UA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та новації</a:t>
            </a:r>
            <a:r>
              <a:rPr lang="ru-RU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»</a:t>
            </a:r>
            <a:r>
              <a:rPr lang="uk-UA" sz="2400" dirty="0">
                <a:latin typeface="Times New Roman" panose="02020603050405020304" pitchFamily="18" charset="0"/>
                <a:ea typeface="Times New Roman"/>
                <a:cs typeface="Times New Roman" panose="02020603050405020304" pitchFamily="18" charset="0"/>
              </a:rPr>
              <a:t>. 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Тема: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«Роботи з обдарованими дітьми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».</a:t>
            </a:r>
          </a:p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Інноваційні підходи в роботі шкільної бібліотеки</a:t>
            </a:r>
            <a:r>
              <a:rPr lang="uk-UA" sz="2400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.</a:t>
            </a:r>
          </a:p>
          <a:p>
            <a:endParaRPr lang="uk-UA" sz="2400" dirty="0" smtClean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b="1" dirty="0" smtClean="0">
                <a:latin typeface="Times New Roman" panose="02020603050405020304" pitchFamily="18" charset="0"/>
                <a:cs typeface="Times New Roman" panose="02020603050405020304" pitchFamily="18" charset="0"/>
              </a:rPr>
              <a:t>Тема</a:t>
            </a:r>
            <a:r>
              <a:rPr lang="uk-UA" sz="2400" b="1" dirty="0">
                <a:latin typeface="Times New Roman" panose="02020603050405020304" pitchFamily="18" charset="0"/>
                <a:cs typeface="Times New Roman" panose="02020603050405020304" pitchFamily="18" charset="0"/>
              </a:rPr>
              <a:t>: </a:t>
            </a:r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Основні види інформаційної роботи.</a:t>
            </a:r>
          </a:p>
          <a:p>
            <a:endParaRPr lang="uk-UA" sz="2400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  <a:p>
            <a:r>
              <a:rPr lang="uk-UA" sz="2400" dirty="0">
                <a:latin typeface="Times New Roman" panose="02020603050405020304" pitchFamily="18" charset="0"/>
                <a:cs typeface="Times New Roman" panose="02020603050405020304" pitchFamily="18" charset="0"/>
              </a:rPr>
              <a:t> </a:t>
            </a: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uk-UA" sz="2400" dirty="0" smtClean="0">
              <a:latin typeface="Times New Roman" panose="02020603050405020304" pitchFamily="18" charset="0"/>
              <a:ea typeface="Times New Roman"/>
              <a:cs typeface="Times New Roman" panose="02020603050405020304" pitchFamily="18" charset="0"/>
            </a:endParaRPr>
          </a:p>
          <a:p>
            <a:pPr>
              <a:lnSpc>
                <a:spcPct val="115000"/>
              </a:lnSpc>
              <a:spcAft>
                <a:spcPts val="1000"/>
              </a:spcAft>
            </a:pPr>
            <a:endParaRPr lang="uk-UA" sz="2400" dirty="0">
              <a:latin typeface="Times New Roman" panose="02020603050405020304" pitchFamily="18" charset="0"/>
              <a:ea typeface="Calibri"/>
              <a:cs typeface="Times New Roman" panose="02020603050405020304" pitchFamily="18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001328" y="2950234"/>
            <a:ext cx="576955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uk-UA" b="1" dirty="0" smtClean="0"/>
              <a:t>    </a:t>
            </a:r>
            <a:endParaRPr lang="uk-UA" dirty="0"/>
          </a:p>
        </p:txBody>
      </p:sp>
      <p:sp>
        <p:nvSpPr>
          <p:cNvPr id="7" name="Заголовок 1"/>
          <p:cNvSpPr txBox="1">
            <a:spLocks/>
          </p:cNvSpPr>
          <p:nvPr/>
        </p:nvSpPr>
        <p:spPr>
          <a:xfrm>
            <a:off x="630622" y="314379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>
            <a:lvl1pPr algn="l" defTabSz="914400" rtl="0" eaLnBrk="1" latinLnBrk="0" hangingPunct="1">
              <a:lnSpc>
                <a:spcPct val="90000"/>
              </a:lnSpc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pPr algn="ctr"/>
            <a:r>
              <a:rPr lang="uk-UA" b="1" i="1" dirty="0">
                <a:solidFill>
                  <a:srgbClr val="713309"/>
                </a:solidFill>
                <a:latin typeface="Garamond" panose="02020404030301010803" pitchFamily="18" charset="0"/>
                <a:cs typeface="Times New Roman" panose="02020603050405020304" pitchFamily="18" charset="0"/>
              </a:rPr>
              <a:t>Методична робота</a:t>
            </a:r>
            <a:endParaRPr lang="uk-UA" b="1" i="1" dirty="0">
              <a:solidFill>
                <a:srgbClr val="713309"/>
              </a:solidFill>
              <a:latin typeface="Garamond" panose="02020404030301010803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645461631"/>
      </p:ext>
    </p:extLst>
  </p:cSld>
  <p:clrMapOvr>
    <a:masterClrMapping/>
  </p:clrMapOvr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1732</TotalTime>
  <Words>462</Words>
  <Application>Microsoft Office PowerPoint</Application>
  <PresentationFormat>Произвольный</PresentationFormat>
  <Paragraphs>88</Paragraphs>
  <Slides>31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31</vt:i4>
      </vt:variant>
    </vt:vector>
  </HeadingPairs>
  <TitlesOfParts>
    <vt:vector size="32" baseType="lpstr">
      <vt:lpstr>Тема Office</vt:lpstr>
      <vt:lpstr>Шкільна бібліотека –  місце для застосування нових технологій.</vt:lpstr>
      <vt:lpstr>Презентация PowerPoint</vt:lpstr>
      <vt:lpstr>Бібліотечна та освітня діяльність: </vt:lpstr>
      <vt:lpstr>Проблема, над якою працює бібліотека: </vt:lpstr>
      <vt:lpstr>Паспорт   бібліотеки</vt:lpstr>
      <vt:lpstr>Напрями  діяльності  бібліотеки</vt:lpstr>
      <vt:lpstr>Основні  завдання  бібліотеки</vt:lpstr>
      <vt:lpstr>Нормативні документи,  які регулюють роботу шкільної бібліотеки</vt:lpstr>
      <vt:lpstr>Презентация PowerPoint</vt:lpstr>
      <vt:lpstr>Інноваційна діяльність</vt:lpstr>
      <vt:lpstr>Публікації   в  засобах масової інформації</vt:lpstr>
      <vt:lpstr>Публікації   в  засобах масової інформації</vt:lpstr>
      <vt:lpstr>Публікації   в  засобах масової інформації</vt:lpstr>
      <vt:lpstr>Робота   з   обдарованими   дітьми</vt:lpstr>
      <vt:lpstr>Робота з обдарованими дітьми</vt:lpstr>
      <vt:lpstr>Робота з обдарованими дітьми</vt:lpstr>
      <vt:lpstr>Робота з обдарованими дітьми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Тиждень дитячої книги</vt:lpstr>
      <vt:lpstr>Проекти </vt:lpstr>
      <vt:lpstr>«Не викинь книгу на смітник! ЇЇ віддай в бібліотеку , Бо книга – скарб думок і висловів для тебе. І ній поета віршів море, Кохання,радість,смуток,біль…. А ще незвідані простори Письменник відкриває в ній. Тож дурно книгу не змарнуй - Бібліотеці подаруй!</vt:lpstr>
    </vt:vector>
  </TitlesOfParts>
  <Company>SPecialiST RePack</Company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N@Z@RIY</dc:creator>
  <cp:lastModifiedBy>VIP</cp:lastModifiedBy>
  <cp:revision>174</cp:revision>
  <cp:lastPrinted>2014-03-14T11:53:29Z</cp:lastPrinted>
  <dcterms:created xsi:type="dcterms:W3CDTF">2014-02-04T17:12:43Z</dcterms:created>
  <dcterms:modified xsi:type="dcterms:W3CDTF">2021-12-23T07:28:23Z</dcterms:modified>
</cp:coreProperties>
</file>