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60" r:id="rId3"/>
    <p:sldId id="259" r:id="rId4"/>
    <p:sldId id="288" r:id="rId5"/>
    <p:sldId id="266" r:id="rId6"/>
    <p:sldId id="282" r:id="rId7"/>
    <p:sldId id="267" r:id="rId8"/>
    <p:sldId id="283" r:id="rId9"/>
    <p:sldId id="284" r:id="rId10"/>
    <p:sldId id="265" r:id="rId11"/>
    <p:sldId id="285" r:id="rId12"/>
    <p:sldId id="286" r:id="rId13"/>
    <p:sldId id="274" r:id="rId14"/>
    <p:sldId id="287" r:id="rId15"/>
    <p:sldId id="280" r:id="rId16"/>
    <p:sldId id="281" r:id="rId17"/>
    <p:sldId id="278" r:id="rId18"/>
    <p:sldId id="276" r:id="rId19"/>
  </p:sldIdLst>
  <p:sldSz cx="9144000" cy="6858000" type="screen4x3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93" autoAdjust="0"/>
  </p:normalViewPr>
  <p:slideViewPr>
    <p:cSldViewPr>
      <p:cViewPr>
        <p:scale>
          <a:sx n="66" d="100"/>
          <a:sy n="66" d="100"/>
        </p:scale>
        <p:origin x="-15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Порівняння успішності за І семестр </a:t>
            </a:r>
            <a:r>
              <a:rPr lang="uk-UA" dirty="0" smtClean="0"/>
              <a:t>2021-2022 </a:t>
            </a:r>
            <a:r>
              <a:rPr lang="uk-UA" dirty="0" err="1"/>
              <a:t>н.р</a:t>
            </a:r>
            <a:r>
              <a:rPr lang="uk-UA" dirty="0"/>
              <a:t>. </a:t>
            </a:r>
          </a:p>
          <a:p>
            <a:pPr>
              <a:defRPr/>
            </a:pPr>
            <a:r>
              <a:rPr lang="uk-UA" dirty="0"/>
              <a:t>та річного </a:t>
            </a:r>
            <a:r>
              <a:rPr lang="uk-UA" dirty="0" smtClean="0"/>
              <a:t>оцінювання  </a:t>
            </a:r>
            <a:r>
              <a:rPr lang="uk-UA" dirty="0"/>
              <a:t>2021/2022 </a:t>
            </a:r>
            <a:r>
              <a:rPr lang="uk-UA" dirty="0" err="1"/>
              <a:t>н.р</a:t>
            </a:r>
            <a:endParaRPr lang="uk-UA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Лист4!$B$1</c:f>
              <c:strCache>
                <c:ptCount val="1"/>
                <c:pt idx="0">
                  <c:v>І семестр  2021-2022н.р</c:v>
                </c:pt>
              </c:strCache>
            </c:strRef>
          </c:tx>
          <c:invertIfNegative val="0"/>
          <c:cat>
            <c:strRef>
              <c:f>Лист4!$A$2:$A$5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Низький</c:v>
                </c:pt>
              </c:strCache>
            </c:strRef>
          </c:cat>
          <c:val>
            <c:numRef>
              <c:f>Лист4!$B$2:$B$5</c:f>
              <c:numCache>
                <c:formatCode>General</c:formatCode>
                <c:ptCount val="4"/>
                <c:pt idx="0">
                  <c:v>63</c:v>
                </c:pt>
                <c:pt idx="1">
                  <c:v>166</c:v>
                </c:pt>
                <c:pt idx="2">
                  <c:v>114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Річне оцінювання 2021-2022н.р.</c:v>
                </c:pt>
              </c:strCache>
            </c:strRef>
          </c:tx>
          <c:invertIfNegative val="0"/>
          <c:cat>
            <c:strRef>
              <c:f>Лист4!$A$2:$A$5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Низький</c:v>
                </c:pt>
              </c:strCache>
            </c:strRef>
          </c:cat>
          <c:val>
            <c:numRef>
              <c:f>Лист4!$C$2:$C$5</c:f>
              <c:numCache>
                <c:formatCode>General</c:formatCode>
                <c:ptCount val="4"/>
                <c:pt idx="0">
                  <c:v>104</c:v>
                </c:pt>
                <c:pt idx="1">
                  <c:v>163</c:v>
                </c:pt>
                <c:pt idx="2">
                  <c:v>78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633088"/>
        <c:axId val="44722816"/>
        <c:axId val="0"/>
      </c:bar3DChart>
      <c:catAx>
        <c:axId val="4463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44722816"/>
        <c:crosses val="autoZero"/>
        <c:auto val="1"/>
        <c:lblAlgn val="ctr"/>
        <c:lblOffset val="100"/>
        <c:noMultiLvlLbl val="0"/>
      </c:catAx>
      <c:valAx>
        <c:axId val="4472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3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dirty="0"/>
              <a:t>Рівень навчальних досягнень учнів 4-х класів за  </a:t>
            </a:r>
            <a:endParaRPr lang="uk-UA" dirty="0" smtClean="0"/>
          </a:p>
          <a:p>
            <a:pPr>
              <a:defRPr/>
            </a:pPr>
            <a:r>
              <a:rPr lang="uk-UA" dirty="0" smtClean="0"/>
              <a:t>2021-2022 </a:t>
            </a:r>
            <a:r>
              <a:rPr lang="uk-UA" dirty="0" err="1"/>
              <a:t>н.р</a:t>
            </a:r>
            <a:r>
              <a:rPr lang="uk-UA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44242635940639"/>
          <c:y val="0.12705415596392905"/>
          <c:w val="0.79438689957236397"/>
          <c:h val="0.71355228230249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Лист1!$B$1:$B$1</c:f>
              <c:strCache>
                <c:ptCount val="1"/>
                <c:pt idx="0">
                  <c:v>К-сть учнів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4742739815213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Лист1!$C$1:$C$1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376068376068376E-3"/>
                  <c:y val="-2.9828493210142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Лист1!$D$1:$D$1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75213675213675E-2"/>
                  <c:y val="-3.579419185217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Лист1!$E$1:$E$1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35042735042735E-2"/>
                  <c:y val="-3.579419185217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Лист1!$F$1:$F$1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71225071224987E-2"/>
                  <c:y val="-3.5794191852170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5465984"/>
        <c:axId val="171472000"/>
        <c:axId val="0"/>
      </c:bar3DChart>
      <c:catAx>
        <c:axId val="13546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1472000"/>
        <c:crosses val="autoZero"/>
        <c:auto val="1"/>
        <c:lblAlgn val="ctr"/>
        <c:lblOffset val="100"/>
        <c:noMultiLvlLbl val="0"/>
      </c:catAx>
      <c:valAx>
        <c:axId val="17147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465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uk-UA" sz="1800" b="1" i="0" baseline="0">
                <a:effectLst/>
              </a:rPr>
              <a:t>Рівень навчальних досягнень учнів 5-9-х класів за </a:t>
            </a:r>
          </a:p>
          <a:p>
            <a:pPr algn="ctr">
              <a:defRPr/>
            </a:pPr>
            <a:r>
              <a:rPr lang="uk-UA" sz="1800" b="1" i="0" baseline="0">
                <a:effectLst/>
              </a:rPr>
              <a:t>2021-2022 н.р.</a:t>
            </a:r>
            <a:endParaRPr lang="uk-UA">
              <a:effectLst/>
            </a:endParaRPr>
          </a:p>
        </c:rich>
      </c:tx>
      <c:layout>
        <c:manualLayout>
          <c:xMode val="edge"/>
          <c:yMode val="edge"/>
          <c:x val="0.14072416932635645"/>
          <c:y val="1.77777736301490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К-сть учнів</c:v>
                </c:pt>
              </c:strCache>
            </c:strRef>
          </c:tx>
          <c:invertIfNegative val="0"/>
          <c:val>
            <c:numRef>
              <c:f>Лист2!$B$2:$B$12</c:f>
              <c:numCache>
                <c:formatCode>General</c:formatCode>
                <c:ptCount val="11"/>
                <c:pt idx="0">
                  <c:v>26</c:v>
                </c:pt>
                <c:pt idx="1">
                  <c:v>21</c:v>
                </c:pt>
                <c:pt idx="2">
                  <c:v>25</c:v>
                </c:pt>
                <c:pt idx="3">
                  <c:v>29</c:v>
                </c:pt>
                <c:pt idx="4">
                  <c:v>32</c:v>
                </c:pt>
                <c:pt idx="5">
                  <c:v>32</c:v>
                </c:pt>
                <c:pt idx="6">
                  <c:v>24</c:v>
                </c:pt>
                <c:pt idx="7">
                  <c:v>18</c:v>
                </c:pt>
                <c:pt idx="8">
                  <c:v>22</c:v>
                </c:pt>
                <c:pt idx="9">
                  <c:v>19</c:v>
                </c:pt>
                <c:pt idx="1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val>
            <c:numRef>
              <c:f>Лист2!$C$2:$C$12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12</c:v>
                </c:pt>
                <c:pt idx="5">
                  <c:v>7</c:v>
                </c:pt>
                <c:pt idx="6">
                  <c:v>10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val>
            <c:numRef>
              <c:f>Лист2!$D$2:$D$12</c:f>
              <c:numCache>
                <c:formatCode>General</c:formatCode>
                <c:ptCount val="11"/>
                <c:pt idx="0">
                  <c:v>13</c:v>
                </c:pt>
                <c:pt idx="1">
                  <c:v>7</c:v>
                </c:pt>
                <c:pt idx="2">
                  <c:v>15</c:v>
                </c:pt>
                <c:pt idx="3">
                  <c:v>15</c:v>
                </c:pt>
                <c:pt idx="4">
                  <c:v>16</c:v>
                </c:pt>
                <c:pt idx="5">
                  <c:v>13</c:v>
                </c:pt>
                <c:pt idx="6">
                  <c:v>6</c:v>
                </c:pt>
                <c:pt idx="7">
                  <c:v>13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val>
            <c:numRef>
              <c:f>Лист2!$E$2:$E$12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4</c:v>
                </c:pt>
                <c:pt idx="5">
                  <c:v>12</c:v>
                </c:pt>
                <c:pt idx="6">
                  <c:v>8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Лист2!$F$1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val>
            <c:numRef>
              <c:f>Лист2!$F$2:$F$12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370944"/>
        <c:axId val="44377984"/>
        <c:axId val="0"/>
      </c:bar3DChart>
      <c:catAx>
        <c:axId val="44370944"/>
        <c:scaling>
          <c:orientation val="minMax"/>
        </c:scaling>
        <c:delete val="0"/>
        <c:axPos val="b"/>
        <c:majorTickMark val="out"/>
        <c:minorTickMark val="none"/>
        <c:tickLblPos val="nextTo"/>
        <c:crossAx val="44377984"/>
        <c:crosses val="autoZero"/>
        <c:auto val="1"/>
        <c:lblAlgn val="ctr"/>
        <c:lblOffset val="100"/>
        <c:noMultiLvlLbl val="0"/>
      </c:catAx>
      <c:valAx>
        <c:axId val="4437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370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ysClr val="windowText" lastClr="000000"/>
          </a:solidFill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Рівень</a:t>
            </a:r>
            <a:r>
              <a:rPr lang="uk-UA" baseline="0"/>
              <a:t> навчальних досягнень учнів 5-9 класів Дубенського ліцею № 2 за</a:t>
            </a:r>
          </a:p>
          <a:p>
            <a:pPr>
              <a:defRPr/>
            </a:pPr>
            <a:r>
              <a:rPr lang="uk-UA" baseline="0"/>
              <a:t>2021-2022 н.р.</a:t>
            </a:r>
            <a:endParaRPr lang="uk-UA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Лист2!$B$1:$F$1</c:f>
              <c:strCache>
                <c:ptCount val="5"/>
                <c:pt idx="0">
                  <c:v>К-сть учнів</c:v>
                </c:pt>
                <c:pt idx="1">
                  <c:v>Високий</c:v>
                </c:pt>
                <c:pt idx="2">
                  <c:v>Достатній</c:v>
                </c:pt>
                <c:pt idx="3">
                  <c:v>Середній</c:v>
                </c:pt>
                <c:pt idx="4">
                  <c:v>Низький</c:v>
                </c:pt>
              </c:strCache>
            </c:strRef>
          </c:cat>
          <c:val>
            <c:numRef>
              <c:f>Лист2!$B$13:$F$13</c:f>
              <c:numCache>
                <c:formatCode>General</c:formatCode>
                <c:ptCount val="5"/>
                <c:pt idx="0">
                  <c:v>270</c:v>
                </c:pt>
                <c:pt idx="1">
                  <c:v>68</c:v>
                </c:pt>
                <c:pt idx="2">
                  <c:v>129</c:v>
                </c:pt>
                <c:pt idx="3">
                  <c:v>73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810048"/>
        <c:axId val="45644416"/>
      </c:barChart>
      <c:valAx>
        <c:axId val="4564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10048"/>
        <c:crosses val="autoZero"/>
        <c:crossBetween val="between"/>
      </c:valAx>
      <c:catAx>
        <c:axId val="4581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456444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Рівень навчальних досягнень учнів 10-11-х класів за 2021-2022 н.р.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К-сть учнів</c:v>
                </c:pt>
              </c:strCache>
            </c:strRef>
          </c:tx>
          <c:invertIfNegative val="0"/>
          <c:cat>
            <c:strRef>
              <c:f>Лист3!$A$2:$A$5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Лист3!$B$2:$B$5</c:f>
              <c:numCache>
                <c:formatCode>General</c:formatCode>
                <c:ptCount val="4"/>
                <c:pt idx="0">
                  <c:v>19</c:v>
                </c:pt>
                <c:pt idx="1">
                  <c:v>21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53295780253537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Лист3!$C$2:$C$5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071563395697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Лист3!$D$2:$D$5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Лист3!$E$1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Лист3!$A$2:$A$5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Лист3!$E$2:$E$5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Лист3!$F$1</c:f>
              <c:strCache>
                <c:ptCount val="1"/>
                <c:pt idx="0">
                  <c:v>Низький</c:v>
                </c:pt>
              </c:strCache>
            </c:strRef>
          </c:tx>
          <c:invertIfNegative val="0"/>
          <c:cat>
            <c:strRef>
              <c:f>Лист3!$A$2:$A$5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Лист3!$F$2:$F$5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575360"/>
        <c:axId val="44593536"/>
        <c:axId val="0"/>
      </c:bar3DChart>
      <c:catAx>
        <c:axId val="4457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44593536"/>
        <c:crosses val="autoZero"/>
        <c:auto val="1"/>
        <c:lblAlgn val="ctr"/>
        <c:lblOffset val="100"/>
        <c:noMultiLvlLbl val="0"/>
      </c:catAx>
      <c:valAx>
        <c:axId val="4459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7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1800" b="1" i="0" baseline="0">
                <a:effectLst/>
              </a:rPr>
              <a:t>Рівень навчальних досягнень учнів 10-11-х класів Дубенського ліцею № 2 за</a:t>
            </a:r>
            <a:endParaRPr lang="uk-UA">
              <a:effectLst/>
            </a:endParaRPr>
          </a:p>
          <a:p>
            <a:pPr>
              <a:defRPr/>
            </a:pPr>
            <a:r>
              <a:rPr lang="uk-UA" sz="1800" b="1" i="0" baseline="0">
                <a:effectLst/>
              </a:rPr>
              <a:t>2021-2022 н.р.</a:t>
            </a:r>
            <a:endParaRPr lang="uk-UA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Лист3!$B$1:$F$1</c:f>
              <c:strCache>
                <c:ptCount val="5"/>
                <c:pt idx="0">
                  <c:v>К-сть учнів</c:v>
                </c:pt>
                <c:pt idx="1">
                  <c:v>Високий</c:v>
                </c:pt>
                <c:pt idx="2">
                  <c:v>Достатній</c:v>
                </c:pt>
                <c:pt idx="3">
                  <c:v>Середній</c:v>
                </c:pt>
                <c:pt idx="4">
                  <c:v>Низький</c:v>
                </c:pt>
              </c:strCache>
            </c:str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75</c:v>
                </c:pt>
                <c:pt idx="1">
                  <c:v>36</c:v>
                </c:pt>
                <c:pt idx="2">
                  <c:v>34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7824512"/>
        <c:axId val="138530816"/>
      </c:barChart>
      <c:catAx>
        <c:axId val="13782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530816"/>
        <c:crosses val="autoZero"/>
        <c:auto val="1"/>
        <c:lblAlgn val="ctr"/>
        <c:lblOffset val="100"/>
        <c:noMultiLvlLbl val="0"/>
      </c:catAx>
      <c:valAx>
        <c:axId val="13853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82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/>
              <a:t>Рівень навчальних досягнень учнів 5-11-х класів Дубенського ліцею № 2 за</a:t>
            </a:r>
          </a:p>
          <a:p>
            <a:pPr>
              <a:defRPr/>
            </a:pPr>
            <a:r>
              <a:rPr lang="uk-UA"/>
              <a:t>2021-2022 н.р.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0022107618145268E-3"/>
                  <c:y val="7.3128730954013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3128730954013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11053809072634E-3"/>
                  <c:y val="6.66761958698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11053809072634E-3"/>
                  <c:y val="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Лист3!$B$42:$F$42</c:f>
              <c:strCache>
                <c:ptCount val="5"/>
                <c:pt idx="0">
                  <c:v>К-сть учнів</c:v>
                </c:pt>
                <c:pt idx="1">
                  <c:v>Високий</c:v>
                </c:pt>
                <c:pt idx="2">
                  <c:v>Достатній</c:v>
                </c:pt>
                <c:pt idx="3">
                  <c:v>Середній</c:v>
                </c:pt>
                <c:pt idx="4">
                  <c:v>Низький</c:v>
                </c:pt>
              </c:strCache>
            </c:strRef>
          </c:cat>
          <c:val>
            <c:numRef>
              <c:f>Лист3!$B$43:$F$43</c:f>
              <c:numCache>
                <c:formatCode>General</c:formatCode>
                <c:ptCount val="5"/>
                <c:pt idx="0">
                  <c:v>345</c:v>
                </c:pt>
                <c:pt idx="1">
                  <c:v>104</c:v>
                </c:pt>
                <c:pt idx="2">
                  <c:v>163</c:v>
                </c:pt>
                <c:pt idx="3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663168"/>
        <c:axId val="44665088"/>
        <c:axId val="0"/>
      </c:bar3DChart>
      <c:catAx>
        <c:axId val="4466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44665088"/>
        <c:crosses val="autoZero"/>
        <c:auto val="1"/>
        <c:lblAlgn val="ctr"/>
        <c:lblOffset val="100"/>
        <c:noMultiLvlLbl val="0"/>
      </c:catAx>
      <c:valAx>
        <c:axId val="44665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6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 учнів 5-9 класів за рік</a:t>
            </a:r>
          </a:p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2021-2022н.р.</a:t>
            </a:r>
          </a:p>
        </c:rich>
      </c:tx>
      <c:layout>
        <c:manualLayout>
          <c:xMode val="edge"/>
          <c:yMode val="edge"/>
          <c:x val="0.15456699734512258"/>
          <c:y val="3.74784746139317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Аркуш1!$B$2:$B$12</c:f>
              <c:numCache>
                <c:formatCode>0</c:formatCode>
                <c:ptCount val="11"/>
                <c:pt idx="0">
                  <c:v>73.776223776223773</c:v>
                </c:pt>
                <c:pt idx="1">
                  <c:v>76.19047619047619</c:v>
                </c:pt>
                <c:pt idx="2">
                  <c:v>60.615384615384613</c:v>
                </c:pt>
                <c:pt idx="3">
                  <c:v>50.427350427350426</c:v>
                </c:pt>
                <c:pt idx="4">
                  <c:v>66.727941176470594</c:v>
                </c:pt>
                <c:pt idx="5">
                  <c:v>48.268500948766601</c:v>
                </c:pt>
                <c:pt idx="6">
                  <c:v>60.132575757575765</c:v>
                </c:pt>
                <c:pt idx="7">
                  <c:v>49.62962962962964</c:v>
                </c:pt>
                <c:pt idx="8">
                  <c:v>57.559288537549399</c:v>
                </c:pt>
                <c:pt idx="9">
                  <c:v>44.385964912280706</c:v>
                </c:pt>
                <c:pt idx="10">
                  <c:v>44.840909090909093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64-43BA-86C3-D145BAC7069C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Аркуш1!$C$2:$C$12</c:f>
              <c:numCache>
                <c:formatCode>0</c:formatCode>
                <c:ptCount val="11"/>
                <c:pt idx="0">
                  <c:v>22.727272727272723</c:v>
                </c:pt>
                <c:pt idx="1">
                  <c:v>22.510822510822514</c:v>
                </c:pt>
                <c:pt idx="2">
                  <c:v>33.53846153846154</c:v>
                </c:pt>
                <c:pt idx="3">
                  <c:v>41.084585912172116</c:v>
                </c:pt>
                <c:pt idx="4">
                  <c:v>31.801470588235293</c:v>
                </c:pt>
                <c:pt idx="5">
                  <c:v>43.275616698292225</c:v>
                </c:pt>
                <c:pt idx="6">
                  <c:v>26.586174242424246</c:v>
                </c:pt>
                <c:pt idx="7">
                  <c:v>43.333333333333336</c:v>
                </c:pt>
                <c:pt idx="8">
                  <c:v>35.918972332015812</c:v>
                </c:pt>
                <c:pt idx="9">
                  <c:v>51.62280701754387</c:v>
                </c:pt>
                <c:pt idx="10">
                  <c:v>47.488636363636374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64-43BA-86C3-D145BAC7069C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Аркуш1!$A$2:$A$12</c:f>
              <c:strCache>
                <c:ptCount val="11"/>
                <c:pt idx="0">
                  <c:v>5-А</c:v>
                </c:pt>
                <c:pt idx="1">
                  <c:v>5-Б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9-М</c:v>
                </c:pt>
                <c:pt idx="10">
                  <c:v>9-Г</c:v>
                </c:pt>
              </c:strCache>
            </c:strRef>
          </c:cat>
          <c:val>
            <c:numRef>
              <c:f>Аркуш1!$D$2:$D$12</c:f>
              <c:numCache>
                <c:formatCode>0</c:formatCode>
                <c:ptCount val="11"/>
                <c:pt idx="0">
                  <c:v>3.4965034965034962</c:v>
                </c:pt>
                <c:pt idx="1">
                  <c:v>1.2987012987012987</c:v>
                </c:pt>
                <c:pt idx="2">
                  <c:v>5.8461538461538458</c:v>
                </c:pt>
                <c:pt idx="3">
                  <c:v>8.4880636604774526</c:v>
                </c:pt>
                <c:pt idx="4">
                  <c:v>1.4705882352941178</c:v>
                </c:pt>
                <c:pt idx="5">
                  <c:v>8.4558823529411757</c:v>
                </c:pt>
                <c:pt idx="6">
                  <c:v>13.281249999999998</c:v>
                </c:pt>
                <c:pt idx="7">
                  <c:v>7.0370370370370372</c:v>
                </c:pt>
                <c:pt idx="8">
                  <c:v>6.5217391304347831</c:v>
                </c:pt>
                <c:pt idx="9">
                  <c:v>3.9912280701754388</c:v>
                </c:pt>
                <c:pt idx="10">
                  <c:v>7.6704545454545467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64-43BA-86C3-D145BAC706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54"/>
        <c:axId val="180616576"/>
        <c:axId val="227689600"/>
      </c:barChart>
      <c:catAx>
        <c:axId val="18061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27689600"/>
        <c:crosses val="autoZero"/>
        <c:auto val="1"/>
        <c:lblAlgn val="ctr"/>
        <c:lblOffset val="100"/>
        <c:noMultiLvlLbl val="0"/>
      </c:catAx>
      <c:valAx>
        <c:axId val="2276896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8061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40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 учнів 10-11 класів за рік 2021-2022н.р.</a:t>
            </a:r>
            <a:endParaRPr lang="uk-UA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698740157480316"/>
          <c:y val="1.5070201030944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Високий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Аркуш1!$B$2:$B$5</c:f>
              <c:numCache>
                <c:formatCode>0</c:formatCode>
                <c:ptCount val="4"/>
                <c:pt idx="0">
                  <c:v>69.924812030075174</c:v>
                </c:pt>
                <c:pt idx="1">
                  <c:v>65.306122448979593</c:v>
                </c:pt>
                <c:pt idx="2">
                  <c:v>72.469635627530366</c:v>
                </c:pt>
                <c:pt idx="3">
                  <c:v>69.711538461538467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E5-439C-B879-C8705AC4FE8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Достатній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Аркуш1!$C$2:$C$5</c:f>
              <c:numCache>
                <c:formatCode>0</c:formatCode>
                <c:ptCount val="4"/>
                <c:pt idx="0">
                  <c:v>25.563909774436087</c:v>
                </c:pt>
                <c:pt idx="1">
                  <c:v>33.333333333333329</c:v>
                </c:pt>
                <c:pt idx="2">
                  <c:v>27.530364372469634</c:v>
                </c:pt>
                <c:pt idx="3">
                  <c:v>27.403846153846153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E5-439C-B879-C8705AC4FE8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Середній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4"/>
                <c:pt idx="0">
                  <c:v>10-М</c:v>
                </c:pt>
                <c:pt idx="1">
                  <c:v>10-Г</c:v>
                </c:pt>
                <c:pt idx="2">
                  <c:v>11-М</c:v>
                </c:pt>
                <c:pt idx="3">
                  <c:v>11-Г</c:v>
                </c:pt>
              </c:strCache>
            </c:strRef>
          </c:cat>
          <c:val>
            <c:numRef>
              <c:f>Аркуш1!$D$2:$D$5</c:f>
              <c:numCache>
                <c:formatCode>0</c:formatCode>
                <c:ptCount val="4"/>
                <c:pt idx="0">
                  <c:v>4.511278195488722</c:v>
                </c:pt>
                <c:pt idx="1">
                  <c:v>1.3605442176870748</c:v>
                </c:pt>
                <c:pt idx="2">
                  <c:v>0</c:v>
                </c:pt>
                <c:pt idx="3">
                  <c:v>2.8846153846153846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E5-439C-B879-C8705AC4FE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4"/>
        <c:overlap val="-55"/>
        <c:axId val="271005952"/>
        <c:axId val="271020032"/>
      </c:barChart>
      <c:catAx>
        <c:axId val="27100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71020032"/>
        <c:crosses val="autoZero"/>
        <c:auto val="1"/>
        <c:lblAlgn val="ctr"/>
        <c:lblOffset val="100"/>
        <c:noMultiLvlLbl val="0"/>
      </c:catAx>
      <c:valAx>
        <c:axId val="2710200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7100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D408B28-37D5-4A47-840E-35BB616BF23E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50E3720-529D-48E5-94BE-C1D60C52B7A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501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кут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кут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Місце для вмісту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Місце для вмісту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вмісту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кут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кут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Місце для вмісту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 сполучна ліні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кут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dirty="0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83490E-E9E4-4F24-809F-61E26770EE38}" type="datetimeFigureOut">
              <a:rPr lang="uk-UA" smtClean="0"/>
              <a:pPr/>
              <a:t>26.06.2022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90D9E-3C12-41BD-AEDE-2D780F424A1C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2021-2022н.р.</a:t>
            </a:r>
            <a:endParaRPr lang="uk-UA" sz="6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990748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Результати навчальних досягнень класних колективів ДУБЕНСЬКОГО ЛІЦЕЮ № 2</a:t>
            </a:r>
            <a:endParaRPr lang="uk-UA" sz="3600" b="1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2388"/>
              </p:ext>
            </p:extLst>
          </p:nvPr>
        </p:nvGraphicFramePr>
        <p:xfrm>
          <a:off x="212142" y="1988840"/>
          <a:ext cx="8712969" cy="236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4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408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76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62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1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1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88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88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18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206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687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Класний керівник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2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Кохан О.П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Шароватова Т.М.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Рачинська І.М.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Підлісна Л.Д.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68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10-11кл.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620688"/>
            <a:ext cx="63299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навчальних досягнень учнів </a:t>
            </a:r>
            <a:r>
              <a:rPr lang="uk-UA" alt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10-11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класів</a:t>
            </a:r>
            <a:endParaRPr kumimoji="0" lang="uk-UA" alt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lang="uk-UA" altLang="uk-UA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результатами річного оцінювання </a:t>
            </a:r>
            <a:endParaRPr lang="uk-UA" altLang="uk-UA" sz="2000" b="1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Дубенського </a:t>
            </a:r>
            <a:r>
              <a:rPr lang="uk-UA" altLang="uk-UA" sz="20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л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іцею № 2</a:t>
            </a:r>
            <a:endParaRPr kumimoji="0" lang="uk-UA" alt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38166"/>
      </p:ext>
    </p:extLst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837310"/>
              </p:ext>
            </p:extLst>
          </p:nvPr>
        </p:nvGraphicFramePr>
        <p:xfrm>
          <a:off x="467544" y="332656"/>
          <a:ext cx="8255867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795052"/>
      </p:ext>
    </p:extLst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332144"/>
              </p:ext>
            </p:extLst>
          </p:nvPr>
        </p:nvGraphicFramePr>
        <p:xfrm>
          <a:off x="323528" y="332656"/>
          <a:ext cx="846043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738031"/>
      </p:ext>
    </p:extLst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25003"/>
              </p:ext>
            </p:extLst>
          </p:nvPr>
        </p:nvGraphicFramePr>
        <p:xfrm>
          <a:off x="301625" y="2060848"/>
          <a:ext cx="8302822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7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8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8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14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14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25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10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62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58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490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 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0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К-сть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1755" marR="3175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5-11кл</a:t>
                      </a:r>
                      <a:r>
                        <a:rPr lang="uk-U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345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 </a:t>
                      </a:r>
                      <a:r>
                        <a:rPr lang="uk-U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23%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uk-UA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620689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навчальних досягнень учнів 5-11 класів </a:t>
            </a:r>
            <a:endParaRPr lang="uk-UA" alt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результатами річного оцінювання  </a:t>
            </a:r>
            <a:r>
              <a:rPr lang="uk-UA" alt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uk-UA" alt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alt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uk-UA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Дубенського Ліцею № 2</a:t>
            </a:r>
            <a:endParaRPr lang="uk-UA" altLang="uk-UA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926896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250455"/>
              </p:ext>
            </p:extLst>
          </p:nvPr>
        </p:nvGraphicFramePr>
        <p:xfrm>
          <a:off x="323528" y="332656"/>
          <a:ext cx="846043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590925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2711058195"/>
              </p:ext>
            </p:extLst>
          </p:nvPr>
        </p:nvGraphicFramePr>
        <p:xfrm>
          <a:off x="467544" y="476672"/>
          <a:ext cx="835292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7211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4094469128"/>
              </p:ext>
            </p:extLst>
          </p:nvPr>
        </p:nvGraphicFramePr>
        <p:xfrm>
          <a:off x="323528" y="69269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34311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03669"/>
              </p:ext>
            </p:extLst>
          </p:nvPr>
        </p:nvGraphicFramePr>
        <p:xfrm>
          <a:off x="467544" y="1420325"/>
          <a:ext cx="8352927" cy="5325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13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88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47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82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6821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598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Кі-сть</a:t>
                      </a:r>
                      <a:r>
                        <a:rPr lang="uk-UA" sz="1600" baseline="0" dirty="0" smtClean="0">
                          <a:effectLst/>
                        </a:rPr>
                        <a:t> </a:t>
                      </a:r>
                      <a:r>
                        <a:rPr lang="uk-UA" sz="1600" dirty="0" smtClean="0">
                          <a:effectLst/>
                        </a:rPr>
                        <a:t>учнів </a:t>
                      </a:r>
                      <a:r>
                        <a:rPr lang="uk-UA" sz="1600" dirty="0">
                          <a:effectLst/>
                        </a:rPr>
                        <a:t>в класах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2017-2018н.р.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золоті/срібні медалі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2018-2019н.р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золоті/срібні медалі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2019-2020н.р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Отримало золоті/срібні медалі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2020-2021н.р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Отримало золоті/срібні медалі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2021-2022н.р</a:t>
                      </a:r>
                      <a:endParaRPr kumimoji="0" lang="uk-U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Отримало золоті/срібні медалі</a:t>
                      </a:r>
                      <a:endParaRPr kumimoji="0" lang="uk-U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6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 </a:t>
                      </a:r>
                      <a:r>
                        <a:rPr lang="uk-UA" sz="1600" dirty="0" smtClean="0">
                          <a:effectLst/>
                        </a:rPr>
                        <a:t> 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 </a:t>
                      </a:r>
                      <a:r>
                        <a:rPr lang="uk-UA" sz="1600" dirty="0" smtClean="0">
                          <a:effectLst/>
                        </a:rPr>
                        <a:t>   </a:t>
                      </a:r>
                      <a:r>
                        <a:rPr lang="uk-UA" sz="1600" dirty="0">
                          <a:effectLst/>
                        </a:rPr>
                        <a:t>срібна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 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4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 </a:t>
                      </a:r>
                      <a:r>
                        <a:rPr lang="uk-UA" sz="1600" dirty="0" smtClean="0">
                          <a:effectLst/>
                        </a:rPr>
                        <a:t>  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r>
                        <a:rPr lang="uk-UA" sz="1600" dirty="0" smtClean="0">
                          <a:effectLst/>
                        </a:rPr>
                        <a:t>25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6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 </a:t>
                      </a:r>
                      <a:r>
                        <a:rPr lang="uk-UA" sz="1600" dirty="0" smtClean="0">
                          <a:effectLst/>
                        </a:rPr>
                        <a:t>  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6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11-М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11-Г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8   </a:t>
                      </a:r>
                      <a:r>
                        <a:rPr lang="uk-UA" sz="1600" dirty="0">
                          <a:effectLst/>
                        </a:rPr>
                        <a:t>золотих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</a:t>
                      </a:r>
                      <a:r>
                        <a:rPr lang="uk-UA" sz="1600" dirty="0" smtClean="0">
                          <a:effectLst/>
                        </a:rPr>
                        <a:t>   </a:t>
                      </a:r>
                      <a:r>
                        <a:rPr lang="uk-UA" sz="1600" dirty="0">
                          <a:effectLst/>
                        </a:rPr>
                        <a:t>срібних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11-Г</a:t>
                      </a:r>
                      <a:endParaRPr lang="uk-UA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 золотих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срібних</a:t>
                      </a:r>
                      <a:endParaRPr lang="uk-UA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404664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/>
              <a:t>Кількість учнів </a:t>
            </a:r>
          </a:p>
          <a:p>
            <a:pPr algn="ctr"/>
            <a:r>
              <a:rPr lang="uk-UA" sz="2000" dirty="0"/>
              <a:t>Дубенського </a:t>
            </a:r>
            <a:r>
              <a:rPr lang="uk-UA" sz="2000" dirty="0" smtClean="0"/>
              <a:t>ліцею № 2 </a:t>
            </a:r>
            <a:endParaRPr lang="uk-UA" sz="2000" dirty="0"/>
          </a:p>
          <a:p>
            <a:pPr algn="ctr"/>
            <a:r>
              <a:rPr lang="uk-UA" sz="2000" dirty="0"/>
              <a:t>які  </a:t>
            </a:r>
            <a:r>
              <a:rPr lang="uk-UA" sz="2000" dirty="0" smtClean="0"/>
              <a:t>отримали золоті та срібні медалі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5351830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650366"/>
              </p:ext>
            </p:extLst>
          </p:nvPr>
        </p:nvGraphicFramePr>
        <p:xfrm>
          <a:off x="467544" y="2375156"/>
          <a:ext cx="8368479" cy="4222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5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1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34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7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88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90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790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8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 smtClean="0">
                          <a:effectLst/>
                        </a:rPr>
                        <a:t>Кі-ть</a:t>
                      </a:r>
                      <a:r>
                        <a:rPr lang="uk-UA" sz="1600" dirty="0" smtClean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учнів </a:t>
                      </a:r>
                      <a:r>
                        <a:rPr lang="uk-UA" sz="1600" dirty="0" smtClean="0">
                          <a:effectLst/>
                        </a:rPr>
                        <a:t>в 9 класах всього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2017-2018н.р.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Отримало свідоцтва з </a:t>
                      </a:r>
                      <a:r>
                        <a:rPr lang="uk-UA" sz="1600" dirty="0" smtClean="0">
                          <a:effectLst/>
                        </a:rPr>
                        <a:t>відзнакою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2018-2019н.р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свідоцтва з відзнакою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>
                          <a:effectLst/>
                        </a:rPr>
                        <a:t>2019-2020н.р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Отримало свідоцтва з відзнакою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2020-2021н.р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effectLst/>
                        </a:rPr>
                        <a:t>Отримало свідоцтва з відзнакою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2021-2022н.р</a:t>
                      </a:r>
                      <a:endParaRPr kumimoji="0" lang="uk-U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Отримало свідоцтва з відзнакою</a:t>
                      </a:r>
                      <a:endParaRPr kumimoji="0" lang="uk-UA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 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9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 </a:t>
                      </a:r>
                      <a:r>
                        <a:rPr lang="uk-UA" sz="1600" dirty="0" smtClean="0">
                          <a:effectLst/>
                        </a:rPr>
                        <a:t>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11  учнів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9-М, Г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 учнів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r>
                        <a:rPr lang="uk-UA" sz="1600" dirty="0" smtClean="0">
                          <a:effectLst/>
                        </a:rPr>
                        <a:t>9-М,Г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r>
                        <a:rPr lang="uk-UA" sz="1600" dirty="0" smtClean="0">
                          <a:effectLst/>
                        </a:rPr>
                        <a:t>41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51" marR="54551" marT="8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учнів</a:t>
                      </a:r>
                      <a:endParaRPr lang="uk-UA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17" marR="60117" marT="835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62068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</a:rPr>
              <a:t> </a:t>
            </a:r>
            <a:r>
              <a:rPr lang="uk-UA" sz="2400" dirty="0" smtClean="0"/>
              <a:t>Кількість учнів </a:t>
            </a:r>
          </a:p>
          <a:p>
            <a:pPr algn="ctr"/>
            <a:r>
              <a:rPr lang="uk-UA" sz="2400" dirty="0" smtClean="0"/>
              <a:t>Дубенського НВК «школа-гімназія» </a:t>
            </a:r>
          </a:p>
          <a:p>
            <a:pPr algn="ctr"/>
            <a:r>
              <a:rPr lang="uk-UA" sz="2400" dirty="0" smtClean="0"/>
              <a:t>які  отримали    свідоцтва </a:t>
            </a:r>
            <a:r>
              <a:rPr lang="uk-UA" sz="2400" dirty="0"/>
              <a:t>з відзнакою</a:t>
            </a:r>
          </a:p>
        </p:txBody>
      </p:sp>
    </p:spTree>
    <p:extLst>
      <p:ext uri="{BB962C8B-B14F-4D97-AF65-F5344CB8AC3E}">
        <p14:creationId xmlns:p14="http://schemas.microsoft.com/office/powerpoint/2010/main" val="2808182070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06664"/>
              </p:ext>
            </p:extLst>
          </p:nvPr>
        </p:nvGraphicFramePr>
        <p:xfrm>
          <a:off x="179512" y="2357381"/>
          <a:ext cx="8496945" cy="4668217"/>
        </p:xfrm>
        <a:graphic>
          <a:graphicData uri="http://schemas.openxmlformats.org/drawingml/2006/table">
            <a:tbl>
              <a:tblPr/>
              <a:tblGrid>
                <a:gridCol w="26087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9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9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2021/2022н.р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1-4 класи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5-9 класи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10-11 класи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Всього по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ліцею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початок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2021/2022н.р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Прибуло протягом ІІ</a:t>
                      </a:r>
                      <a:r>
                        <a:rPr lang="uk-UA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семестру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Вибуло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3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кінець ІІ семестру</a:t>
                      </a:r>
                      <a:endParaRPr lang="uk-UA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2021/2022н.р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535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 на індивідуальній формі </a:t>
                      </a:r>
                      <a:r>
                        <a:rPr lang="uk-UA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навч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Хлопців на початок ІІ семестру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Дівчат на початок </a:t>
                      </a:r>
                      <a:r>
                        <a:rPr lang="uk-UA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ІІсеместру</a:t>
                      </a:r>
                      <a:endParaRPr lang="uk-UA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172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326</a:t>
                      </a: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0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Атестовані</a:t>
                      </a:r>
                    </a:p>
                  </a:txBody>
                  <a:tcPr marL="61993" marR="61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3600" b="1" dirty="0" smtClean="0">
                <a:solidFill>
                  <a:schemeClr val="tx1"/>
                </a:solidFill>
              </a:rPr>
              <a:t>Кількісний склад учнів Дубенського ліцею№2 на кінець ІІ семестру                 2021-2022н.р.</a:t>
            </a:r>
            <a:endParaRPr lang="uk-U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54712"/>
              </p:ext>
            </p:extLst>
          </p:nvPr>
        </p:nvGraphicFramePr>
        <p:xfrm>
          <a:off x="467545" y="1357300"/>
          <a:ext cx="7344815" cy="5213822"/>
        </p:xfrm>
        <a:graphic>
          <a:graphicData uri="http://schemas.openxmlformats.org/drawingml/2006/table">
            <a:tbl>
              <a:tblPr/>
              <a:tblGrid>
                <a:gridCol w="3206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4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1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uk-UA" sz="1800" b="1" baseline="0" dirty="0" smtClean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 семестр </a:t>
                      </a:r>
                      <a:r>
                        <a:rPr lang="uk-UA" sz="1800" b="1" dirty="0" smtClean="0"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 2021-2022н.р</a:t>
                      </a:r>
                      <a:endParaRPr lang="uk-UA" sz="1800" dirty="0"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Річне оцінювання 2021-2022н.р.</a:t>
                      </a:r>
                      <a:endParaRPr lang="uk-UA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, які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отримали оцінки високого рівня</a:t>
                      </a: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Успішність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високого рівня</a:t>
                      </a: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18%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отримали оцінки достатнього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166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Успішність   достатнього рівнів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48%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5642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Кількість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учнів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які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отримали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оцінки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середнього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рівня</a:t>
                      </a:r>
                      <a:endParaRPr lang="ru-RU" sz="1600" dirty="0" smtClean="0"/>
                    </a:p>
                    <a:p>
                      <a:endParaRPr lang="uk-UA" sz="1600" dirty="0"/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19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Успішність   достатнього рівнів</a:t>
                      </a:r>
                    </a:p>
                    <a:p>
                      <a:endParaRPr lang="uk-UA" sz="1400" dirty="0" smtClean="0"/>
                    </a:p>
                    <a:p>
                      <a:endParaRPr lang="uk-UA" sz="1400" dirty="0"/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33%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5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Кількість учнів, які отримали  оцінки початкового рівня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140" marR="651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3(1%)</a:t>
                      </a:r>
                      <a:endParaRPr lang="uk-UA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-37147"/>
            <a:ext cx="8680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400" b="1" dirty="0" smtClean="0"/>
              <a:t>Порівняння </a:t>
            </a:r>
            <a:r>
              <a:rPr lang="uk-UA" sz="2400" b="1" dirty="0" smtClean="0"/>
              <a:t>рівня успішності за </a:t>
            </a:r>
          </a:p>
          <a:p>
            <a:pPr algn="ctr"/>
            <a:r>
              <a:rPr lang="uk-UA" sz="2400" b="1" dirty="0" smtClean="0"/>
              <a:t>І </a:t>
            </a:r>
            <a:r>
              <a:rPr lang="uk-UA" sz="2400" b="1" dirty="0" smtClean="0"/>
              <a:t>семестр </a:t>
            </a:r>
            <a:r>
              <a:rPr lang="uk-UA" sz="2400" b="1" dirty="0" smtClean="0"/>
              <a:t>2021-2022 </a:t>
            </a:r>
            <a:r>
              <a:rPr lang="uk-UA" sz="2400" b="1" dirty="0" err="1" smtClean="0"/>
              <a:t>н.р</a:t>
            </a:r>
            <a:r>
              <a:rPr lang="uk-UA" sz="2400" b="1" dirty="0" smtClean="0"/>
              <a:t>. </a:t>
            </a:r>
          </a:p>
          <a:p>
            <a:pPr algn="ctr"/>
            <a:r>
              <a:rPr lang="uk-UA" sz="2400" b="1" dirty="0" smtClean="0"/>
              <a:t>та </a:t>
            </a:r>
            <a:r>
              <a:rPr lang="uk-UA" sz="2400" b="1" dirty="0"/>
              <a:t>р</a:t>
            </a:r>
            <a:r>
              <a:rPr lang="uk-UA" sz="2400" b="1" dirty="0" smtClean="0"/>
              <a:t>ічного </a:t>
            </a:r>
            <a:r>
              <a:rPr lang="uk-UA" sz="2400" b="1" dirty="0" smtClean="0"/>
              <a:t>оцінювання  </a:t>
            </a:r>
            <a:r>
              <a:rPr lang="uk-UA" sz="2400" b="1" dirty="0" smtClean="0"/>
              <a:t>2021/2022 </a:t>
            </a:r>
            <a:r>
              <a:rPr lang="uk-UA" sz="2400" b="1" dirty="0" err="1" smtClean="0"/>
              <a:t>н.р</a:t>
            </a:r>
            <a:r>
              <a:rPr lang="uk-UA" sz="2400" b="1" dirty="0" smtClean="0"/>
              <a:t>.</a:t>
            </a:r>
            <a:endParaRPr lang="uk-UA" sz="24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834196"/>
              </p:ext>
            </p:extLst>
          </p:nvPr>
        </p:nvGraphicFramePr>
        <p:xfrm>
          <a:off x="251520" y="260648"/>
          <a:ext cx="859685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478562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96743" y="253097"/>
            <a:ext cx="63299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навчальних досягнень  </a:t>
            </a:r>
            <a:r>
              <a:rPr lang="uk-UA" alt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 </a:t>
            </a:r>
            <a:r>
              <a:rPr lang="uk-UA" alt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НУШ</a:t>
            </a:r>
            <a:endParaRPr lang="uk-UA" altLang="uk-UA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Дубенського </a:t>
            </a:r>
            <a:r>
              <a:rPr lang="uk-UA" alt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Ліцею № 2</a:t>
            </a:r>
            <a:endParaRPr lang="uk-UA" alt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</a:t>
            </a:r>
            <a:r>
              <a:rPr kumimoji="0" lang="uk-UA" altLang="uk-UA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2021-2022 </a:t>
            </a:r>
            <a:r>
              <a:rPr kumimoji="0" lang="uk-UA" altLang="uk-UA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н.р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.(річне </a:t>
            </a:r>
            <a:r>
              <a:rPr kumimoji="0" lang="uk-UA" altLang="uk-UA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оціювання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  <a:endParaRPr kumimoji="0" lang="uk-UA" altLang="uk-UA" sz="105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538"/>
              </p:ext>
            </p:extLst>
          </p:nvPr>
        </p:nvGraphicFramePr>
        <p:xfrm>
          <a:off x="107503" y="1402847"/>
          <a:ext cx="8784976" cy="546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3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6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17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3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3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01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5485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239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6307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084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К-сть учнів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Класний керівник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Достатній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3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К-сть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К-сть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К-сть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К-сть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Ільченко К.О.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1-Б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Козлюк</a:t>
                      </a: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В.М.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6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Кухаренко О.Ф.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2-Б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Сухолейстер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І.В.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Міхновець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Т.В.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Чужда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Лотовська</a:t>
                      </a:r>
                      <a:r>
                        <a:rPr lang="uk-UA" sz="14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Н.О.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4-Б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Федорчук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А.О.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301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</a:rPr>
                        <a:t>4-ті</a:t>
                      </a:r>
                      <a:r>
                        <a:rPr lang="uk-UA" sz="1400" baseline="0" dirty="0" smtClean="0">
                          <a:solidFill>
                            <a:schemeClr val="tx1"/>
                          </a:solidFill>
                        </a:rPr>
                        <a:t> класи</a:t>
                      </a:r>
                      <a:endParaRPr lang="uk-U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uk-UA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17%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uk-UA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994"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uk-UA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99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1-4кл.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52616"/>
      </p:ext>
    </p:extLst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146645"/>
              </p:ext>
            </p:extLst>
          </p:nvPr>
        </p:nvGraphicFramePr>
        <p:xfrm>
          <a:off x="467544" y="332656"/>
          <a:ext cx="84969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839192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13631"/>
              </p:ext>
            </p:extLst>
          </p:nvPr>
        </p:nvGraphicFramePr>
        <p:xfrm>
          <a:off x="395535" y="1196751"/>
          <a:ext cx="8496948" cy="5504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7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58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6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12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12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29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5537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0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К-сть учнів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Класний керівник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Достатній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Низький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Павлосюк І.В.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Бондарчук М.М.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Тузова А.О.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6-Б</a:t>
                      </a: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Данюшкіна Н.В.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01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Штука Л.В.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Гайбонюк Н.Б.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60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Кощук О.Г.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3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8-Б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Ткач О.Д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3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8-В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Понурко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Н.І.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7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Романів Л.Ф.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330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9-Г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Остапчук Н.Й.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7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42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5-9 кл..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129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76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68861" y="247581"/>
            <a:ext cx="67563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навчальних досягнень учнів 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5-9 класів</a:t>
            </a:r>
            <a:endParaRPr kumimoji="0" lang="uk-UA" alt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lang="uk-UA" altLang="uk-UA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результатами річного оцінювання 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2021-2022 </a:t>
            </a:r>
            <a:r>
              <a:rPr kumimoji="0" lang="uk-UA" altLang="uk-UA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н.р</a:t>
            </a: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Дубенського ліцею № 2</a:t>
            </a:r>
            <a:endParaRPr kumimoji="0" lang="uk-UA" alt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65611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067692"/>
              </p:ext>
            </p:extLst>
          </p:nvPr>
        </p:nvGraphicFramePr>
        <p:xfrm>
          <a:off x="251520" y="332656"/>
          <a:ext cx="85762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589218"/>
      </p:ext>
    </p:extLst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769727"/>
              </p:ext>
            </p:extLst>
          </p:nvPr>
        </p:nvGraphicFramePr>
        <p:xfrm>
          <a:off x="395536" y="332656"/>
          <a:ext cx="835292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080846"/>
      </p:ext>
    </p:extLst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вільна">
  <a:themeElements>
    <a:clrScheme name="Цивільна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Цивільна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Цивільна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3291</TotalTime>
  <Words>876</Words>
  <Application>Microsoft Office PowerPoint</Application>
  <PresentationFormat>Экран (4:3)</PresentationFormat>
  <Paragraphs>605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Цивільна</vt:lpstr>
      <vt:lpstr>Результати навчальних досягнень класних колективів ДУБЕНСЬКОГО ЛІЦЕЮ № 2</vt:lpstr>
      <vt:lpstr>Кількісний склад учнів Дубенського ліцею№2 на кінець ІІ семестру                 2021-2022н.р.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rgg</dc:creator>
  <cp:lastModifiedBy>USER</cp:lastModifiedBy>
  <cp:revision>126</cp:revision>
  <dcterms:created xsi:type="dcterms:W3CDTF">2019-02-25T10:09:33Z</dcterms:created>
  <dcterms:modified xsi:type="dcterms:W3CDTF">2022-06-26T14:28:14Z</dcterms:modified>
</cp:coreProperties>
</file>