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3" r:id="rId3"/>
    <p:sldId id="284" r:id="rId4"/>
    <p:sldId id="285" r:id="rId5"/>
    <p:sldId id="288" r:id="rId6"/>
    <p:sldId id="289" r:id="rId7"/>
    <p:sldId id="293" r:id="rId8"/>
    <p:sldId id="296" r:id="rId9"/>
    <p:sldId id="297" r:id="rId10"/>
    <p:sldId id="298" r:id="rId11"/>
    <p:sldId id="299" r:id="rId12"/>
    <p:sldId id="302" r:id="rId13"/>
    <p:sldId id="304" r:id="rId14"/>
    <p:sldId id="287" r:id="rId15"/>
    <p:sldId id="305" r:id="rId16"/>
    <p:sldId id="306"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17" autoAdjust="0"/>
    <p:restoredTop sz="94660"/>
  </p:normalViewPr>
  <p:slideViewPr>
    <p:cSldViewPr>
      <p:cViewPr varScale="1">
        <p:scale>
          <a:sx n="74" d="100"/>
          <a:sy n="74" d="100"/>
        </p:scale>
        <p:origin x="-1032"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077289B-05D7-4FFA-9F99-1CFE98C2A778}" type="datetimeFigureOut">
              <a:rPr lang="ru-RU" smtClean="0"/>
              <a:pPr/>
              <a:t>12.09.2022</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9F35771-B940-4413-B29B-2BD49899D518}"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077289B-05D7-4FFA-9F99-1CFE98C2A778}" type="datetimeFigureOut">
              <a:rPr lang="ru-RU" smtClean="0"/>
              <a:pPr/>
              <a:t>12.09.2022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F35771-B940-4413-B29B-2BD49899D51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077289B-05D7-4FFA-9F99-1CFE98C2A778}" type="datetimeFigureOut">
              <a:rPr lang="ru-RU" smtClean="0"/>
              <a:pPr/>
              <a:t>12.09.2022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F35771-B940-4413-B29B-2BD49899D51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077289B-05D7-4FFA-9F99-1CFE98C2A778}" type="datetimeFigureOut">
              <a:rPr lang="ru-RU" smtClean="0"/>
              <a:pPr/>
              <a:t>12.09.2022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F35771-B940-4413-B29B-2BD49899D51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077289B-05D7-4FFA-9F99-1CFE98C2A778}" type="datetimeFigureOut">
              <a:rPr lang="ru-RU" smtClean="0"/>
              <a:pPr/>
              <a:t>12.09.2022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F35771-B940-4413-B29B-2BD49899D51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A077289B-05D7-4FFA-9F99-1CFE98C2A778}" type="datetimeFigureOut">
              <a:rPr lang="ru-RU" smtClean="0"/>
              <a:pPr/>
              <a:t>12.09.2022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F35771-B940-4413-B29B-2BD49899D518}"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077289B-05D7-4FFA-9F99-1CFE98C2A778}" type="datetimeFigureOut">
              <a:rPr lang="ru-RU" smtClean="0"/>
              <a:pPr/>
              <a:t>12.09.2022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9F35771-B940-4413-B29B-2BD49899D51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077289B-05D7-4FFA-9F99-1CFE98C2A778}" type="datetimeFigureOut">
              <a:rPr lang="ru-RU" smtClean="0"/>
              <a:pPr/>
              <a:t>12.09.2022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9F35771-B940-4413-B29B-2BD49899D51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289B-05D7-4FFA-9F99-1CFE98C2A778}" type="datetimeFigureOut">
              <a:rPr lang="ru-RU" smtClean="0"/>
              <a:pPr/>
              <a:t>12.09.2022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9F35771-B940-4413-B29B-2BD49899D51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77289B-05D7-4FFA-9F99-1CFE98C2A778}" type="datetimeFigureOut">
              <a:rPr lang="ru-RU" smtClean="0"/>
              <a:pPr/>
              <a:t>12.09.2022</a:t>
            </a:fld>
            <a:endParaRPr lang="ru-RU"/>
          </a:p>
        </p:txBody>
      </p:sp>
      <p:sp>
        <p:nvSpPr>
          <p:cNvPr id="7" name="Slide Number Placeholder 6"/>
          <p:cNvSpPr>
            <a:spLocks noGrp="1"/>
          </p:cNvSpPr>
          <p:nvPr>
            <p:ph type="sldNum" sz="quarter" idx="12"/>
          </p:nvPr>
        </p:nvSpPr>
        <p:spPr/>
        <p:txBody>
          <a:bodyPr/>
          <a:lstStyle/>
          <a:p>
            <a:fld id="{A9F35771-B940-4413-B29B-2BD49899D518}"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077289B-05D7-4FFA-9F99-1CFE98C2A778}" type="datetimeFigureOut">
              <a:rPr lang="ru-RU" smtClean="0"/>
              <a:pPr/>
              <a:t>12.09.2022</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A9F35771-B940-4413-B29B-2BD49899D51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077289B-05D7-4FFA-9F99-1CFE98C2A778}" type="datetimeFigureOut">
              <a:rPr lang="ru-RU" smtClean="0"/>
              <a:pPr/>
              <a:t>12.09.2022</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9F35771-B940-4413-B29B-2BD49899D51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3356992"/>
            <a:ext cx="7776864" cy="2257400"/>
          </a:xfrm>
        </p:spPr>
        <p:txBody>
          <a:bodyPr>
            <a:noAutofit/>
          </a:bodyPr>
          <a:lstStyle/>
          <a:p>
            <a:pPr algn="ctr"/>
            <a:r>
              <a:rPr lang="uk-UA" sz="7200" b="1" dirty="0" smtClean="0">
                <a:solidFill>
                  <a:schemeClr val="tx2">
                    <a:lumMod val="50000"/>
                  </a:schemeClr>
                </a:solidFill>
                <a:latin typeface="Arial" panose="020B0604020202020204" pitchFamily="34" charset="0"/>
                <a:cs typeface="Arial" panose="020B0604020202020204" pitchFamily="34" charset="0"/>
              </a:rPr>
              <a:t>Виховна робота в Дубенському ліцеї №2</a:t>
            </a:r>
            <a:endParaRPr lang="uk-UA" sz="7200" b="1" dirty="0">
              <a:solidFill>
                <a:schemeClr val="tx2">
                  <a:lumMod val="50000"/>
                </a:schemeClr>
              </a:solidFill>
              <a:latin typeface="Arial" panose="020B0604020202020204" pitchFamily="34" charset="0"/>
              <a:cs typeface="Arial" panose="020B0604020202020204" pitchFamily="34" charset="0"/>
            </a:endParaRPr>
          </a:p>
        </p:txBody>
      </p:sp>
      <p:pic>
        <p:nvPicPr>
          <p:cNvPr id="2050" name="Picture 2" descr="C:\Users\USER\Desktop\png-transparent-ukrainian-state-language-Матусівська-сільська-громада-matusiv-others-english-text-logo.pn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845" b="89637" l="0" r="100000"/>
                    </a14:imgEffect>
                  </a14:imgLayer>
                </a14:imgProps>
              </a:ext>
              <a:ext uri="{28A0092B-C50C-407E-A947-70E740481C1C}">
                <a14:useLocalDpi xmlns:a14="http://schemas.microsoft.com/office/drawing/2010/main" val="0"/>
              </a:ext>
            </a:extLst>
          </a:blip>
          <a:srcRect/>
          <a:stretch>
            <a:fillRect/>
          </a:stretch>
        </p:blipFill>
        <p:spPr bwMode="auto">
          <a:xfrm>
            <a:off x="251520" y="-675456"/>
            <a:ext cx="8752890"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631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https://3.downloader.disk.yandex.ua/preview/71ebc10d5ea0bb25cc5eb8a379323a2a47f677793f1b750a825ea9507c1b1ad6/inf/PEj6GcrlAltS-w3qNOHxYRQAyV8_AMJ3beQZxS95xpdjeJEweklwsAFvS4y1e2nYSHyQONUUMSQSKjMgq0Ne-A%3D%3D?uid=50811230&amp;filename=y_a0d6ae2f.jpg&amp;disposition=inline&amp;hash=&amp;limit=0&amp;content_type=image%2Fjpeg&amp;tknv=v2&amp;size=285x5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4" name="AutoShape 6" descr="https://3.downloader.disk.yandex.ua/preview/71ebc10d5ea0bb25cc5eb8a379323a2a47f677793f1b750a825ea9507c1b1ad6/inf/PEj6GcrlAltS-w3qNOHxYRQAyV8_AMJ3beQZxS95xpdjeJEweklwsAFvS4y1e2nYSHyQONUUMSQSKjMgq0Ne-A%3D%3D?uid=50811230&amp;filename=y_a0d6ae2f.jpg&amp;disposition=inline&amp;hash=&amp;limit=0&amp;content_type=image%2Fjpeg&amp;tknv=v2&amp;size=285x5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 name="Заголовок 1"/>
          <p:cNvSpPr>
            <a:spLocks noGrp="1"/>
          </p:cNvSpPr>
          <p:nvPr>
            <p:ph type="title"/>
          </p:nvPr>
        </p:nvSpPr>
        <p:spPr>
          <a:xfrm>
            <a:off x="755576" y="476672"/>
            <a:ext cx="7859216" cy="1930226"/>
          </a:xfrm>
        </p:spPr>
        <p:txBody>
          <a:bodyPr>
            <a:normAutofit/>
          </a:bodyPr>
          <a:lstStyle/>
          <a:p>
            <a:r>
              <a:rPr lang="uk-UA" b="1" dirty="0" smtClean="0">
                <a:solidFill>
                  <a:schemeClr val="bg2">
                    <a:lumMod val="25000"/>
                  </a:schemeClr>
                </a:solidFill>
                <a:latin typeface="Arial" panose="020B0604020202020204" pitchFamily="34" charset="0"/>
                <a:cs typeface="Arial" panose="020B0604020202020204" pitchFamily="34" charset="0"/>
              </a:rPr>
              <a:t>Програма національного виховання в закладах освіти Рівненщини на 2020-2025 рр.</a:t>
            </a:r>
            <a:endParaRPr lang="uk-UA" b="1" dirty="0">
              <a:solidFill>
                <a:schemeClr val="bg2">
                  <a:lumMod val="25000"/>
                </a:schemeClr>
              </a:solidFill>
              <a:latin typeface="Arial" panose="020B0604020202020204" pitchFamily="34" charset="0"/>
              <a:cs typeface="Arial" panose="020B0604020202020204" pitchFamily="34" charset="0"/>
            </a:endParaRPr>
          </a:p>
        </p:txBody>
      </p:sp>
      <p:sp>
        <p:nvSpPr>
          <p:cNvPr id="3" name="Місце для вмісту 2"/>
          <p:cNvSpPr>
            <a:spLocks noGrp="1"/>
          </p:cNvSpPr>
          <p:nvPr>
            <p:ph idx="1"/>
          </p:nvPr>
        </p:nvSpPr>
        <p:spPr>
          <a:xfrm>
            <a:off x="827584" y="2348880"/>
            <a:ext cx="8208912" cy="3777283"/>
          </a:xfrm>
        </p:spPr>
        <p:txBody>
          <a:bodyPr>
            <a:normAutofit/>
          </a:bodyPr>
          <a:lstStyle/>
          <a:p>
            <a:pPr marL="0" indent="0" algn="ctr">
              <a:buNone/>
            </a:pPr>
            <a:r>
              <a:rPr lang="uk-UA" b="1" dirty="0" smtClean="0">
                <a:solidFill>
                  <a:schemeClr val="bg2">
                    <a:lumMod val="25000"/>
                  </a:schemeClr>
                </a:solidFill>
                <a:latin typeface="Arial" panose="020B0604020202020204" pitchFamily="34" charset="0"/>
                <a:cs typeface="Arial" panose="020B0604020202020204" pitchFamily="34" charset="0"/>
              </a:rPr>
              <a:t>Національні цінності:</a:t>
            </a:r>
          </a:p>
          <a:p>
            <a:pPr>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Українська </a:t>
            </a:r>
            <a:r>
              <a:rPr lang="uk-UA" dirty="0">
                <a:solidFill>
                  <a:schemeClr val="bg2">
                    <a:lumMod val="25000"/>
                  </a:schemeClr>
                </a:solidFill>
                <a:latin typeface="Arial" panose="020B0604020202020204" pitchFamily="34" charset="0"/>
                <a:cs typeface="Arial" panose="020B0604020202020204" pitchFamily="34" charset="0"/>
              </a:rPr>
              <a:t>національна ідея.</a:t>
            </a:r>
          </a:p>
          <a:p>
            <a:pPr>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Незалежність </a:t>
            </a:r>
            <a:r>
              <a:rPr lang="uk-UA" dirty="0">
                <a:solidFill>
                  <a:schemeClr val="bg2">
                    <a:lumMod val="25000"/>
                  </a:schemeClr>
                </a:solidFill>
                <a:latin typeface="Arial" panose="020B0604020202020204" pitchFamily="34" charset="0"/>
                <a:cs typeface="Arial" panose="020B0604020202020204" pitchFamily="34" charset="0"/>
              </a:rPr>
              <a:t>України.</a:t>
            </a:r>
          </a:p>
          <a:p>
            <a:pPr>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Свобода</a:t>
            </a:r>
            <a:r>
              <a:rPr lang="uk-UA" dirty="0">
                <a:solidFill>
                  <a:schemeClr val="bg2">
                    <a:lumMod val="25000"/>
                  </a:schemeClr>
                </a:solidFill>
                <a:latin typeface="Arial" panose="020B0604020202020204" pitchFamily="34" charset="0"/>
                <a:cs typeface="Arial" panose="020B0604020202020204" pitchFamily="34" charset="0"/>
              </a:rPr>
              <a:t>, національна гідність і честь.</a:t>
            </a:r>
          </a:p>
          <a:p>
            <a:pPr>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Патріотизм</a:t>
            </a:r>
            <a:r>
              <a:rPr lang="uk-UA" dirty="0">
                <a:solidFill>
                  <a:schemeClr val="bg2">
                    <a:lumMod val="25000"/>
                  </a:schemeClr>
                </a:solidFill>
                <a:latin typeface="Arial" panose="020B0604020202020204" pitchFamily="34" charset="0"/>
                <a:cs typeface="Arial" panose="020B0604020202020204" pitchFamily="34" charset="0"/>
              </a:rPr>
              <a:t>.</a:t>
            </a:r>
          </a:p>
          <a:p>
            <a:pPr>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Національна </a:t>
            </a:r>
            <a:r>
              <a:rPr lang="uk-UA" dirty="0">
                <a:solidFill>
                  <a:schemeClr val="bg2">
                    <a:lumMod val="25000"/>
                  </a:schemeClr>
                </a:solidFill>
                <a:latin typeface="Arial" panose="020B0604020202020204" pitchFamily="34" charset="0"/>
                <a:cs typeface="Arial" panose="020B0604020202020204" pitchFamily="34" charset="0"/>
              </a:rPr>
              <a:t>ідентичність.</a:t>
            </a:r>
          </a:p>
          <a:p>
            <a:pPr>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Мова</a:t>
            </a:r>
            <a:r>
              <a:rPr lang="uk-UA" dirty="0">
                <a:solidFill>
                  <a:schemeClr val="bg2">
                    <a:lumMod val="25000"/>
                  </a:schemeClr>
                </a:solidFill>
                <a:latin typeface="Arial" panose="020B0604020202020204" pitchFamily="34" charset="0"/>
                <a:cs typeface="Arial" panose="020B0604020202020204" pitchFamily="34" charset="0"/>
              </a:rPr>
              <a:t>, культура.</a:t>
            </a:r>
          </a:p>
          <a:p>
            <a:pPr>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Пам’ять </a:t>
            </a:r>
            <a:r>
              <a:rPr lang="uk-UA" dirty="0">
                <a:solidFill>
                  <a:schemeClr val="bg2">
                    <a:lumMod val="25000"/>
                  </a:schemeClr>
                </a:solidFill>
                <a:latin typeface="Arial" panose="020B0604020202020204" pitchFamily="34" charset="0"/>
                <a:cs typeface="Arial" panose="020B0604020202020204" pitchFamily="34" charset="0"/>
              </a:rPr>
              <a:t>(національна, історична).</a:t>
            </a:r>
            <a:endParaRPr lang="uk-UA" b="1" dirty="0">
              <a:solidFill>
                <a:schemeClr val="bg2">
                  <a:lumMod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0040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https://3.downloader.disk.yandex.ua/preview/71ebc10d5ea0bb25cc5eb8a379323a2a47f677793f1b750a825ea9507c1b1ad6/inf/PEj6GcrlAltS-w3qNOHxYRQAyV8_AMJ3beQZxS95xpdjeJEweklwsAFvS4y1e2nYSHyQONUUMSQSKjMgq0Ne-A%3D%3D?uid=50811230&amp;filename=y_a0d6ae2f.jpg&amp;disposition=inline&amp;hash=&amp;limit=0&amp;content_type=image%2Fjpeg&amp;tknv=v2&amp;size=285x5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4" name="AutoShape 6" descr="https://3.downloader.disk.yandex.ua/preview/71ebc10d5ea0bb25cc5eb8a379323a2a47f677793f1b750a825ea9507c1b1ad6/inf/PEj6GcrlAltS-w3qNOHxYRQAyV8_AMJ3beQZxS95xpdjeJEweklwsAFvS4y1e2nYSHyQONUUMSQSKjMgq0Ne-A%3D%3D?uid=50811230&amp;filename=y_a0d6ae2f.jpg&amp;disposition=inline&amp;hash=&amp;limit=0&amp;content_type=image%2Fjpeg&amp;tknv=v2&amp;size=285x5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 name="Заголовок 1"/>
          <p:cNvSpPr>
            <a:spLocks noGrp="1"/>
          </p:cNvSpPr>
          <p:nvPr>
            <p:ph type="title"/>
          </p:nvPr>
        </p:nvSpPr>
        <p:spPr>
          <a:xfrm>
            <a:off x="827584" y="274638"/>
            <a:ext cx="7859216" cy="922114"/>
          </a:xfrm>
        </p:spPr>
        <p:txBody>
          <a:bodyPr/>
          <a:lstStyle/>
          <a:p>
            <a:r>
              <a:rPr lang="uk-UA" b="1" dirty="0" smtClean="0">
                <a:solidFill>
                  <a:schemeClr val="bg2">
                    <a:lumMod val="25000"/>
                  </a:schemeClr>
                </a:solidFill>
                <a:latin typeface="Arial" panose="020B0604020202020204" pitchFamily="34" charset="0"/>
                <a:cs typeface="Arial" panose="020B0604020202020204" pitchFamily="34" charset="0"/>
              </a:rPr>
              <a:t>Реалізація Концепції</a:t>
            </a:r>
            <a:endParaRPr lang="uk-UA" b="1" dirty="0">
              <a:solidFill>
                <a:schemeClr val="bg2">
                  <a:lumMod val="25000"/>
                </a:schemeClr>
              </a:solidFill>
              <a:latin typeface="Arial" panose="020B0604020202020204" pitchFamily="34" charset="0"/>
              <a:cs typeface="Arial" panose="020B0604020202020204" pitchFamily="34" charset="0"/>
            </a:endParaRPr>
          </a:p>
        </p:txBody>
      </p:sp>
      <p:sp>
        <p:nvSpPr>
          <p:cNvPr id="3" name="Місце для вмісту 2"/>
          <p:cNvSpPr>
            <a:spLocks noGrp="1"/>
          </p:cNvSpPr>
          <p:nvPr>
            <p:ph idx="1"/>
          </p:nvPr>
        </p:nvSpPr>
        <p:spPr>
          <a:xfrm>
            <a:off x="827584" y="1340768"/>
            <a:ext cx="7704856" cy="4785395"/>
          </a:xfrm>
        </p:spPr>
        <p:txBody>
          <a:bodyPr>
            <a:normAutofit/>
          </a:bodyPr>
          <a:lstStyle/>
          <a:p>
            <a:pPr algn="just">
              <a:buClr>
                <a:schemeClr val="accent2"/>
              </a:buClr>
            </a:pPr>
            <a:r>
              <a:rPr lang="uk-UA" dirty="0">
                <a:solidFill>
                  <a:schemeClr val="bg2">
                    <a:lumMod val="25000"/>
                  </a:schemeClr>
                </a:solidFill>
                <a:latin typeface="Arial" panose="020B0604020202020204" pitchFamily="34" charset="0"/>
                <a:cs typeface="Arial" panose="020B0604020202020204" pitchFamily="34" charset="0"/>
              </a:rPr>
              <a:t>вивчення потреб дітей і молоді, зокрема шляхом проведення соціологічних </a:t>
            </a:r>
            <a:r>
              <a:rPr lang="uk-UA" dirty="0" smtClean="0">
                <a:solidFill>
                  <a:schemeClr val="bg2">
                    <a:lumMod val="25000"/>
                  </a:schemeClr>
                </a:solidFill>
                <a:latin typeface="Arial" panose="020B0604020202020204" pitchFamily="34" charset="0"/>
                <a:cs typeface="Arial" panose="020B0604020202020204" pitchFamily="34" charset="0"/>
              </a:rPr>
              <a:t>досліджень;</a:t>
            </a:r>
          </a:p>
          <a:p>
            <a:pPr algn="just">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активне </a:t>
            </a:r>
            <a:r>
              <a:rPr lang="uk-UA" dirty="0">
                <a:solidFill>
                  <a:schemeClr val="bg2">
                    <a:lumMod val="25000"/>
                  </a:schemeClr>
                </a:solidFill>
                <a:latin typeface="Arial" panose="020B0604020202020204" pitchFamily="34" charset="0"/>
                <a:cs typeface="Arial" panose="020B0604020202020204" pitchFamily="34" charset="0"/>
              </a:rPr>
              <a:t>залучення до патріотичного виховання дітей та молоді учасників бойових дій на Сході України, членів сімей Героїв Небесної Сотні, учасників антитерористичної операції, операції об’єднаних сил, учасників війни Російської Федерації проти України та їхніх сімей, військових капеланів, діячів сучасної культури, мистецтва, науки, спорту, які виявляють активну громадянську і патріотичну </a:t>
            </a:r>
            <a:r>
              <a:rPr lang="uk-UA" dirty="0" smtClean="0">
                <a:solidFill>
                  <a:schemeClr val="bg2">
                    <a:lumMod val="25000"/>
                  </a:schemeClr>
                </a:solidFill>
                <a:latin typeface="Arial" panose="020B0604020202020204" pitchFamily="34" charset="0"/>
                <a:cs typeface="Arial" panose="020B0604020202020204" pitchFamily="34" charset="0"/>
              </a:rPr>
              <a:t>позицію.</a:t>
            </a:r>
            <a:endParaRPr lang="uk-UA" dirty="0">
              <a:solidFill>
                <a:schemeClr val="bg2">
                  <a:lumMod val="25000"/>
                </a:schemeClr>
              </a:solidFill>
              <a:latin typeface="Arial" panose="020B0604020202020204" pitchFamily="34" charset="0"/>
              <a:cs typeface="Arial" panose="020B0604020202020204" pitchFamily="34" charset="0"/>
            </a:endParaRPr>
          </a:p>
          <a:p>
            <a:pPr algn="just"/>
            <a:endParaRPr lang="uk-UA" dirty="0">
              <a:solidFill>
                <a:schemeClr val="bg2">
                  <a:lumMod val="25000"/>
                </a:schemeClr>
              </a:solidFill>
            </a:endParaRPr>
          </a:p>
        </p:txBody>
      </p:sp>
    </p:spTree>
    <p:extLst>
      <p:ext uri="{BB962C8B-B14F-4D97-AF65-F5344CB8AC3E}">
        <p14:creationId xmlns:p14="http://schemas.microsoft.com/office/powerpoint/2010/main" val="2832272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https://3.downloader.disk.yandex.ua/preview/71ebc10d5ea0bb25cc5eb8a379323a2a47f677793f1b750a825ea9507c1b1ad6/inf/PEj6GcrlAltS-w3qNOHxYRQAyV8_AMJ3beQZxS95xpdjeJEweklwsAFvS4y1e2nYSHyQONUUMSQSKjMgq0Ne-A%3D%3D?uid=50811230&amp;filename=y_a0d6ae2f.jpg&amp;disposition=inline&amp;hash=&amp;limit=0&amp;content_type=image%2Fjpeg&amp;tknv=v2&amp;size=285x5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4" name="AutoShape 6" descr="https://3.downloader.disk.yandex.ua/preview/71ebc10d5ea0bb25cc5eb8a379323a2a47f677793f1b750a825ea9507c1b1ad6/inf/PEj6GcrlAltS-w3qNOHxYRQAyV8_AMJ3beQZxS95xpdjeJEweklwsAFvS4y1e2nYSHyQONUUMSQSKjMgq0Ne-A%3D%3D?uid=50811230&amp;filename=y_a0d6ae2f.jpg&amp;disposition=inline&amp;hash=&amp;limit=0&amp;content_type=image%2Fjpeg&amp;tknv=v2&amp;size=285x5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 name="Заголовок 1"/>
          <p:cNvSpPr>
            <a:spLocks noGrp="1"/>
          </p:cNvSpPr>
          <p:nvPr>
            <p:ph type="title"/>
          </p:nvPr>
        </p:nvSpPr>
        <p:spPr>
          <a:xfrm>
            <a:off x="899592" y="404664"/>
            <a:ext cx="7859216" cy="922114"/>
          </a:xfrm>
        </p:spPr>
        <p:txBody>
          <a:bodyPr/>
          <a:lstStyle/>
          <a:p>
            <a:r>
              <a:rPr lang="uk-UA" b="1" dirty="0" smtClean="0">
                <a:solidFill>
                  <a:schemeClr val="bg2">
                    <a:lumMod val="25000"/>
                  </a:schemeClr>
                </a:solidFill>
                <a:latin typeface="Arial" panose="020B0604020202020204" pitchFamily="34" charset="0"/>
                <a:cs typeface="Arial" panose="020B0604020202020204" pitchFamily="34" charset="0"/>
              </a:rPr>
              <a:t>Реалізація Концепції</a:t>
            </a:r>
            <a:endParaRPr lang="uk-UA" b="1" dirty="0">
              <a:solidFill>
                <a:schemeClr val="bg2">
                  <a:lumMod val="25000"/>
                </a:schemeClr>
              </a:solidFill>
              <a:latin typeface="Arial" panose="020B0604020202020204" pitchFamily="34" charset="0"/>
              <a:cs typeface="Arial" panose="020B0604020202020204" pitchFamily="34" charset="0"/>
            </a:endParaRPr>
          </a:p>
        </p:txBody>
      </p:sp>
      <p:sp>
        <p:nvSpPr>
          <p:cNvPr id="3" name="Місце для вмісту 2"/>
          <p:cNvSpPr>
            <a:spLocks noGrp="1"/>
          </p:cNvSpPr>
          <p:nvPr>
            <p:ph idx="1"/>
          </p:nvPr>
        </p:nvSpPr>
        <p:spPr>
          <a:xfrm>
            <a:off x="827584" y="1340768"/>
            <a:ext cx="8208912" cy="4785395"/>
          </a:xfrm>
        </p:spPr>
        <p:txBody>
          <a:bodyPr>
            <a:normAutofit/>
          </a:bodyPr>
          <a:lstStyle/>
          <a:p>
            <a:pPr>
              <a:buClr>
                <a:schemeClr val="accent2"/>
              </a:buClr>
            </a:pPr>
            <a:r>
              <a:rPr lang="uk-UA" sz="4000" dirty="0" smtClean="0">
                <a:solidFill>
                  <a:schemeClr val="bg2">
                    <a:lumMod val="25000"/>
                  </a:schemeClr>
                </a:solidFill>
                <a:latin typeface="Arial" panose="020B0604020202020204" pitchFamily="34" charset="0"/>
                <a:cs typeface="Arial" panose="020B0604020202020204" pitchFamily="34" charset="0"/>
              </a:rPr>
              <a:t>до </a:t>
            </a:r>
            <a:r>
              <a:rPr lang="uk-UA" sz="4000" dirty="0">
                <a:solidFill>
                  <a:schemeClr val="bg2">
                    <a:lumMod val="25000"/>
                  </a:schemeClr>
                </a:solidFill>
                <a:latin typeface="Arial" panose="020B0604020202020204" pitchFamily="34" charset="0"/>
                <a:cs typeface="Arial" panose="020B0604020202020204" pitchFamily="34" charset="0"/>
              </a:rPr>
              <a:t>Дня пам’яті Героїв Круг </a:t>
            </a:r>
          </a:p>
          <a:p>
            <a:pPr>
              <a:buClr>
                <a:schemeClr val="accent2"/>
              </a:buClr>
            </a:pPr>
            <a:r>
              <a:rPr lang="uk-UA" sz="4000" dirty="0" smtClean="0">
                <a:solidFill>
                  <a:schemeClr val="bg2">
                    <a:lumMod val="25000"/>
                  </a:schemeClr>
                </a:solidFill>
                <a:latin typeface="Arial" panose="020B0604020202020204" pitchFamily="34" charset="0"/>
                <a:cs typeface="Arial" panose="020B0604020202020204" pitchFamily="34" charset="0"/>
              </a:rPr>
              <a:t>до </a:t>
            </a:r>
            <a:r>
              <a:rPr lang="uk-UA" sz="4000" dirty="0">
                <a:solidFill>
                  <a:schemeClr val="bg2">
                    <a:lumMod val="25000"/>
                  </a:schemeClr>
                </a:solidFill>
                <a:latin typeface="Arial" panose="020B0604020202020204" pitchFamily="34" charset="0"/>
                <a:cs typeface="Arial" panose="020B0604020202020204" pitchFamily="34" charset="0"/>
              </a:rPr>
              <a:t>Дня Героїв Небесної Сотні; </a:t>
            </a:r>
          </a:p>
          <a:p>
            <a:pPr>
              <a:buClr>
                <a:schemeClr val="accent2"/>
              </a:buClr>
            </a:pPr>
            <a:r>
              <a:rPr lang="uk-UA" sz="4000" dirty="0" smtClean="0">
                <a:solidFill>
                  <a:schemeClr val="bg2">
                    <a:lumMod val="25000"/>
                  </a:schemeClr>
                </a:solidFill>
                <a:latin typeface="Arial" panose="020B0604020202020204" pitchFamily="34" charset="0"/>
                <a:cs typeface="Arial" panose="020B0604020202020204" pitchFamily="34" charset="0"/>
              </a:rPr>
              <a:t>до </a:t>
            </a:r>
            <a:r>
              <a:rPr lang="uk-UA" sz="4000" dirty="0">
                <a:solidFill>
                  <a:schemeClr val="bg2">
                    <a:lumMod val="25000"/>
                  </a:schemeClr>
                </a:solidFill>
                <a:latin typeface="Arial" panose="020B0604020202020204" pitchFamily="34" charset="0"/>
                <a:cs typeface="Arial" panose="020B0604020202020204" pitchFamily="34" charset="0"/>
              </a:rPr>
              <a:t>Дня українського добровольця; </a:t>
            </a:r>
          </a:p>
          <a:p>
            <a:pPr>
              <a:buClr>
                <a:schemeClr val="accent2"/>
              </a:buClr>
            </a:pPr>
            <a:r>
              <a:rPr lang="uk-UA" sz="4000" dirty="0" smtClean="0">
                <a:solidFill>
                  <a:schemeClr val="bg2">
                    <a:lumMod val="25000"/>
                  </a:schemeClr>
                </a:solidFill>
                <a:latin typeface="Arial" panose="020B0604020202020204" pitchFamily="34" charset="0"/>
                <a:cs typeface="Arial" panose="020B0604020202020204" pitchFamily="34" charset="0"/>
              </a:rPr>
              <a:t>до </a:t>
            </a:r>
            <a:r>
              <a:rPr lang="uk-UA" sz="4000" dirty="0">
                <a:solidFill>
                  <a:schemeClr val="bg2">
                    <a:lumMod val="25000"/>
                  </a:schemeClr>
                </a:solidFill>
                <a:latin typeface="Arial" panose="020B0604020202020204" pitchFamily="34" charset="0"/>
                <a:cs typeface="Arial" panose="020B0604020202020204" pitchFamily="34" charset="0"/>
              </a:rPr>
              <a:t>Дня захисника України; </a:t>
            </a:r>
          </a:p>
          <a:p>
            <a:pPr>
              <a:buClr>
                <a:schemeClr val="accent2"/>
              </a:buClr>
            </a:pPr>
            <a:r>
              <a:rPr lang="uk-UA" sz="4000" dirty="0" smtClean="0">
                <a:solidFill>
                  <a:schemeClr val="bg2">
                    <a:lumMod val="25000"/>
                  </a:schemeClr>
                </a:solidFill>
                <a:latin typeface="Arial" panose="020B0604020202020204" pitchFamily="34" charset="0"/>
                <a:cs typeface="Arial" panose="020B0604020202020204" pitchFamily="34" charset="0"/>
              </a:rPr>
              <a:t>до </a:t>
            </a:r>
            <a:r>
              <a:rPr lang="uk-UA" sz="4000" dirty="0">
                <a:solidFill>
                  <a:schemeClr val="bg2">
                    <a:lumMod val="25000"/>
                  </a:schemeClr>
                </a:solidFill>
                <a:latin typeface="Arial" panose="020B0604020202020204" pitchFamily="34" charset="0"/>
                <a:cs typeface="Arial" panose="020B0604020202020204" pitchFamily="34" charset="0"/>
              </a:rPr>
              <a:t>Дня Гідності та Свободи</a:t>
            </a:r>
          </a:p>
          <a:p>
            <a:pPr algn="just">
              <a:buClr>
                <a:schemeClr val="accent2"/>
              </a:buClr>
            </a:pPr>
            <a:endParaRPr lang="uk-UA" dirty="0">
              <a:solidFill>
                <a:schemeClr val="bg2">
                  <a:lumMod val="25000"/>
                </a:schemeClr>
              </a:solidFill>
            </a:endParaRPr>
          </a:p>
        </p:txBody>
      </p:sp>
    </p:spTree>
    <p:extLst>
      <p:ext uri="{BB962C8B-B14F-4D97-AF65-F5344CB8AC3E}">
        <p14:creationId xmlns:p14="http://schemas.microsoft.com/office/powerpoint/2010/main" val="81867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692696"/>
            <a:ext cx="7859216" cy="1143000"/>
          </a:xfrm>
        </p:spPr>
        <p:txBody>
          <a:bodyPr>
            <a:noAutofit/>
          </a:bodyPr>
          <a:lstStyle/>
          <a:p>
            <a:pPr algn="ctr"/>
            <a:r>
              <a:rPr lang="uk-UA" sz="3600" b="1" dirty="0" smtClean="0">
                <a:solidFill>
                  <a:schemeClr val="tx2">
                    <a:lumMod val="75000"/>
                  </a:schemeClr>
                </a:solidFill>
                <a:latin typeface="Arial" pitchFamily="34" charset="0"/>
                <a:cs typeface="Arial" pitchFamily="34" charset="0"/>
              </a:rPr>
              <a:t>Поради для розвитку критичного мислення</a:t>
            </a:r>
            <a:endParaRPr lang="uk-UA" sz="3600" b="1" dirty="0">
              <a:solidFill>
                <a:schemeClr val="tx2">
                  <a:lumMod val="75000"/>
                </a:schemeClr>
              </a:solidFill>
              <a:latin typeface="Arial" pitchFamily="34" charset="0"/>
              <a:cs typeface="Arial" pitchFamily="34" charset="0"/>
            </a:endParaRPr>
          </a:p>
        </p:txBody>
      </p:sp>
      <p:sp>
        <p:nvSpPr>
          <p:cNvPr id="3" name="Объект 2"/>
          <p:cNvSpPr>
            <a:spLocks noGrp="1"/>
          </p:cNvSpPr>
          <p:nvPr>
            <p:ph idx="1"/>
          </p:nvPr>
        </p:nvSpPr>
        <p:spPr>
          <a:xfrm>
            <a:off x="467544" y="1889448"/>
            <a:ext cx="8208912" cy="4968552"/>
          </a:xfrm>
        </p:spPr>
        <p:txBody>
          <a:bodyPr>
            <a:normAutofit fontScale="62500" lnSpcReduction="20000"/>
          </a:bodyPr>
          <a:lstStyle/>
          <a:p>
            <a:pPr lvl="0" algn="just">
              <a:buClr>
                <a:schemeClr val="accent2"/>
              </a:buClr>
            </a:pPr>
            <a:r>
              <a:rPr lang="uk-UA" sz="3500" dirty="0">
                <a:solidFill>
                  <a:schemeClr val="tx2">
                    <a:lumMod val="75000"/>
                  </a:schemeClr>
                </a:solidFill>
                <a:latin typeface="Arial" pitchFamily="34" charset="0"/>
                <a:cs typeface="Arial" pitchFamily="34" charset="0"/>
              </a:rPr>
              <a:t>Чим більше запитань, тим краще (частіше запитуйте думку дітей щодо фактів і суджень, а також формуйте в учнів звичку ставити запитання (конструктивні!)). </a:t>
            </a:r>
            <a:endParaRPr lang="ru-RU" sz="3500" dirty="0">
              <a:solidFill>
                <a:schemeClr val="tx2">
                  <a:lumMod val="75000"/>
                </a:schemeClr>
              </a:solidFill>
              <a:latin typeface="Arial" pitchFamily="34" charset="0"/>
              <a:cs typeface="Arial" pitchFamily="34" charset="0"/>
            </a:endParaRPr>
          </a:p>
          <a:p>
            <a:pPr lvl="0" algn="just">
              <a:buClr>
                <a:schemeClr val="accent2"/>
              </a:buClr>
            </a:pPr>
            <a:r>
              <a:rPr lang="uk-UA" sz="3500" dirty="0">
                <a:solidFill>
                  <a:schemeClr val="tx2">
                    <a:lumMod val="75000"/>
                  </a:schemeClr>
                </a:solidFill>
                <a:latin typeface="Arial" pitchFamily="34" charset="0"/>
                <a:cs typeface="Arial" pitchFamily="34" charset="0"/>
              </a:rPr>
              <a:t>Обирайте для аналізу конкретні та знайомі дітям проблеми (особливо на перших етапах використання прийомів критичного мислення). </a:t>
            </a:r>
            <a:endParaRPr lang="ru-RU" sz="3500" dirty="0">
              <a:solidFill>
                <a:schemeClr val="tx2">
                  <a:lumMod val="75000"/>
                </a:schemeClr>
              </a:solidFill>
              <a:latin typeface="Arial" pitchFamily="34" charset="0"/>
              <a:cs typeface="Arial" pitchFamily="34" charset="0"/>
            </a:endParaRPr>
          </a:p>
          <a:p>
            <a:pPr lvl="0" algn="just">
              <a:buClr>
                <a:schemeClr val="accent2"/>
              </a:buClr>
            </a:pPr>
            <a:r>
              <a:rPr lang="uk-UA" sz="3500" dirty="0">
                <a:solidFill>
                  <a:schemeClr val="tx2">
                    <a:lumMod val="75000"/>
                  </a:schemeClr>
                </a:solidFill>
                <a:latin typeface="Arial" pitchFamily="34" charset="0"/>
                <a:cs typeface="Arial" pitchFamily="34" charset="0"/>
              </a:rPr>
              <a:t>Акцентуйте увагу на пошуку та обробці різноманітної інформації (діти мають уміти оперувати фактами, а також відрізняти факти від суджень). </a:t>
            </a:r>
            <a:endParaRPr lang="ru-RU" sz="3500" dirty="0">
              <a:solidFill>
                <a:schemeClr val="tx2">
                  <a:lumMod val="75000"/>
                </a:schemeClr>
              </a:solidFill>
              <a:latin typeface="Arial" pitchFamily="34" charset="0"/>
              <a:cs typeface="Arial" pitchFamily="34" charset="0"/>
            </a:endParaRPr>
          </a:p>
          <a:p>
            <a:pPr lvl="0" algn="just">
              <a:buClr>
                <a:schemeClr val="accent2"/>
              </a:buClr>
            </a:pPr>
            <a:r>
              <a:rPr lang="uk-UA" sz="3500" dirty="0">
                <a:solidFill>
                  <a:schemeClr val="tx2">
                    <a:lumMod val="75000"/>
                  </a:schemeClr>
                </a:solidFill>
                <a:latin typeface="Arial" pitchFamily="34" charset="0"/>
                <a:cs typeface="Arial" pitchFamily="34" charset="0"/>
              </a:rPr>
              <a:t>Наголошуйте на необхідності вивчення іноземних мов та використання сучасних технологій (компаративізм і вміння знайти першоджерело – це основа будь-якої критики). </a:t>
            </a:r>
            <a:endParaRPr lang="ru-RU" sz="3500" dirty="0">
              <a:solidFill>
                <a:schemeClr val="tx2">
                  <a:lumMod val="75000"/>
                </a:schemeClr>
              </a:solidFill>
              <a:latin typeface="Arial" pitchFamily="34" charset="0"/>
              <a:cs typeface="Arial" pitchFamily="34" charset="0"/>
            </a:endParaRPr>
          </a:p>
          <a:p>
            <a:pPr lvl="0" algn="just">
              <a:buClr>
                <a:schemeClr val="accent2"/>
              </a:buClr>
            </a:pPr>
            <a:r>
              <a:rPr lang="uk-UA" sz="3500" dirty="0">
                <a:solidFill>
                  <a:schemeClr val="tx2">
                    <a:lumMod val="75000"/>
                  </a:schemeClr>
                </a:solidFill>
                <a:latin typeface="Arial" pitchFamily="34" charset="0"/>
                <a:cs typeface="Arial" pitchFamily="34" charset="0"/>
              </a:rPr>
              <a:t>Залучайте командну роботу і рольові ігри (це допоможе дітям навчитися обмінювати ідеями та досвідом, а також розуміти мотивацію інших людей</a:t>
            </a:r>
            <a:r>
              <a:rPr lang="uk-UA" sz="3500" dirty="0" smtClean="0">
                <a:solidFill>
                  <a:schemeClr val="tx2">
                    <a:lumMod val="75000"/>
                  </a:schemeClr>
                </a:solidFill>
                <a:latin typeface="Arial" pitchFamily="34" charset="0"/>
                <a:cs typeface="Arial" pitchFamily="34" charset="0"/>
              </a:rPr>
              <a:t>)</a:t>
            </a:r>
            <a:endParaRPr lang="ru-RU" sz="3500" dirty="0">
              <a:solidFill>
                <a:schemeClr val="tx2">
                  <a:lumMod val="75000"/>
                </a:schemeClr>
              </a:solidFill>
              <a:latin typeface="Arial" pitchFamily="34" charset="0"/>
              <a:cs typeface="Arial" pitchFamily="34" charset="0"/>
            </a:endParaRPr>
          </a:p>
          <a:p>
            <a:endParaRPr lang="ru-RU" dirty="0"/>
          </a:p>
        </p:txBody>
      </p:sp>
    </p:spTree>
    <p:extLst>
      <p:ext uri="{BB962C8B-B14F-4D97-AF65-F5344CB8AC3E}">
        <p14:creationId xmlns:p14="http://schemas.microsoft.com/office/powerpoint/2010/main" val="3233000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196752"/>
            <a:ext cx="7787208" cy="1143000"/>
          </a:xfrm>
        </p:spPr>
        <p:txBody>
          <a:bodyPr>
            <a:normAutofit fontScale="90000"/>
          </a:bodyPr>
          <a:lstStyle/>
          <a:p>
            <a:r>
              <a:rPr lang="uk-UA" sz="4000" b="1" dirty="0" smtClean="0">
                <a:solidFill>
                  <a:srgbClr val="002060"/>
                </a:solidFill>
                <a:latin typeface="Arial" pitchFamily="34" charset="0"/>
                <a:cs typeface="Arial" pitchFamily="34" charset="0"/>
              </a:rPr>
              <a:t/>
            </a:r>
            <a:br>
              <a:rPr lang="uk-UA" sz="4000" b="1" dirty="0" smtClean="0">
                <a:solidFill>
                  <a:srgbClr val="002060"/>
                </a:solidFill>
                <a:latin typeface="Arial" pitchFamily="34" charset="0"/>
                <a:cs typeface="Arial" pitchFamily="34" charset="0"/>
              </a:rPr>
            </a:br>
            <a:r>
              <a:rPr lang="uk-UA" sz="3600" b="1" dirty="0">
                <a:solidFill>
                  <a:srgbClr val="002060"/>
                </a:solidFill>
                <a:latin typeface="Arial" pitchFamily="34" charset="0"/>
                <a:cs typeface="Arial" pitchFamily="34" charset="0"/>
              </a:rPr>
              <a:t>Створення безпечного і здорового освітнього середовища</a:t>
            </a:r>
            <a:br>
              <a:rPr lang="uk-UA" sz="3600" b="1" dirty="0">
                <a:solidFill>
                  <a:srgbClr val="002060"/>
                </a:solidFill>
                <a:latin typeface="Arial" pitchFamily="34" charset="0"/>
                <a:cs typeface="Arial" pitchFamily="34" charset="0"/>
              </a:rPr>
            </a:br>
            <a:endParaRPr lang="uk-UA" sz="3600" dirty="0"/>
          </a:p>
        </p:txBody>
      </p:sp>
      <p:sp>
        <p:nvSpPr>
          <p:cNvPr id="3" name="Объект 2"/>
          <p:cNvSpPr>
            <a:spLocks noGrp="1"/>
          </p:cNvSpPr>
          <p:nvPr>
            <p:ph idx="1"/>
          </p:nvPr>
        </p:nvSpPr>
        <p:spPr>
          <a:xfrm>
            <a:off x="683568" y="2204864"/>
            <a:ext cx="7920880" cy="4824536"/>
          </a:xfrm>
        </p:spPr>
        <p:txBody>
          <a:bodyPr/>
          <a:lstStyle/>
          <a:p>
            <a:pPr lvl="0" algn="just">
              <a:buClr>
                <a:schemeClr val="accent2"/>
              </a:buClr>
              <a:buFont typeface="Arial" panose="020B0604020202020204" pitchFamily="34" charset="0"/>
              <a:buChar char="•"/>
            </a:pPr>
            <a:r>
              <a:rPr lang="uk-UA" dirty="0">
                <a:solidFill>
                  <a:schemeClr val="tx2">
                    <a:lumMod val="75000"/>
                  </a:schemeClr>
                </a:solidFill>
                <a:latin typeface="Arial" pitchFamily="34" charset="0"/>
                <a:cs typeface="Arial" pitchFamily="34" charset="0"/>
              </a:rPr>
              <a:t>психологічна та емоційна підтримка учнів;</a:t>
            </a:r>
            <a:endParaRPr lang="ru-RU" dirty="0">
              <a:solidFill>
                <a:schemeClr val="tx2">
                  <a:lumMod val="75000"/>
                </a:schemeClr>
              </a:solidFill>
              <a:latin typeface="Arial" pitchFamily="34" charset="0"/>
              <a:cs typeface="Arial" pitchFamily="34" charset="0"/>
            </a:endParaRPr>
          </a:p>
          <a:p>
            <a:pPr lvl="0" algn="just">
              <a:buClr>
                <a:schemeClr val="accent2"/>
              </a:buClr>
              <a:buFont typeface="Arial" panose="020B0604020202020204" pitchFamily="34" charset="0"/>
              <a:buChar char="•"/>
            </a:pPr>
            <a:r>
              <a:rPr lang="uk-UA" dirty="0">
                <a:solidFill>
                  <a:schemeClr val="tx2">
                    <a:lumMod val="75000"/>
                  </a:schemeClr>
                </a:solidFill>
                <a:latin typeface="Arial" pitchFamily="34" charset="0"/>
                <a:cs typeface="Arial" pitchFamily="34" charset="0"/>
              </a:rPr>
              <a:t>навчання правил поведінки в умовах воєнного стану (під час повітряних тривог, поводження з вибухонебезпечними предметами, перша медична допомога тощо);</a:t>
            </a:r>
            <a:endParaRPr lang="ru-RU" dirty="0">
              <a:solidFill>
                <a:schemeClr val="tx2">
                  <a:lumMod val="75000"/>
                </a:schemeClr>
              </a:solidFill>
              <a:latin typeface="Arial" pitchFamily="34" charset="0"/>
              <a:cs typeface="Arial" pitchFamily="34" charset="0"/>
            </a:endParaRPr>
          </a:p>
          <a:p>
            <a:pPr lvl="0" algn="just">
              <a:buClr>
                <a:schemeClr val="accent2"/>
              </a:buClr>
              <a:buFont typeface="Arial" panose="020B0604020202020204" pitchFamily="34" charset="0"/>
              <a:buChar char="•"/>
            </a:pPr>
            <a:r>
              <a:rPr lang="uk-UA" dirty="0">
                <a:solidFill>
                  <a:schemeClr val="tx2">
                    <a:lumMod val="75000"/>
                  </a:schemeClr>
                </a:solidFill>
                <a:latin typeface="Arial" pitchFamily="34" charset="0"/>
                <a:cs typeface="Arial" pitchFamily="34" charset="0"/>
              </a:rPr>
              <a:t>адаптація та підтримка </a:t>
            </a:r>
            <a:r>
              <a:rPr lang="uk-UA" dirty="0" err="1" smtClean="0">
                <a:solidFill>
                  <a:schemeClr val="tx2">
                    <a:lumMod val="75000"/>
                  </a:schemeClr>
                </a:solidFill>
                <a:latin typeface="Arial" pitchFamily="34" charset="0"/>
                <a:cs typeface="Arial" pitchFamily="34" charset="0"/>
              </a:rPr>
              <a:t>учнів-ВПО</a:t>
            </a:r>
            <a:r>
              <a:rPr lang="uk-UA" dirty="0">
                <a:solidFill>
                  <a:schemeClr val="tx2">
                    <a:lumMod val="75000"/>
                  </a:schemeClr>
                </a:solidFill>
                <a:latin typeface="Arial" pitchFamily="34" charset="0"/>
                <a:cs typeface="Arial" pitchFamily="34" charset="0"/>
              </a:rPr>
              <a:t>.</a:t>
            </a:r>
            <a:endParaRPr lang="ru-RU" dirty="0">
              <a:solidFill>
                <a:schemeClr val="tx2">
                  <a:lumMod val="75000"/>
                </a:schemeClr>
              </a:solidFill>
              <a:latin typeface="Arial" pitchFamily="34" charset="0"/>
              <a:cs typeface="Arial" pitchFamily="34" charset="0"/>
            </a:endParaRPr>
          </a:p>
          <a:p>
            <a:pPr>
              <a:buClr>
                <a:schemeClr val="accent2"/>
              </a:buClr>
              <a:buFont typeface="Arial" panose="020B0604020202020204" pitchFamily="34" charset="0"/>
              <a:buChar char="•"/>
            </a:pPr>
            <a:endParaRPr lang="uk-UA" dirty="0"/>
          </a:p>
        </p:txBody>
      </p:sp>
      <p:pic>
        <p:nvPicPr>
          <p:cNvPr id="4" name="Picture 2" descr="C:\Users\USER\Desktop\png-transparent-ukrainian-state-language-Матусівська-сільська-громада-matusiv-others-english-text-logo.pn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845" b="89637" l="0" r="100000"/>
                    </a14:imgEffect>
                  </a14:imgLayer>
                </a14:imgProps>
              </a:ext>
              <a:ext uri="{28A0092B-C50C-407E-A947-70E740481C1C}">
                <a14:useLocalDpi xmlns:a14="http://schemas.microsoft.com/office/drawing/2010/main" val="0"/>
              </a:ext>
            </a:extLst>
          </a:blip>
          <a:srcRect/>
          <a:stretch>
            <a:fillRect/>
          </a:stretch>
        </p:blipFill>
        <p:spPr bwMode="auto">
          <a:xfrm>
            <a:off x="1547664" y="4221088"/>
            <a:ext cx="5976664" cy="250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930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8640"/>
            <a:ext cx="7024744" cy="1143000"/>
          </a:xfrm>
        </p:spPr>
        <p:txBody>
          <a:bodyPr/>
          <a:lstStyle/>
          <a:p>
            <a:r>
              <a:rPr lang="uk-UA" b="1" dirty="0" smtClean="0">
                <a:solidFill>
                  <a:schemeClr val="tx2">
                    <a:lumMod val="75000"/>
                  </a:schemeClr>
                </a:solidFill>
                <a:latin typeface="Arial" pitchFamily="34" charset="0"/>
                <a:cs typeface="Arial" pitchFamily="34" charset="0"/>
              </a:rPr>
              <a:t>Педагогіка партнерства</a:t>
            </a:r>
            <a:endParaRPr lang="ru-RU" b="1" dirty="0">
              <a:solidFill>
                <a:schemeClr val="tx2">
                  <a:lumMod val="75000"/>
                </a:schemeClr>
              </a:solidFill>
              <a:latin typeface="Arial" pitchFamily="34" charset="0"/>
              <a:cs typeface="Arial" pitchFamily="34" charset="0"/>
            </a:endParaRPr>
          </a:p>
        </p:txBody>
      </p:sp>
      <p:sp>
        <p:nvSpPr>
          <p:cNvPr id="3" name="Объект 2"/>
          <p:cNvSpPr>
            <a:spLocks noGrp="1"/>
          </p:cNvSpPr>
          <p:nvPr>
            <p:ph idx="1"/>
          </p:nvPr>
        </p:nvSpPr>
        <p:spPr>
          <a:xfrm>
            <a:off x="755576" y="1556792"/>
            <a:ext cx="7787208" cy="4709120"/>
          </a:xfrm>
        </p:spPr>
        <p:txBody>
          <a:bodyPr>
            <a:normAutofit/>
          </a:bodyPr>
          <a:lstStyle/>
          <a:p>
            <a:pPr marL="68580" indent="0">
              <a:buNone/>
            </a:pPr>
            <a:r>
              <a:rPr lang="uk-UA" sz="4200" b="1" dirty="0" smtClean="0">
                <a:solidFill>
                  <a:schemeClr val="tx2">
                    <a:lumMod val="75000"/>
                  </a:schemeClr>
                </a:solidFill>
                <a:latin typeface="Arial" pitchFamily="34" charset="0"/>
                <a:cs typeface="Arial" pitchFamily="34" charset="0"/>
              </a:rPr>
              <a:t>Спілкування </a:t>
            </a:r>
          </a:p>
          <a:p>
            <a:pPr marL="68580" indent="0">
              <a:buNone/>
            </a:pPr>
            <a:r>
              <a:rPr lang="uk-UA" sz="4200" b="1" dirty="0">
                <a:solidFill>
                  <a:schemeClr val="tx2">
                    <a:lumMod val="75000"/>
                  </a:schemeClr>
                </a:solidFill>
                <a:latin typeface="Arial" pitchFamily="34" charset="0"/>
                <a:cs typeface="Arial" pitchFamily="34" charset="0"/>
              </a:rPr>
              <a:t>В</a:t>
            </a:r>
            <a:r>
              <a:rPr lang="uk-UA" sz="4200" b="1" dirty="0" smtClean="0">
                <a:solidFill>
                  <a:schemeClr val="tx2">
                    <a:lumMod val="75000"/>
                  </a:schemeClr>
                </a:solidFill>
                <a:latin typeface="Arial" pitchFamily="34" charset="0"/>
                <a:cs typeface="Arial" pitchFamily="34" charset="0"/>
              </a:rPr>
              <a:t>заємодія </a:t>
            </a:r>
          </a:p>
          <a:p>
            <a:pPr marL="68580" lvl="0" indent="0" algn="just">
              <a:buNone/>
            </a:pPr>
            <a:r>
              <a:rPr lang="uk-UA" sz="4200" b="1" dirty="0" smtClean="0">
                <a:solidFill>
                  <a:schemeClr val="tx2">
                    <a:lumMod val="75000"/>
                  </a:schemeClr>
                </a:solidFill>
                <a:latin typeface="Arial" pitchFamily="34" charset="0"/>
                <a:cs typeface="Arial" pitchFamily="34" charset="0"/>
              </a:rPr>
              <a:t>Співпраця(учитель</a:t>
            </a:r>
            <a:r>
              <a:rPr lang="uk-UA" sz="4200" b="1" dirty="0">
                <a:solidFill>
                  <a:schemeClr val="tx2">
                    <a:lumMod val="75000"/>
                  </a:schemeClr>
                </a:solidFill>
                <a:latin typeface="Arial" panose="020B0604020202020204" pitchFamily="34" charset="0"/>
                <a:cs typeface="Arial" panose="020B0604020202020204" pitchFamily="34" charset="0"/>
              </a:rPr>
              <a:t>, учень, батьки, громадськість</a:t>
            </a:r>
            <a:r>
              <a:rPr lang="uk-UA" sz="4200" b="1" dirty="0" smtClean="0">
                <a:solidFill>
                  <a:schemeClr val="tx2">
                    <a:lumMod val="75000"/>
                  </a:schemeClr>
                </a:solidFill>
                <a:latin typeface="Arial" panose="020B0604020202020204" pitchFamily="34" charset="0"/>
                <a:cs typeface="Arial" panose="020B0604020202020204" pitchFamily="34" charset="0"/>
              </a:rPr>
              <a:t>)</a:t>
            </a:r>
          </a:p>
          <a:p>
            <a:pPr marL="68580" lvl="0" indent="0" algn="just">
              <a:buNone/>
            </a:pPr>
            <a:r>
              <a:rPr lang="uk-UA" sz="4200" b="1" dirty="0" smtClean="0">
                <a:solidFill>
                  <a:schemeClr val="tx2">
                    <a:lumMod val="75000"/>
                  </a:schemeClr>
                </a:solidFill>
                <a:latin typeface="Arial" panose="020B0604020202020204" pitchFamily="34" charset="0"/>
                <a:cs typeface="Arial" panose="020B0604020202020204" pitchFamily="34" charset="0"/>
              </a:rPr>
              <a:t>Відповідальне батьківство</a:t>
            </a:r>
            <a:endParaRPr lang="uk-UA" sz="4200" b="1" dirty="0">
              <a:solidFill>
                <a:schemeClr val="tx2">
                  <a:lumMod val="75000"/>
                </a:schemeClr>
              </a:solidFill>
              <a:latin typeface="Arial" panose="020B0604020202020204" pitchFamily="34" charset="0"/>
              <a:cs typeface="Arial" panose="020B0604020202020204" pitchFamily="34" charset="0"/>
            </a:endParaRPr>
          </a:p>
          <a:p>
            <a:pPr marL="68580" indent="0">
              <a:buNone/>
            </a:pPr>
            <a:endParaRPr lang="ru-RU" sz="4200" dirty="0"/>
          </a:p>
        </p:txBody>
      </p:sp>
    </p:spTree>
    <p:extLst>
      <p:ext uri="{BB962C8B-B14F-4D97-AF65-F5344CB8AC3E}">
        <p14:creationId xmlns:p14="http://schemas.microsoft.com/office/powerpoint/2010/main" val="3662991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4000" b="1" dirty="0" smtClean="0">
                <a:solidFill>
                  <a:schemeClr val="tx2">
                    <a:lumMod val="75000"/>
                  </a:schemeClr>
                </a:solidFill>
                <a:latin typeface="Arial" pitchFamily="34" charset="0"/>
                <a:cs typeface="Arial" pitchFamily="34" charset="0"/>
              </a:rPr>
              <a:t>Учнівське самоврядування</a:t>
            </a:r>
            <a:endParaRPr lang="ru-RU" sz="4000" b="1" dirty="0">
              <a:solidFill>
                <a:schemeClr val="tx2">
                  <a:lumMod val="75000"/>
                </a:schemeClr>
              </a:solidFill>
              <a:latin typeface="Arial" pitchFamily="34" charset="0"/>
              <a:cs typeface="Arial" pitchFamily="34" charset="0"/>
            </a:endParaRPr>
          </a:p>
        </p:txBody>
      </p:sp>
      <p:sp>
        <p:nvSpPr>
          <p:cNvPr id="3" name="Объект 2"/>
          <p:cNvSpPr>
            <a:spLocks noGrp="1"/>
          </p:cNvSpPr>
          <p:nvPr>
            <p:ph idx="1"/>
          </p:nvPr>
        </p:nvSpPr>
        <p:spPr/>
        <p:txBody>
          <a:bodyPr>
            <a:normAutofit/>
          </a:bodyPr>
          <a:lstStyle/>
          <a:p>
            <a:pPr marL="68580" indent="0" algn="just">
              <a:buClr>
                <a:schemeClr val="tx1"/>
              </a:buClr>
              <a:buNone/>
            </a:pPr>
            <a:r>
              <a:rPr lang="uk-UA" dirty="0" smtClean="0">
                <a:solidFill>
                  <a:schemeClr val="tx2">
                    <a:lumMod val="75000"/>
                  </a:schemeClr>
                </a:solidFill>
                <a:latin typeface="Arial" pitchFamily="34" charset="0"/>
                <a:cs typeface="Arial" pitchFamily="34" charset="0"/>
              </a:rPr>
              <a:t>Статті 28 та 70 </a:t>
            </a:r>
            <a:r>
              <a:rPr lang="uk-UA" dirty="0">
                <a:solidFill>
                  <a:schemeClr val="tx2">
                    <a:lumMod val="75000"/>
                  </a:schemeClr>
                </a:solidFill>
                <a:latin typeface="Arial" pitchFamily="34" charset="0"/>
                <a:cs typeface="Arial" pitchFamily="34" charset="0"/>
              </a:rPr>
              <a:t>Закону України «Про освіту» </a:t>
            </a:r>
            <a:r>
              <a:rPr lang="uk-UA" dirty="0" smtClean="0">
                <a:solidFill>
                  <a:schemeClr val="tx2">
                    <a:lumMod val="75000"/>
                  </a:schemeClr>
                </a:solidFill>
                <a:latin typeface="Arial" pitchFamily="34" charset="0"/>
                <a:cs typeface="Arial" pitchFamily="34" charset="0"/>
              </a:rPr>
              <a:t>- функціонування органів </a:t>
            </a:r>
            <a:r>
              <a:rPr lang="uk-UA" dirty="0">
                <a:solidFill>
                  <a:schemeClr val="tx2">
                    <a:lumMod val="75000"/>
                  </a:schemeClr>
                </a:solidFill>
                <a:latin typeface="Arial" pitchFamily="34" charset="0"/>
                <a:cs typeface="Arial" pitchFamily="34" charset="0"/>
              </a:rPr>
              <a:t>учнівського </a:t>
            </a:r>
            <a:r>
              <a:rPr lang="uk-UA" dirty="0" smtClean="0">
                <a:solidFill>
                  <a:schemeClr val="tx2">
                    <a:lumMod val="75000"/>
                  </a:schemeClr>
                </a:solidFill>
                <a:latin typeface="Arial" pitchFamily="34" charset="0"/>
                <a:cs typeface="Arial" pitchFamily="34" charset="0"/>
              </a:rPr>
              <a:t>самоврядування. </a:t>
            </a:r>
          </a:p>
          <a:p>
            <a:pPr marL="68580" indent="0" algn="just">
              <a:buNone/>
            </a:pPr>
            <a:r>
              <a:rPr lang="uk-UA" dirty="0" smtClean="0">
                <a:solidFill>
                  <a:schemeClr val="tx2">
                    <a:lumMod val="75000"/>
                  </a:schemeClr>
                </a:solidFill>
                <a:latin typeface="Arial" pitchFamily="34" charset="0"/>
                <a:cs typeface="Arial" pitchFamily="34" charset="0"/>
              </a:rPr>
              <a:t>Діяльність їх </a:t>
            </a:r>
            <a:r>
              <a:rPr lang="uk-UA" dirty="0">
                <a:solidFill>
                  <a:schemeClr val="tx2">
                    <a:lumMod val="75000"/>
                  </a:schemeClr>
                </a:solidFill>
                <a:latin typeface="Arial" pitchFamily="34" charset="0"/>
                <a:cs typeface="Arial" pitchFamily="34" charset="0"/>
              </a:rPr>
              <a:t>спрямована на створення сприятливих умов повноцінного становлення особистості, її успішної інтеграції у суспільне життя, залучення до участі дітей у державно-громадському управлінні закладом на принципах прозорості і відкритості. </a:t>
            </a:r>
            <a:endParaRPr lang="ru-RU" dirty="0">
              <a:solidFill>
                <a:schemeClr val="tx2">
                  <a:lumMod val="75000"/>
                </a:schemeClr>
              </a:solidFill>
              <a:latin typeface="Arial" pitchFamily="34" charset="0"/>
              <a:cs typeface="Arial" pitchFamily="34" charset="0"/>
            </a:endParaRPr>
          </a:p>
          <a:p>
            <a:endParaRPr lang="ru-RU" dirty="0"/>
          </a:p>
        </p:txBody>
      </p:sp>
    </p:spTree>
    <p:extLst>
      <p:ext uri="{BB962C8B-B14F-4D97-AF65-F5344CB8AC3E}">
        <p14:creationId xmlns:p14="http://schemas.microsoft.com/office/powerpoint/2010/main" val="3201056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solidFill>
                  <a:srgbClr val="002060"/>
                </a:solidFill>
                <a:latin typeface="Arial" panose="020B0604020202020204" pitchFamily="34" charset="0"/>
                <a:cs typeface="Arial" panose="020B0604020202020204" pitchFamily="34" charset="0"/>
              </a:rPr>
              <a:t>Нова українська школа</a:t>
            </a:r>
            <a:endParaRPr lang="uk-UA" dirty="0">
              <a:solidFill>
                <a:srgbClr val="002060"/>
              </a:solidFill>
            </a:endParaRPr>
          </a:p>
        </p:txBody>
      </p:sp>
      <p:sp>
        <p:nvSpPr>
          <p:cNvPr id="3" name="Объект 2"/>
          <p:cNvSpPr>
            <a:spLocks noGrp="1"/>
          </p:cNvSpPr>
          <p:nvPr>
            <p:ph idx="1"/>
          </p:nvPr>
        </p:nvSpPr>
        <p:spPr/>
        <p:txBody>
          <a:bodyPr>
            <a:normAutofit fontScale="92500" lnSpcReduction="10000"/>
          </a:bodyPr>
          <a:lstStyle/>
          <a:p>
            <a:pPr algn="just">
              <a:buClr>
                <a:schemeClr val="accent2"/>
              </a:buClr>
            </a:pPr>
            <a:r>
              <a:rPr lang="uk-UA" b="1" dirty="0">
                <a:solidFill>
                  <a:srgbClr val="002060"/>
                </a:solidFill>
                <a:latin typeface="Arial" panose="020B0604020202020204" pitchFamily="34" charset="0"/>
                <a:cs typeface="Arial" panose="020B0604020202020204" pitchFamily="34" charset="0"/>
              </a:rPr>
              <a:t>Виховний процес є невід’ємною складовою всього освітнього процесу.</a:t>
            </a:r>
          </a:p>
          <a:p>
            <a:pPr marL="914400" lvl="2" indent="0" algn="just">
              <a:buClr>
                <a:schemeClr val="accent2"/>
              </a:buClr>
              <a:buNone/>
            </a:pPr>
            <a:r>
              <a:rPr lang="uk-UA" sz="4300" b="1" dirty="0" err="1">
                <a:solidFill>
                  <a:srgbClr val="002060"/>
                </a:solidFill>
                <a:latin typeface="Arial" panose="020B0604020202020204" pitchFamily="34" charset="0"/>
                <a:cs typeface="Arial" panose="020B0604020202020204" pitchFamily="34" charset="0"/>
              </a:rPr>
              <a:t>Грунтується</a:t>
            </a:r>
            <a:r>
              <a:rPr lang="uk-UA" sz="4300" b="1" dirty="0">
                <a:solidFill>
                  <a:srgbClr val="002060"/>
                </a:solidFill>
                <a:latin typeface="Arial" panose="020B0604020202020204" pitchFamily="34" charset="0"/>
                <a:cs typeface="Arial" panose="020B0604020202020204" pitchFamily="34" charset="0"/>
              </a:rPr>
              <a:t> на:</a:t>
            </a:r>
          </a:p>
          <a:p>
            <a:pPr algn="just">
              <a:buClr>
                <a:schemeClr val="accent2"/>
              </a:buClr>
            </a:pPr>
            <a:r>
              <a:rPr lang="uk-UA" b="1" dirty="0">
                <a:solidFill>
                  <a:srgbClr val="002060"/>
                </a:solidFill>
                <a:latin typeface="Arial" panose="020B0604020202020204" pitchFamily="34" charset="0"/>
                <a:cs typeface="Arial" panose="020B0604020202020204" pitchFamily="34" charset="0"/>
              </a:rPr>
              <a:t>на загальнолюдських цінностях, культурних цінностях українського народу, цінностях громадянського (вільного демократичного) суспільства, принципах верховенства права,  дотримання прав, свобод людини і громадянина.</a:t>
            </a:r>
          </a:p>
          <a:p>
            <a:pPr>
              <a:buClr>
                <a:schemeClr val="accent2"/>
              </a:buClr>
            </a:pPr>
            <a:endParaRPr lang="uk-UA" dirty="0"/>
          </a:p>
        </p:txBody>
      </p:sp>
      <p:pic>
        <p:nvPicPr>
          <p:cNvPr id="3074" name="Picture 2"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7579" y="5220476"/>
            <a:ext cx="3960440" cy="1232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790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548680"/>
            <a:ext cx="7787208" cy="706090"/>
          </a:xfrm>
        </p:spPr>
        <p:txBody>
          <a:bodyPr>
            <a:normAutofit/>
          </a:bodyPr>
          <a:lstStyle/>
          <a:p>
            <a:r>
              <a:rPr lang="uk-UA" b="1" dirty="0">
                <a:solidFill>
                  <a:srgbClr val="002060"/>
                </a:solidFill>
                <a:latin typeface="Arial" pitchFamily="34" charset="0"/>
                <a:cs typeface="Arial" pitchFamily="34" charset="0"/>
              </a:rPr>
              <a:t>Нормативні</a:t>
            </a:r>
            <a:r>
              <a:rPr lang="uk-UA" dirty="0">
                <a:solidFill>
                  <a:srgbClr val="002060"/>
                </a:solidFill>
                <a:latin typeface="Franklin Gothic Medium" pitchFamily="34" charset="0"/>
              </a:rPr>
              <a:t> </a:t>
            </a:r>
            <a:r>
              <a:rPr lang="uk-UA" b="1" dirty="0">
                <a:solidFill>
                  <a:srgbClr val="002060"/>
                </a:solidFill>
                <a:latin typeface="Arial" pitchFamily="34" charset="0"/>
                <a:cs typeface="Arial" pitchFamily="34" charset="0"/>
              </a:rPr>
              <a:t>документи</a:t>
            </a:r>
            <a:endParaRPr lang="uk-UA" dirty="0">
              <a:solidFill>
                <a:srgbClr val="002060"/>
              </a:solidFill>
            </a:endParaRPr>
          </a:p>
        </p:txBody>
      </p:sp>
      <p:sp>
        <p:nvSpPr>
          <p:cNvPr id="3" name="Объект 2"/>
          <p:cNvSpPr>
            <a:spLocks noGrp="1"/>
          </p:cNvSpPr>
          <p:nvPr>
            <p:ph idx="1"/>
          </p:nvPr>
        </p:nvSpPr>
        <p:spPr>
          <a:xfrm>
            <a:off x="611560" y="1196751"/>
            <a:ext cx="8064896" cy="4680521"/>
          </a:xfrm>
        </p:spPr>
        <p:txBody>
          <a:bodyPr>
            <a:noAutofit/>
          </a:bodyPr>
          <a:lstStyle/>
          <a:p>
            <a:pPr lvl="0" algn="just">
              <a:buClr>
                <a:schemeClr val="accent2"/>
              </a:buClr>
            </a:pPr>
            <a:r>
              <a:rPr lang="ru-RU" sz="1800" dirty="0"/>
              <a:t> </a:t>
            </a:r>
            <a:r>
              <a:rPr lang="uk-UA" sz="1600" b="1" dirty="0">
                <a:solidFill>
                  <a:schemeClr val="tx2">
                    <a:lumMod val="75000"/>
                  </a:schemeClr>
                </a:solidFill>
                <a:latin typeface="Arial" pitchFamily="34" charset="0"/>
                <a:cs typeface="Arial" pitchFamily="34" charset="0"/>
              </a:rPr>
              <a:t>«Про Стратегію національно-патріотичного виховання» (Указ Президента України від</a:t>
            </a:r>
            <a:r>
              <a:rPr lang="ru-RU" sz="1600" b="1" dirty="0">
                <a:solidFill>
                  <a:schemeClr val="tx2">
                    <a:lumMod val="75000"/>
                  </a:schemeClr>
                </a:solidFill>
                <a:latin typeface="Arial" pitchFamily="34" charset="0"/>
                <a:cs typeface="Arial" pitchFamily="34" charset="0"/>
              </a:rPr>
              <a:t> 18</a:t>
            </a:r>
            <a:r>
              <a:rPr lang="uk-UA" sz="1600" b="1" dirty="0">
                <a:solidFill>
                  <a:schemeClr val="tx2">
                    <a:lumMod val="75000"/>
                  </a:schemeClr>
                </a:solidFill>
                <a:latin typeface="Arial" pitchFamily="34" charset="0"/>
                <a:cs typeface="Arial" pitchFamily="34" charset="0"/>
              </a:rPr>
              <a:t>.05.2019 № 286/2019);</a:t>
            </a:r>
            <a:endParaRPr lang="ru-RU" sz="1600" b="1" dirty="0">
              <a:solidFill>
                <a:schemeClr val="tx2">
                  <a:lumMod val="75000"/>
                </a:schemeClr>
              </a:solidFill>
              <a:latin typeface="Arial" pitchFamily="34" charset="0"/>
              <a:cs typeface="Arial" pitchFamily="34" charset="0"/>
            </a:endParaRPr>
          </a:p>
          <a:p>
            <a:pPr lvl="0" algn="just">
              <a:buClr>
                <a:schemeClr val="accent2"/>
              </a:buClr>
            </a:pPr>
            <a:r>
              <a:rPr lang="uk-UA" sz="1600" b="1" dirty="0">
                <a:solidFill>
                  <a:schemeClr val="tx2">
                    <a:lumMod val="75000"/>
                  </a:schemeClr>
                </a:solidFill>
                <a:latin typeface="Arial" pitchFamily="34" charset="0"/>
                <a:cs typeface="Arial" pitchFamily="34" charset="0"/>
              </a:rPr>
              <a:t>«Національна стратегія розбудови безпечного і здорового освітнього середовища у новій українській школі» </a:t>
            </a:r>
            <a:r>
              <a:rPr lang="ru-RU" sz="1600" b="1" dirty="0">
                <a:solidFill>
                  <a:schemeClr val="tx2">
                    <a:lumMod val="75000"/>
                  </a:schemeClr>
                </a:solidFill>
                <a:latin typeface="Arial" pitchFamily="34" charset="0"/>
                <a:cs typeface="Arial" pitchFamily="34" charset="0"/>
              </a:rPr>
              <a:t>  (Указ Президента </a:t>
            </a:r>
            <a:r>
              <a:rPr lang="uk-UA" sz="1600" b="1" dirty="0">
                <a:solidFill>
                  <a:schemeClr val="tx2">
                    <a:lumMod val="75000"/>
                  </a:schemeClr>
                </a:solidFill>
                <a:latin typeface="Arial" pitchFamily="34" charset="0"/>
                <a:cs typeface="Arial" pitchFamily="34" charset="0"/>
              </a:rPr>
              <a:t>України від  </a:t>
            </a:r>
            <a:r>
              <a:rPr lang="ru-RU" sz="1600" b="1" dirty="0">
                <a:solidFill>
                  <a:schemeClr val="tx2">
                    <a:lumMod val="75000"/>
                  </a:schemeClr>
                </a:solidFill>
                <a:latin typeface="Arial" pitchFamily="34" charset="0"/>
                <a:cs typeface="Arial" pitchFamily="34" charset="0"/>
              </a:rPr>
              <a:t>20.05.2020  № 195);</a:t>
            </a:r>
          </a:p>
          <a:p>
            <a:pPr lvl="0" algn="just">
              <a:buClr>
                <a:schemeClr val="accent2"/>
              </a:buClr>
            </a:pPr>
            <a:r>
              <a:rPr lang="uk-UA" sz="1600" b="1" dirty="0">
                <a:solidFill>
                  <a:schemeClr val="tx2">
                    <a:lumMod val="75000"/>
                  </a:schemeClr>
                </a:solidFill>
                <a:latin typeface="Arial" pitchFamily="34" charset="0"/>
                <a:cs typeface="Arial" pitchFamily="34" charset="0"/>
              </a:rPr>
              <a:t>Постанова Кабміну України від 09.10.20 №932 «Про затвердження плану дій щодо реалізації Стратегії національно-патріотичного виховання на 2020-2025»;</a:t>
            </a:r>
            <a:endParaRPr lang="ru-RU" sz="1600" b="1" dirty="0">
              <a:solidFill>
                <a:schemeClr val="tx2">
                  <a:lumMod val="75000"/>
                </a:schemeClr>
              </a:solidFill>
              <a:latin typeface="Arial" pitchFamily="34" charset="0"/>
              <a:cs typeface="Arial" pitchFamily="34" charset="0"/>
            </a:endParaRPr>
          </a:p>
          <a:p>
            <a:pPr lvl="0" algn="just">
              <a:buClr>
                <a:schemeClr val="accent2"/>
              </a:buClr>
            </a:pPr>
            <a:r>
              <a:rPr lang="uk-UA" sz="1600" b="1" dirty="0">
                <a:solidFill>
                  <a:schemeClr val="tx2">
                    <a:lumMod val="75000"/>
                  </a:schemeClr>
                </a:solidFill>
                <a:latin typeface="Arial" pitchFamily="34" charset="0"/>
                <a:cs typeface="Arial" pitchFamily="34" charset="0"/>
              </a:rPr>
              <a:t>Концепція національно-патріотичного виховання в системі освіти України (Наказ МОН України від 06.06.22 №527)</a:t>
            </a:r>
            <a:endParaRPr lang="ru-RU" sz="1600" b="1" dirty="0">
              <a:solidFill>
                <a:schemeClr val="tx2">
                  <a:lumMod val="75000"/>
                </a:schemeClr>
              </a:solidFill>
              <a:latin typeface="Arial" pitchFamily="34" charset="0"/>
              <a:cs typeface="Arial" pitchFamily="34" charset="0"/>
            </a:endParaRPr>
          </a:p>
          <a:p>
            <a:pPr lvl="0" algn="just">
              <a:buClr>
                <a:schemeClr val="accent2"/>
              </a:buClr>
            </a:pPr>
            <a:r>
              <a:rPr lang="uk-UA" sz="1600" b="1" dirty="0">
                <a:solidFill>
                  <a:schemeClr val="tx2">
                    <a:lumMod val="75000"/>
                  </a:schemeClr>
                </a:solidFill>
                <a:latin typeface="Arial" pitchFamily="34" charset="0"/>
                <a:cs typeface="Arial" pitchFamily="34" charset="0"/>
              </a:rPr>
              <a:t>Програма національного виховання в закладах освіти Рівненщини на 2020 – 2025 роки (схвалено Вченою радою РОІППО, протокол №5 від 25.09.2020 року);</a:t>
            </a:r>
            <a:endParaRPr lang="ru-RU" sz="1600" b="1" dirty="0">
              <a:solidFill>
                <a:schemeClr val="tx2">
                  <a:lumMod val="75000"/>
                </a:schemeClr>
              </a:solidFill>
              <a:latin typeface="Arial" pitchFamily="34" charset="0"/>
              <a:cs typeface="Arial" pitchFamily="34" charset="0"/>
            </a:endParaRPr>
          </a:p>
          <a:p>
            <a:pPr lvl="0" algn="just">
              <a:buClr>
                <a:schemeClr val="accent2"/>
              </a:buClr>
            </a:pPr>
            <a:r>
              <a:rPr lang="uk-UA" sz="1600" b="1" dirty="0">
                <a:solidFill>
                  <a:schemeClr val="tx2">
                    <a:lumMod val="75000"/>
                  </a:schemeClr>
                </a:solidFill>
                <a:latin typeface="Arial" pitchFamily="34" charset="0"/>
                <a:cs typeface="Arial" pitchFamily="34" charset="0"/>
              </a:rPr>
              <a:t>Обласна цільова соціальна програма національно-патріотичного виховання у Рівненській області на 2021 – 2025 роки (рішення Рівненської обласної ради від 02.06.21 №154);</a:t>
            </a:r>
            <a:endParaRPr lang="ru-RU" sz="1600" b="1" dirty="0">
              <a:solidFill>
                <a:schemeClr val="tx2">
                  <a:lumMod val="75000"/>
                </a:schemeClr>
              </a:solidFill>
              <a:latin typeface="Arial" pitchFamily="34" charset="0"/>
              <a:cs typeface="Arial" pitchFamily="34" charset="0"/>
            </a:endParaRPr>
          </a:p>
          <a:p>
            <a:pPr lvl="0" algn="just">
              <a:buClr>
                <a:schemeClr val="accent2"/>
              </a:buClr>
            </a:pPr>
            <a:r>
              <a:rPr lang="uk-UA" sz="1600" b="1" dirty="0">
                <a:solidFill>
                  <a:schemeClr val="tx2">
                    <a:lumMod val="75000"/>
                  </a:schemeClr>
                </a:solidFill>
                <a:latin typeface="Arial" pitchFamily="34" charset="0"/>
                <a:cs typeface="Arial" pitchFamily="34" charset="0"/>
              </a:rPr>
              <a:t>«Положенням про класного керівника навчального закладу системи загальної середньої освіти», затвердженим наказом Міністерства освіти і науки України від 6 вересня 2000 року № 434, затвердженим в Міністерстві юстиції України 26 вересня 2000 року за №659/4880 ( зі змінами).</a:t>
            </a:r>
            <a:endParaRPr lang="ru-RU" sz="1600" b="1" dirty="0">
              <a:solidFill>
                <a:schemeClr val="tx2">
                  <a:lumMod val="75000"/>
                </a:schemeClr>
              </a:solidFill>
              <a:latin typeface="Arial" pitchFamily="34" charset="0"/>
              <a:cs typeface="Arial" pitchFamily="34" charset="0"/>
            </a:endParaRPr>
          </a:p>
          <a:p>
            <a:pPr marL="0" indent="0" algn="just">
              <a:lnSpc>
                <a:spcPct val="120000"/>
              </a:lnSpc>
              <a:spcBef>
                <a:spcPts val="0"/>
              </a:spcBef>
              <a:buClr>
                <a:schemeClr val="accent2"/>
              </a:buClr>
            </a:pPr>
            <a:endParaRPr lang="uk-UA" sz="18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236226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620688"/>
            <a:ext cx="7859216" cy="1228998"/>
          </a:xfrm>
        </p:spPr>
        <p:txBody>
          <a:bodyPr>
            <a:normAutofit fontScale="90000"/>
          </a:bodyPr>
          <a:lstStyle/>
          <a:p>
            <a:r>
              <a:rPr lang="uk-UA" b="1" dirty="0">
                <a:solidFill>
                  <a:srgbClr val="002060"/>
                </a:solidFill>
                <a:latin typeface="Arial" panose="020B0604020202020204" pitchFamily="34" charset="0"/>
                <a:cs typeface="Arial" panose="020B0604020202020204" pitchFamily="34" charset="0"/>
              </a:rPr>
              <a:t>Пріоритетні напрями виховної роботи</a:t>
            </a:r>
            <a:endParaRPr lang="uk-UA" dirty="0">
              <a:solidFill>
                <a:srgbClr val="002060"/>
              </a:solidFill>
            </a:endParaRPr>
          </a:p>
        </p:txBody>
      </p:sp>
      <p:sp>
        <p:nvSpPr>
          <p:cNvPr id="3" name="Объект 2"/>
          <p:cNvSpPr>
            <a:spLocks noGrp="1"/>
          </p:cNvSpPr>
          <p:nvPr>
            <p:ph idx="1"/>
          </p:nvPr>
        </p:nvSpPr>
        <p:spPr>
          <a:xfrm>
            <a:off x="827584" y="2060848"/>
            <a:ext cx="7859216" cy="4065315"/>
          </a:xfrm>
        </p:spPr>
        <p:txBody>
          <a:bodyPr>
            <a:normAutofit fontScale="92500"/>
          </a:bodyPr>
          <a:lstStyle/>
          <a:p>
            <a:pPr algn="just">
              <a:buClr>
                <a:schemeClr val="accent2"/>
              </a:buClr>
            </a:pPr>
            <a:r>
              <a:rPr lang="uk-UA" sz="3500" b="1" dirty="0">
                <a:solidFill>
                  <a:srgbClr val="002060"/>
                </a:solidFill>
                <a:latin typeface="Arial" pitchFamily="34" charset="0"/>
                <a:cs typeface="Arial" pitchFamily="34" charset="0"/>
              </a:rPr>
              <a:t>Національно-патріотичне виховання</a:t>
            </a:r>
          </a:p>
          <a:p>
            <a:pPr algn="just">
              <a:buClr>
                <a:schemeClr val="accent2"/>
              </a:buClr>
            </a:pPr>
            <a:r>
              <a:rPr lang="uk-UA" sz="3500" b="1" dirty="0">
                <a:solidFill>
                  <a:srgbClr val="002060"/>
                </a:solidFill>
                <a:latin typeface="Arial" pitchFamily="34" charset="0"/>
                <a:cs typeface="Arial" pitchFamily="34" charset="0"/>
              </a:rPr>
              <a:t>Створення безпечного і здорового освітнього середовища</a:t>
            </a:r>
          </a:p>
          <a:p>
            <a:pPr algn="just">
              <a:buClr>
                <a:schemeClr val="accent2"/>
              </a:buClr>
            </a:pPr>
            <a:r>
              <a:rPr lang="uk-UA" sz="3500" b="1" dirty="0">
                <a:solidFill>
                  <a:srgbClr val="002060"/>
                </a:solidFill>
                <a:latin typeface="Arial" pitchFamily="34" charset="0"/>
                <a:cs typeface="Arial" pitchFamily="34" charset="0"/>
              </a:rPr>
              <a:t>Педагогіка </a:t>
            </a:r>
            <a:r>
              <a:rPr lang="uk-UA" sz="3500" b="1" dirty="0" smtClean="0">
                <a:solidFill>
                  <a:srgbClr val="002060"/>
                </a:solidFill>
                <a:latin typeface="Arial" pitchFamily="34" charset="0"/>
                <a:cs typeface="Arial" pitchFamily="34" charset="0"/>
              </a:rPr>
              <a:t>партнерства</a:t>
            </a:r>
          </a:p>
          <a:p>
            <a:pPr>
              <a:buClr>
                <a:schemeClr val="accent2"/>
              </a:buClr>
            </a:pPr>
            <a:r>
              <a:rPr lang="uk-UA" sz="3500" b="1" dirty="0" smtClean="0">
                <a:solidFill>
                  <a:srgbClr val="002060"/>
                </a:solidFill>
                <a:latin typeface="Arial" pitchFamily="34" charset="0"/>
                <a:cs typeface="Arial" pitchFamily="34" charset="0"/>
              </a:rPr>
              <a:t>Розвиток учнівського </a:t>
            </a:r>
            <a:r>
              <a:rPr lang="uk-UA" sz="3500" b="1" dirty="0" smtClean="0">
                <a:solidFill>
                  <a:srgbClr val="002060"/>
                </a:solidFill>
                <a:latin typeface="Arial" pitchFamily="34" charset="0"/>
                <a:cs typeface="Arial" pitchFamily="34" charset="0"/>
              </a:rPr>
              <a:t>самоврядування</a:t>
            </a:r>
            <a:endParaRPr lang="uk-UA" sz="3500" b="1" dirty="0">
              <a:solidFill>
                <a:srgbClr val="002060"/>
              </a:solidFill>
              <a:latin typeface="Arial" pitchFamily="34" charset="0"/>
              <a:cs typeface="Arial" pitchFamily="34" charset="0"/>
            </a:endParaRPr>
          </a:p>
          <a:p>
            <a:pPr algn="just"/>
            <a:endParaRPr lang="uk-UA" sz="44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436696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1556792"/>
            <a:ext cx="8229600" cy="980785"/>
          </a:xfrm>
        </p:spPr>
        <p:txBody>
          <a:bodyPr>
            <a:noAutofit/>
          </a:bodyPr>
          <a:lstStyle/>
          <a:p>
            <a:pPr algn="ctr"/>
            <a:r>
              <a:rPr lang="uk-UA" sz="4400" b="1" dirty="0" smtClean="0">
                <a:solidFill>
                  <a:srgbClr val="0070C0"/>
                </a:solidFill>
                <a:latin typeface="Arial" panose="020B0604020202020204" pitchFamily="34" charset="0"/>
                <a:cs typeface="Arial" panose="020B0604020202020204" pitchFamily="34" charset="0"/>
              </a:rPr>
              <a:t>Національно-патріотичне</a:t>
            </a:r>
            <a:r>
              <a:rPr lang="uk-UA" sz="4400" b="1" dirty="0" smtClean="0">
                <a:solidFill>
                  <a:schemeClr val="tx2">
                    <a:lumMod val="50000"/>
                  </a:schemeClr>
                </a:solidFill>
                <a:latin typeface="Arial" panose="020B0604020202020204" pitchFamily="34" charset="0"/>
                <a:cs typeface="Arial" panose="020B0604020202020204" pitchFamily="34" charset="0"/>
              </a:rPr>
              <a:t> </a:t>
            </a:r>
            <a:r>
              <a:rPr lang="uk-UA" sz="4400" b="1" dirty="0" smtClean="0">
                <a:solidFill>
                  <a:srgbClr val="0070C0"/>
                </a:solidFill>
                <a:latin typeface="Arial" panose="020B0604020202020204" pitchFamily="34" charset="0"/>
                <a:cs typeface="Arial" panose="020B0604020202020204" pitchFamily="34" charset="0"/>
              </a:rPr>
              <a:t>виховання</a:t>
            </a:r>
            <a:endParaRPr lang="uk-UA" sz="4400" b="1" dirty="0">
              <a:solidFill>
                <a:srgbClr val="0070C0"/>
              </a:solidFill>
              <a:latin typeface="Arial" panose="020B0604020202020204" pitchFamily="34" charset="0"/>
              <a:cs typeface="Arial" panose="020B0604020202020204" pitchFamily="34" charset="0"/>
            </a:endParaRPr>
          </a:p>
        </p:txBody>
      </p:sp>
      <p:sp>
        <p:nvSpPr>
          <p:cNvPr id="5" name="Місце для тексту 4"/>
          <p:cNvSpPr>
            <a:spLocks noGrp="1"/>
          </p:cNvSpPr>
          <p:nvPr>
            <p:ph type="body" idx="1"/>
          </p:nvPr>
        </p:nvSpPr>
        <p:spPr>
          <a:xfrm>
            <a:off x="827584" y="4725144"/>
            <a:ext cx="3599383" cy="1245815"/>
          </a:xfrm>
        </p:spPr>
        <p:txBody>
          <a:bodyPr>
            <a:normAutofit/>
          </a:bodyPr>
          <a:lstStyle/>
          <a:p>
            <a:pPr algn="ctr"/>
            <a:r>
              <a:rPr lang="uk-UA" sz="3600" dirty="0" err="1" smtClean="0">
                <a:solidFill>
                  <a:srgbClr val="FFFF00"/>
                </a:solidFill>
                <a:latin typeface="Arial" panose="020B0604020202020204" pitchFamily="34" charset="0"/>
                <a:cs typeface="Arial" panose="020B0604020202020204" pitchFamily="34" charset="0"/>
              </a:rPr>
              <a:t>Громадянсько</a:t>
            </a:r>
            <a:r>
              <a:rPr lang="uk-UA" sz="3600" dirty="0" smtClean="0">
                <a:solidFill>
                  <a:srgbClr val="FFFF00"/>
                </a:solidFill>
                <a:latin typeface="Arial" panose="020B0604020202020204" pitchFamily="34" charset="0"/>
                <a:cs typeface="Arial" panose="020B0604020202020204" pitchFamily="34" charset="0"/>
              </a:rPr>
              <a:t>-патріотичне</a:t>
            </a:r>
            <a:endParaRPr lang="uk-UA" sz="3600" dirty="0">
              <a:solidFill>
                <a:srgbClr val="FFFF00"/>
              </a:solidFill>
              <a:latin typeface="Arial" panose="020B0604020202020204" pitchFamily="34" charset="0"/>
              <a:cs typeface="Arial" panose="020B0604020202020204" pitchFamily="34" charset="0"/>
            </a:endParaRPr>
          </a:p>
        </p:txBody>
      </p:sp>
      <p:sp>
        <p:nvSpPr>
          <p:cNvPr id="6" name="Місце для вмісту 5"/>
          <p:cNvSpPr>
            <a:spLocks noGrp="1"/>
          </p:cNvSpPr>
          <p:nvPr>
            <p:ph sz="half" idx="2"/>
          </p:nvPr>
        </p:nvSpPr>
        <p:spPr>
          <a:xfrm>
            <a:off x="899592" y="2636912"/>
            <a:ext cx="3597795" cy="2697163"/>
          </a:xfrm>
        </p:spPr>
        <p:txBody>
          <a:bodyPr>
            <a:normAutofit/>
          </a:bodyPr>
          <a:lstStyle/>
          <a:p>
            <a:pPr marL="0" indent="0" algn="ctr">
              <a:buNone/>
            </a:pPr>
            <a:r>
              <a:rPr lang="uk-UA" sz="3600" b="1" dirty="0" smtClean="0">
                <a:solidFill>
                  <a:srgbClr val="FFFF00"/>
                </a:solidFill>
                <a:latin typeface="Arial" panose="020B0604020202020204" pitchFamily="34" charset="0"/>
                <a:cs typeface="Arial" panose="020B0604020202020204" pitchFamily="34" charset="0"/>
              </a:rPr>
              <a:t>Військово-патріотичне</a:t>
            </a:r>
            <a:endParaRPr lang="uk-UA" sz="3600" b="1" dirty="0">
              <a:solidFill>
                <a:srgbClr val="FFFF00"/>
              </a:solidFill>
              <a:latin typeface="Arial" panose="020B0604020202020204" pitchFamily="34" charset="0"/>
              <a:cs typeface="Arial" panose="020B0604020202020204" pitchFamily="34" charset="0"/>
            </a:endParaRPr>
          </a:p>
        </p:txBody>
      </p:sp>
      <p:sp>
        <p:nvSpPr>
          <p:cNvPr id="7" name="Місце для тексту 6"/>
          <p:cNvSpPr>
            <a:spLocks noGrp="1"/>
          </p:cNvSpPr>
          <p:nvPr>
            <p:ph type="body" sz="quarter" idx="3"/>
          </p:nvPr>
        </p:nvSpPr>
        <p:spPr>
          <a:xfrm>
            <a:off x="4788024" y="4653136"/>
            <a:ext cx="3599382" cy="1245814"/>
          </a:xfrm>
        </p:spPr>
        <p:txBody>
          <a:bodyPr>
            <a:noAutofit/>
          </a:bodyPr>
          <a:lstStyle/>
          <a:p>
            <a:pPr algn="ctr"/>
            <a:r>
              <a:rPr lang="uk-UA" sz="3600" dirty="0" smtClean="0">
                <a:solidFill>
                  <a:srgbClr val="FFFF00"/>
                </a:solidFill>
                <a:latin typeface="Arial" panose="020B0604020202020204" pitchFamily="34" charset="0"/>
                <a:cs typeface="Arial" panose="020B0604020202020204" pitchFamily="34" charset="0"/>
              </a:rPr>
              <a:t>Духовно-моральне</a:t>
            </a:r>
            <a:endParaRPr lang="uk-UA" sz="3600" dirty="0">
              <a:solidFill>
                <a:srgbClr val="FFFF00"/>
              </a:solidFill>
              <a:latin typeface="Arial" panose="020B0604020202020204" pitchFamily="34" charset="0"/>
              <a:cs typeface="Arial" panose="020B0604020202020204" pitchFamily="34" charset="0"/>
            </a:endParaRPr>
          </a:p>
        </p:txBody>
      </p:sp>
      <p:sp>
        <p:nvSpPr>
          <p:cNvPr id="8" name="Місце для вмісту 7"/>
          <p:cNvSpPr>
            <a:spLocks noGrp="1"/>
          </p:cNvSpPr>
          <p:nvPr>
            <p:ph sz="quarter" idx="4"/>
          </p:nvPr>
        </p:nvSpPr>
        <p:spPr>
          <a:xfrm>
            <a:off x="5076056" y="2708920"/>
            <a:ext cx="3599382" cy="2697164"/>
          </a:xfrm>
        </p:spPr>
        <p:txBody>
          <a:bodyPr>
            <a:normAutofit/>
          </a:bodyPr>
          <a:lstStyle/>
          <a:p>
            <a:pPr marL="0" indent="0" algn="ctr">
              <a:buNone/>
            </a:pPr>
            <a:r>
              <a:rPr lang="uk-UA" sz="3600" b="1" dirty="0" smtClean="0">
                <a:solidFill>
                  <a:srgbClr val="FFFF00"/>
                </a:solidFill>
                <a:latin typeface="Arial" panose="020B0604020202020204" pitchFamily="34" charset="0"/>
                <a:cs typeface="Arial" panose="020B0604020202020204" pitchFamily="34" charset="0"/>
              </a:rPr>
              <a:t>Екологічне</a:t>
            </a:r>
            <a:endParaRPr lang="uk-UA" sz="3600" b="1" dirty="0">
              <a:solidFill>
                <a:srgbClr val="FFFF00"/>
              </a:solidFill>
              <a:latin typeface="Arial" panose="020B0604020202020204" pitchFamily="34" charset="0"/>
              <a:cs typeface="Arial" panose="020B0604020202020204" pitchFamily="34" charset="0"/>
            </a:endParaRPr>
          </a:p>
        </p:txBody>
      </p:sp>
      <p:pic>
        <p:nvPicPr>
          <p:cNvPr id="4098" name="Picture 2" descr="C:\Users\USER\Desktop\завантаження (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033713" y="3212976"/>
            <a:ext cx="3857392" cy="1863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8410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39552" y="1124744"/>
            <a:ext cx="8030656" cy="5894115"/>
          </a:xfrm>
        </p:spPr>
        <p:txBody>
          <a:bodyPr>
            <a:normAutofit/>
          </a:bodyPr>
          <a:lstStyle/>
          <a:p>
            <a:pPr marL="0" indent="0" algn="just">
              <a:buNone/>
            </a:pPr>
            <a:r>
              <a:rPr lang="uk-UA" b="1" dirty="0" smtClean="0">
                <a:solidFill>
                  <a:schemeClr val="bg2">
                    <a:lumMod val="25000"/>
                  </a:schemeClr>
                </a:solidFill>
                <a:latin typeface="Arial" panose="020B0604020202020204" pitchFamily="34" charset="0"/>
                <a:cs typeface="Arial" panose="020B0604020202020204" pitchFamily="34" charset="0"/>
              </a:rPr>
              <a:t>Громадянсько-патріотичне:</a:t>
            </a:r>
            <a:r>
              <a:rPr lang="uk-UA" dirty="0" smtClean="0">
                <a:solidFill>
                  <a:schemeClr val="bg2">
                    <a:lumMod val="25000"/>
                  </a:schemeClr>
                </a:solidFill>
                <a:latin typeface="Arial" panose="020B0604020202020204" pitchFamily="34" charset="0"/>
                <a:cs typeface="Arial" panose="020B0604020202020204" pitchFamily="34" charset="0"/>
              </a:rPr>
              <a:t> патріотизм,  повага до культурних цінностей народу, історико-культурні надбання і традиції.</a:t>
            </a:r>
          </a:p>
          <a:p>
            <a:pPr marL="0" indent="0" algn="just">
              <a:buNone/>
            </a:pPr>
            <a:r>
              <a:rPr lang="uk-UA" b="1" dirty="0" smtClean="0">
                <a:solidFill>
                  <a:schemeClr val="bg2">
                    <a:lumMod val="25000"/>
                  </a:schemeClr>
                </a:solidFill>
                <a:latin typeface="Arial" panose="020B0604020202020204" pitchFamily="34" charset="0"/>
                <a:cs typeface="Arial" panose="020B0604020202020204" pitchFamily="34" charset="0"/>
              </a:rPr>
              <a:t>Духовно-моральне: </a:t>
            </a:r>
            <a:r>
              <a:rPr lang="uk-UA" dirty="0" smtClean="0">
                <a:solidFill>
                  <a:schemeClr val="bg2">
                    <a:lumMod val="25000"/>
                  </a:schemeClr>
                </a:solidFill>
                <a:latin typeface="Arial" panose="020B0604020202020204" pitchFamily="34" charset="0"/>
                <a:cs typeface="Arial" panose="020B0604020202020204" pitchFamily="34" charset="0"/>
              </a:rPr>
              <a:t>гуманізм, толерантність, соціальний добробут, готовність до змін.</a:t>
            </a:r>
          </a:p>
          <a:p>
            <a:pPr marL="0" indent="0" algn="just">
              <a:buNone/>
            </a:pPr>
            <a:r>
              <a:rPr lang="uk-UA" b="1" dirty="0" smtClean="0">
                <a:solidFill>
                  <a:schemeClr val="bg2">
                    <a:lumMod val="25000"/>
                  </a:schemeClr>
                </a:solidFill>
                <a:latin typeface="Arial" panose="020B0604020202020204" pitchFamily="34" charset="0"/>
                <a:cs typeface="Arial" panose="020B0604020202020204" pitchFamily="34" charset="0"/>
              </a:rPr>
              <a:t>Військово-патріотичне:</a:t>
            </a:r>
            <a:r>
              <a:rPr lang="uk-UA" dirty="0" smtClean="0">
                <a:solidFill>
                  <a:schemeClr val="bg2">
                    <a:lumMod val="25000"/>
                  </a:schemeClr>
                </a:solidFill>
                <a:latin typeface="Arial" panose="020B0604020202020204" pitchFamily="34" charset="0"/>
                <a:cs typeface="Arial" panose="020B0604020202020204" pitchFamily="34" charset="0"/>
              </a:rPr>
              <a:t> готовність до виконання </a:t>
            </a:r>
            <a:r>
              <a:rPr lang="uk-UA" dirty="0">
                <a:solidFill>
                  <a:schemeClr val="bg2">
                    <a:lumMod val="25000"/>
                  </a:schemeClr>
                </a:solidFill>
                <a:latin typeface="Arial" panose="020B0604020202020204" pitchFamily="34" charset="0"/>
                <a:cs typeface="Arial" panose="020B0604020202020204" pitchFamily="34" charset="0"/>
              </a:rPr>
              <a:t>обов'язку із захисту незалежності та територіальної цілісності </a:t>
            </a:r>
            <a:r>
              <a:rPr lang="uk-UA" dirty="0" smtClean="0">
                <a:solidFill>
                  <a:schemeClr val="bg2">
                    <a:lumMod val="25000"/>
                  </a:schemeClr>
                </a:solidFill>
                <a:latin typeface="Arial" panose="020B0604020202020204" pitchFamily="34" charset="0"/>
                <a:cs typeface="Arial" panose="020B0604020202020204" pitchFamily="34" charset="0"/>
              </a:rPr>
              <a:t>України.</a:t>
            </a:r>
          </a:p>
          <a:p>
            <a:pPr marL="0" indent="0" algn="just">
              <a:buNone/>
            </a:pPr>
            <a:r>
              <a:rPr lang="uk-UA" b="1" dirty="0" smtClean="0">
                <a:solidFill>
                  <a:schemeClr val="bg2">
                    <a:lumMod val="25000"/>
                  </a:schemeClr>
                </a:solidFill>
                <a:latin typeface="Arial" panose="020B0604020202020204" pitchFamily="34" charset="0"/>
                <a:cs typeface="Arial" panose="020B0604020202020204" pitchFamily="34" charset="0"/>
              </a:rPr>
              <a:t>Екологічне:</a:t>
            </a:r>
            <a:r>
              <a:rPr lang="uk-UA" dirty="0" smtClean="0">
                <a:solidFill>
                  <a:schemeClr val="bg2">
                    <a:lumMod val="25000"/>
                  </a:schemeClr>
                </a:solidFill>
                <a:latin typeface="Arial" panose="020B0604020202020204" pitchFamily="34" charset="0"/>
                <a:cs typeface="Arial" panose="020B0604020202020204" pitchFamily="34" charset="0"/>
              </a:rPr>
              <a:t> природа як національне багатство, здоровий спосіб життя. </a:t>
            </a:r>
            <a:endParaRPr lang="uk-UA" dirty="0">
              <a:solidFill>
                <a:schemeClr val="bg2">
                  <a:lumMod val="25000"/>
                </a:schemeClr>
              </a:solidFill>
              <a:latin typeface="Arial" panose="020B0604020202020204" pitchFamily="34" charset="0"/>
              <a:cs typeface="Arial" panose="020B0604020202020204" pitchFamily="34" charset="0"/>
            </a:endParaRPr>
          </a:p>
        </p:txBody>
      </p:sp>
      <p:pic>
        <p:nvPicPr>
          <p:cNvPr id="4" name="Picture 2" descr="C:\Users\USER\Desktop\png-transparent-ukrainian-state-language-Матусівська-сільська-громада-matusiv-others-english-text-logo.pn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845" b="89637" l="0" r="100000"/>
                    </a14:imgEffect>
                  </a14:imgLayer>
                </a14:imgProps>
              </a:ext>
              <a:ext uri="{28A0092B-C50C-407E-A947-70E740481C1C}">
                <a14:useLocalDpi xmlns:a14="http://schemas.microsoft.com/office/drawing/2010/main" val="0"/>
              </a:ext>
            </a:extLst>
          </a:blip>
          <a:srcRect/>
          <a:stretch>
            <a:fillRect/>
          </a:stretch>
        </p:blipFill>
        <p:spPr bwMode="auto">
          <a:xfrm>
            <a:off x="1763688" y="4641172"/>
            <a:ext cx="5678962" cy="2382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386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7715200" cy="1143000"/>
          </a:xfrm>
        </p:spPr>
        <p:txBody>
          <a:bodyPr/>
          <a:lstStyle/>
          <a:p>
            <a:r>
              <a:rPr lang="uk-UA" b="1" dirty="0" smtClean="0">
                <a:solidFill>
                  <a:schemeClr val="bg2">
                    <a:lumMod val="25000"/>
                  </a:schemeClr>
                </a:solidFill>
                <a:latin typeface="Arial" panose="020B0604020202020204" pitchFamily="34" charset="0"/>
                <a:cs typeface="Arial" panose="020B0604020202020204" pitchFamily="34" charset="0"/>
              </a:rPr>
              <a:t>Новий українець</a:t>
            </a:r>
            <a:endParaRPr lang="uk-UA" b="1" dirty="0">
              <a:solidFill>
                <a:schemeClr val="bg2">
                  <a:lumMod val="25000"/>
                </a:schemeClr>
              </a:solidFill>
              <a:latin typeface="Arial" panose="020B0604020202020204" pitchFamily="34" charset="0"/>
              <a:cs typeface="Arial" panose="020B0604020202020204" pitchFamily="34" charset="0"/>
            </a:endParaRPr>
          </a:p>
        </p:txBody>
      </p:sp>
      <p:sp>
        <p:nvSpPr>
          <p:cNvPr id="3" name="Місце для вмісту 2"/>
          <p:cNvSpPr>
            <a:spLocks noGrp="1"/>
          </p:cNvSpPr>
          <p:nvPr>
            <p:ph idx="1"/>
          </p:nvPr>
        </p:nvSpPr>
        <p:spPr>
          <a:xfrm>
            <a:off x="971600" y="1417638"/>
            <a:ext cx="7488832" cy="4963690"/>
          </a:xfrm>
        </p:spPr>
        <p:txBody>
          <a:bodyPr>
            <a:normAutofit/>
          </a:bodyPr>
          <a:lstStyle/>
          <a:p>
            <a:pPr algn="just">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повага </a:t>
            </a:r>
            <a:r>
              <a:rPr lang="uk-UA" dirty="0">
                <a:solidFill>
                  <a:schemeClr val="bg2">
                    <a:lumMod val="25000"/>
                  </a:schemeClr>
                </a:solidFill>
                <a:latin typeface="Arial" panose="020B0604020202020204" pitchFamily="34" charset="0"/>
                <a:cs typeface="Arial" panose="020B0604020202020204" pitchFamily="34" charset="0"/>
              </a:rPr>
              <a:t>до національних символів (</a:t>
            </a:r>
            <a:r>
              <a:rPr lang="uk-UA" dirty="0" smtClean="0">
                <a:solidFill>
                  <a:schemeClr val="bg2">
                    <a:lumMod val="25000"/>
                  </a:schemeClr>
                </a:solidFill>
                <a:latin typeface="Arial" panose="020B0604020202020204" pitchFamily="34" charset="0"/>
                <a:cs typeface="Arial" panose="020B0604020202020204" pitchFamily="34" charset="0"/>
              </a:rPr>
              <a:t>Герба, </a:t>
            </a:r>
            <a:r>
              <a:rPr lang="uk-UA" dirty="0">
                <a:solidFill>
                  <a:schemeClr val="bg2">
                    <a:lumMod val="25000"/>
                  </a:schemeClr>
                </a:solidFill>
                <a:latin typeface="Arial" panose="020B0604020202020204" pitchFamily="34" charset="0"/>
                <a:cs typeface="Arial" panose="020B0604020202020204" pitchFamily="34" charset="0"/>
              </a:rPr>
              <a:t>Прапора, Гімну України); </a:t>
            </a:r>
          </a:p>
          <a:p>
            <a:pPr algn="just">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активна </a:t>
            </a:r>
            <a:r>
              <a:rPr lang="uk-UA" dirty="0">
                <a:solidFill>
                  <a:schemeClr val="bg2">
                    <a:lumMod val="25000"/>
                  </a:schemeClr>
                </a:solidFill>
                <a:latin typeface="Arial" panose="020B0604020202020204" pitchFamily="34" charset="0"/>
                <a:cs typeface="Arial" panose="020B0604020202020204" pitchFamily="34" charset="0"/>
              </a:rPr>
              <a:t>участь у громадсько-політичному житті країни; </a:t>
            </a:r>
          </a:p>
          <a:p>
            <a:pPr algn="just">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верховенство </a:t>
            </a:r>
            <a:r>
              <a:rPr lang="uk-UA" dirty="0">
                <a:solidFill>
                  <a:schemeClr val="bg2">
                    <a:lumMod val="25000"/>
                  </a:schemeClr>
                </a:solidFill>
                <a:latin typeface="Arial" panose="020B0604020202020204" pitchFamily="34" charset="0"/>
                <a:cs typeface="Arial" panose="020B0604020202020204" pitchFamily="34" charset="0"/>
              </a:rPr>
              <a:t>права, повага до прав людини; </a:t>
            </a:r>
          </a:p>
          <a:p>
            <a:pPr algn="just">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готовності </a:t>
            </a:r>
            <a:r>
              <a:rPr lang="uk-UA" dirty="0">
                <a:solidFill>
                  <a:schemeClr val="bg2">
                    <a:lumMod val="25000"/>
                  </a:schemeClr>
                </a:solidFill>
                <a:latin typeface="Arial" panose="020B0604020202020204" pitchFamily="34" charset="0"/>
                <a:cs typeface="Arial" panose="020B0604020202020204" pitchFamily="34" charset="0"/>
              </a:rPr>
              <a:t>до природоохоронної діяльності;</a:t>
            </a:r>
          </a:p>
          <a:p>
            <a:pPr algn="just">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толерантне </a:t>
            </a:r>
            <a:r>
              <a:rPr lang="uk-UA" dirty="0">
                <a:solidFill>
                  <a:schemeClr val="bg2">
                    <a:lumMod val="25000"/>
                  </a:schemeClr>
                </a:solidFill>
                <a:latin typeface="Arial" panose="020B0604020202020204" pitchFamily="34" charset="0"/>
                <a:cs typeface="Arial" panose="020B0604020202020204" pitchFamily="34" charset="0"/>
              </a:rPr>
              <a:t>ставлення до цінностей і переконань представників іншої </a:t>
            </a:r>
            <a:r>
              <a:rPr lang="uk-UA" dirty="0" smtClean="0">
                <a:solidFill>
                  <a:schemeClr val="bg2">
                    <a:lumMod val="25000"/>
                  </a:schemeClr>
                </a:solidFill>
                <a:latin typeface="Arial" panose="020B0604020202020204" pitchFamily="34" charset="0"/>
                <a:cs typeface="Arial" panose="020B0604020202020204" pitchFamily="34" charset="0"/>
              </a:rPr>
              <a:t>культури, </a:t>
            </a:r>
            <a:r>
              <a:rPr lang="uk-UA" dirty="0">
                <a:solidFill>
                  <a:schemeClr val="bg2">
                    <a:lumMod val="25000"/>
                  </a:schemeClr>
                </a:solidFill>
                <a:latin typeface="Arial" panose="020B0604020202020204" pitchFamily="34" charset="0"/>
                <a:cs typeface="Arial" panose="020B0604020202020204" pitchFamily="34" charset="0"/>
              </a:rPr>
              <a:t>а також до регіональних </a:t>
            </a:r>
            <a:r>
              <a:rPr lang="uk-UA" dirty="0" smtClean="0">
                <a:solidFill>
                  <a:schemeClr val="bg2">
                    <a:lumMod val="25000"/>
                  </a:schemeClr>
                </a:solidFill>
                <a:latin typeface="Arial" panose="020B0604020202020204" pitchFamily="34" charset="0"/>
                <a:cs typeface="Arial" panose="020B0604020202020204" pitchFamily="34" charset="0"/>
              </a:rPr>
              <a:t>та </a:t>
            </a:r>
            <a:r>
              <a:rPr lang="uk-UA" dirty="0">
                <a:solidFill>
                  <a:schemeClr val="bg2">
                    <a:lumMod val="25000"/>
                  </a:schemeClr>
                </a:solidFill>
                <a:latin typeface="Arial" panose="020B0604020202020204" pitchFamily="34" charset="0"/>
                <a:cs typeface="Arial" panose="020B0604020202020204" pitchFamily="34" charset="0"/>
              </a:rPr>
              <a:t>національно-</a:t>
            </a:r>
            <a:r>
              <a:rPr lang="uk-UA" dirty="0" err="1">
                <a:solidFill>
                  <a:schemeClr val="bg2">
                    <a:lumMod val="25000"/>
                  </a:schemeClr>
                </a:solidFill>
                <a:latin typeface="Arial" panose="020B0604020202020204" pitchFamily="34" charset="0"/>
                <a:cs typeface="Arial" panose="020B0604020202020204" pitchFamily="34" charset="0"/>
              </a:rPr>
              <a:t>мовних</a:t>
            </a:r>
            <a:r>
              <a:rPr lang="uk-UA" dirty="0">
                <a:solidFill>
                  <a:schemeClr val="bg2">
                    <a:lumMod val="25000"/>
                  </a:schemeClr>
                </a:solidFill>
                <a:latin typeface="Arial" panose="020B0604020202020204" pitchFamily="34" charset="0"/>
                <a:cs typeface="Arial" panose="020B0604020202020204" pitchFamily="34" charset="0"/>
              </a:rPr>
              <a:t> особливостей;</a:t>
            </a:r>
          </a:p>
          <a:p>
            <a:pPr algn="just">
              <a:buClr>
                <a:schemeClr val="accent2"/>
              </a:buClr>
            </a:pPr>
            <a:r>
              <a:rPr lang="uk-UA" dirty="0">
                <a:solidFill>
                  <a:schemeClr val="bg2">
                    <a:lumMod val="25000"/>
                  </a:schemeClr>
                </a:solidFill>
                <a:latin typeface="Arial" panose="020B0604020202020204" pitchFamily="34" charset="0"/>
                <a:cs typeface="Arial" panose="020B0604020202020204" pitchFamily="34" charset="0"/>
              </a:rPr>
              <a:t> </a:t>
            </a:r>
            <a:r>
              <a:rPr lang="uk-UA" dirty="0" smtClean="0">
                <a:solidFill>
                  <a:schemeClr val="bg2">
                    <a:lumMod val="25000"/>
                  </a:schemeClr>
                </a:solidFill>
                <a:latin typeface="Arial" panose="020B0604020202020204" pitchFamily="34" charset="0"/>
                <a:cs typeface="Arial" panose="020B0604020202020204" pitchFamily="34" charset="0"/>
              </a:rPr>
              <a:t>готовність </a:t>
            </a:r>
            <a:r>
              <a:rPr lang="uk-UA" dirty="0">
                <a:solidFill>
                  <a:schemeClr val="bg2">
                    <a:lumMod val="25000"/>
                  </a:schemeClr>
                </a:solidFill>
                <a:latin typeface="Arial" panose="020B0604020202020204" pitchFamily="34" charset="0"/>
                <a:cs typeface="Arial" panose="020B0604020202020204" pitchFamily="34" charset="0"/>
              </a:rPr>
              <a:t>захищати суверенітет і територіальну цілісність України</a:t>
            </a:r>
            <a:r>
              <a:rPr lang="uk-UA" dirty="0" smtClean="0">
                <a:solidFill>
                  <a:schemeClr val="bg2">
                    <a:lumMod val="25000"/>
                  </a:schemeClr>
                </a:solidFill>
                <a:latin typeface="Arial" panose="020B0604020202020204" pitchFamily="34" charset="0"/>
                <a:cs typeface="Arial" panose="020B0604020202020204" pitchFamily="34" charset="0"/>
              </a:rPr>
              <a:t>.</a:t>
            </a:r>
            <a:r>
              <a:rPr lang="uk-UA" dirty="0">
                <a:solidFill>
                  <a:schemeClr val="bg2">
                    <a:lumMod val="25000"/>
                  </a:schemeClr>
                </a:solidFill>
                <a:latin typeface="Arial" panose="020B0604020202020204" pitchFamily="34" charset="0"/>
                <a:cs typeface="Arial" panose="020B0604020202020204" pitchFamily="34" charset="0"/>
              </a:rPr>
              <a:t> </a:t>
            </a:r>
          </a:p>
          <a:p>
            <a:endParaRPr lang="uk-UA" dirty="0">
              <a:solidFill>
                <a:schemeClr val="bg2">
                  <a:lumMod val="25000"/>
                </a:schemeClr>
              </a:solidFill>
            </a:endParaRPr>
          </a:p>
        </p:txBody>
      </p:sp>
    </p:spTree>
    <p:extLst>
      <p:ext uri="{BB962C8B-B14F-4D97-AF65-F5344CB8AC3E}">
        <p14:creationId xmlns:p14="http://schemas.microsoft.com/office/powerpoint/2010/main" val="537763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https://3.downloader.disk.yandex.ua/preview/71ebc10d5ea0bb25cc5eb8a379323a2a47f677793f1b750a825ea9507c1b1ad6/inf/PEj6GcrlAltS-w3qNOHxYRQAyV8_AMJ3beQZxS95xpdjeJEweklwsAFvS4y1e2nYSHyQONUUMSQSKjMgq0Ne-A%3D%3D?uid=50811230&amp;filename=y_a0d6ae2f.jpg&amp;disposition=inline&amp;hash=&amp;limit=0&amp;content_type=image%2Fjpeg&amp;tknv=v2&amp;size=285x5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4" name="AutoShape 6" descr="https://3.downloader.disk.yandex.ua/preview/71ebc10d5ea0bb25cc5eb8a379323a2a47f677793f1b750a825ea9507c1b1ad6/inf/PEj6GcrlAltS-w3qNOHxYRQAyV8_AMJ3beQZxS95xpdjeJEweklwsAFvS4y1e2nYSHyQONUUMSQSKjMgq0Ne-A%3D%3D?uid=50811230&amp;filename=y_a0d6ae2f.jpg&amp;disposition=inline&amp;hash=&amp;limit=0&amp;content_type=image%2Fjpeg&amp;tknv=v2&amp;size=285x5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 name="Заголовок 1"/>
          <p:cNvSpPr>
            <a:spLocks noGrp="1"/>
          </p:cNvSpPr>
          <p:nvPr>
            <p:ph type="title"/>
          </p:nvPr>
        </p:nvSpPr>
        <p:spPr>
          <a:xfrm>
            <a:off x="827584" y="980728"/>
            <a:ext cx="7859216" cy="922114"/>
          </a:xfrm>
        </p:spPr>
        <p:txBody>
          <a:bodyPr>
            <a:normAutofit fontScale="90000"/>
          </a:bodyPr>
          <a:lstStyle/>
          <a:p>
            <a:r>
              <a:rPr lang="uk-UA" b="1" dirty="0" smtClean="0">
                <a:solidFill>
                  <a:schemeClr val="bg2">
                    <a:lumMod val="25000"/>
                  </a:schemeClr>
                </a:solidFill>
                <a:latin typeface="Arial" panose="020B0604020202020204" pitchFamily="34" charset="0"/>
                <a:cs typeface="Arial" panose="020B0604020202020204" pitchFamily="34" charset="0"/>
              </a:rPr>
              <a:t>Завдання</a:t>
            </a:r>
            <a:br>
              <a:rPr lang="uk-UA" b="1" dirty="0" smtClean="0">
                <a:solidFill>
                  <a:schemeClr val="bg2">
                    <a:lumMod val="25000"/>
                  </a:schemeClr>
                </a:solidFill>
                <a:latin typeface="Arial" panose="020B0604020202020204" pitchFamily="34" charset="0"/>
                <a:cs typeface="Arial" panose="020B0604020202020204" pitchFamily="34" charset="0"/>
              </a:rPr>
            </a:br>
            <a:r>
              <a:rPr lang="uk-UA" b="1" dirty="0" smtClean="0">
                <a:solidFill>
                  <a:schemeClr val="bg2">
                    <a:lumMod val="25000"/>
                  </a:schemeClr>
                </a:solidFill>
                <a:latin typeface="Arial" panose="020B0604020202020204" pitchFamily="34" charset="0"/>
                <a:cs typeface="Arial" panose="020B0604020202020204" pitchFamily="34" charset="0"/>
              </a:rPr>
              <a:t>національно-патріотичного </a:t>
            </a:r>
            <a:r>
              <a:rPr lang="uk-UA" b="1" dirty="0">
                <a:solidFill>
                  <a:schemeClr val="bg2">
                    <a:lumMod val="25000"/>
                  </a:schemeClr>
                </a:solidFill>
                <a:latin typeface="Arial" panose="020B0604020202020204" pitchFamily="34" charset="0"/>
                <a:cs typeface="Arial" panose="020B0604020202020204" pitchFamily="34" charset="0"/>
              </a:rPr>
              <a:t>виховання</a:t>
            </a:r>
            <a:r>
              <a:rPr lang="uk-UA" b="1" dirty="0" smtClean="0">
                <a:solidFill>
                  <a:schemeClr val="accent1">
                    <a:lumMod val="50000"/>
                  </a:schemeClr>
                </a:solidFill>
                <a:latin typeface="Arial" panose="020B0604020202020204" pitchFamily="34" charset="0"/>
                <a:cs typeface="Arial" panose="020B0604020202020204" pitchFamily="34" charset="0"/>
              </a:rPr>
              <a:t> </a:t>
            </a:r>
            <a:endParaRPr lang="uk-UA" b="1" dirty="0">
              <a:solidFill>
                <a:schemeClr val="accent1">
                  <a:lumMod val="50000"/>
                </a:schemeClr>
              </a:solidFill>
              <a:latin typeface="Arial" panose="020B0604020202020204" pitchFamily="34" charset="0"/>
              <a:cs typeface="Arial" panose="020B0604020202020204" pitchFamily="34" charset="0"/>
            </a:endParaRPr>
          </a:p>
        </p:txBody>
      </p:sp>
      <p:sp>
        <p:nvSpPr>
          <p:cNvPr id="3" name="Місце для вмісту 2"/>
          <p:cNvSpPr>
            <a:spLocks noGrp="1"/>
          </p:cNvSpPr>
          <p:nvPr>
            <p:ph idx="1"/>
          </p:nvPr>
        </p:nvSpPr>
        <p:spPr>
          <a:xfrm>
            <a:off x="683568" y="1916832"/>
            <a:ext cx="7632848" cy="4785395"/>
          </a:xfrm>
        </p:spPr>
        <p:txBody>
          <a:bodyPr>
            <a:normAutofit/>
          </a:bodyPr>
          <a:lstStyle/>
          <a:p>
            <a:pPr algn="just">
              <a:buClr>
                <a:schemeClr val="accent2"/>
              </a:buClr>
            </a:pPr>
            <a:r>
              <a:rPr lang="uk-UA" dirty="0">
                <a:solidFill>
                  <a:schemeClr val="bg2">
                    <a:lumMod val="25000"/>
                  </a:schemeClr>
                </a:solidFill>
                <a:latin typeface="Arial" panose="020B0604020202020204" pitchFamily="34" charset="0"/>
                <a:cs typeface="Arial" panose="020B0604020202020204" pitchFamily="34" charset="0"/>
              </a:rPr>
              <a:t>утвердження в свідомості і почуттях особистості патріотичних цінностей, переконань і поваги до культурного та </a:t>
            </a:r>
            <a:r>
              <a:rPr lang="uk-UA" dirty="0" smtClean="0">
                <a:solidFill>
                  <a:schemeClr val="bg2">
                    <a:lumMod val="25000"/>
                  </a:schemeClr>
                </a:solidFill>
                <a:latin typeface="Arial" panose="020B0604020202020204" pitchFamily="34" charset="0"/>
                <a:cs typeface="Arial" panose="020B0604020202020204" pitchFamily="34" charset="0"/>
              </a:rPr>
              <a:t>історичного </a:t>
            </a:r>
            <a:r>
              <a:rPr lang="uk-UA" dirty="0">
                <a:solidFill>
                  <a:schemeClr val="bg2">
                    <a:lumMod val="25000"/>
                  </a:schemeClr>
                </a:solidFill>
                <a:latin typeface="Arial" panose="020B0604020202020204" pitchFamily="34" charset="0"/>
                <a:cs typeface="Arial" panose="020B0604020202020204" pitchFamily="34" charset="0"/>
              </a:rPr>
              <a:t>минулого України</a:t>
            </a:r>
            <a:r>
              <a:rPr lang="uk-UA" dirty="0" smtClean="0">
                <a:solidFill>
                  <a:schemeClr val="bg2">
                    <a:lumMod val="25000"/>
                  </a:schemeClr>
                </a:solidFill>
                <a:latin typeface="Arial" panose="020B0604020202020204" pitchFamily="34" charset="0"/>
                <a:cs typeface="Arial" panose="020B0604020202020204" pitchFamily="34" charset="0"/>
              </a:rPr>
              <a:t>;</a:t>
            </a:r>
          </a:p>
          <a:p>
            <a:pPr algn="just">
              <a:buClr>
                <a:schemeClr val="accent2"/>
              </a:buClr>
            </a:pPr>
            <a:r>
              <a:rPr lang="uk-UA" dirty="0">
                <a:solidFill>
                  <a:schemeClr val="bg2">
                    <a:lumMod val="25000"/>
                  </a:schemeClr>
                </a:solidFill>
                <a:latin typeface="Arial" panose="020B0604020202020204" pitchFamily="34" charset="0"/>
                <a:cs typeface="Arial" panose="020B0604020202020204" pitchFamily="34" charset="0"/>
              </a:rPr>
              <a:t>підвищення престижу військової служби, а звідси - культивування ставлення до військовослужбовця як до захисника України, героя; </a:t>
            </a:r>
          </a:p>
          <a:p>
            <a:pPr algn="just">
              <a:buClr>
                <a:schemeClr val="accent2"/>
              </a:buClr>
            </a:pPr>
            <a:r>
              <a:rPr lang="uk-UA" dirty="0" smtClean="0">
                <a:solidFill>
                  <a:schemeClr val="bg2">
                    <a:lumMod val="25000"/>
                  </a:schemeClr>
                </a:solidFill>
                <a:latin typeface="Arial" panose="020B0604020202020204" pitchFamily="34" charset="0"/>
                <a:cs typeface="Arial" panose="020B0604020202020204" pitchFamily="34" charset="0"/>
              </a:rPr>
              <a:t>усвідомлення </a:t>
            </a:r>
            <a:r>
              <a:rPr lang="uk-UA" dirty="0">
                <a:solidFill>
                  <a:schemeClr val="bg2">
                    <a:lumMod val="25000"/>
                  </a:schemeClr>
                </a:solidFill>
                <a:latin typeface="Arial" panose="020B0604020202020204" pitchFamily="34" charset="0"/>
                <a:cs typeface="Arial" panose="020B0604020202020204" pitchFamily="34" charset="0"/>
              </a:rPr>
              <a:t>взаємозв’язку між індивідуальною свободою, правами людини та її патріотичною відповідальністю; </a:t>
            </a:r>
          </a:p>
          <a:p>
            <a:pPr algn="just">
              <a:buClr>
                <a:schemeClr val="accent2"/>
              </a:buClr>
            </a:pPr>
            <a:endParaRPr lang="uk-UA" dirty="0">
              <a:solidFill>
                <a:schemeClr val="bg2">
                  <a:lumMod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732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https://3.downloader.disk.yandex.ua/preview/71ebc10d5ea0bb25cc5eb8a379323a2a47f677793f1b750a825ea9507c1b1ad6/inf/PEj6GcrlAltS-w3qNOHxYRQAyV8_AMJ3beQZxS95xpdjeJEweklwsAFvS4y1e2nYSHyQONUUMSQSKjMgq0Ne-A%3D%3D?uid=50811230&amp;filename=y_a0d6ae2f.jpg&amp;disposition=inline&amp;hash=&amp;limit=0&amp;content_type=image%2Fjpeg&amp;tknv=v2&amp;size=285x5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4" name="AutoShape 6" descr="https://3.downloader.disk.yandex.ua/preview/71ebc10d5ea0bb25cc5eb8a379323a2a47f677793f1b750a825ea9507c1b1ad6/inf/PEj6GcrlAltS-w3qNOHxYRQAyV8_AMJ3beQZxS95xpdjeJEweklwsAFvS4y1e2nYSHyQONUUMSQSKjMgq0Ne-A%3D%3D?uid=50811230&amp;filename=y_a0d6ae2f.jpg&amp;disposition=inline&amp;hash=&amp;limit=0&amp;content_type=image%2Fjpeg&amp;tknv=v2&amp;size=285x5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 name="Заголовок 1"/>
          <p:cNvSpPr>
            <a:spLocks noGrp="1"/>
          </p:cNvSpPr>
          <p:nvPr>
            <p:ph type="title"/>
          </p:nvPr>
        </p:nvSpPr>
        <p:spPr>
          <a:xfrm>
            <a:off x="755576" y="1052736"/>
            <a:ext cx="7859216" cy="922114"/>
          </a:xfrm>
        </p:spPr>
        <p:txBody>
          <a:bodyPr>
            <a:normAutofit fontScale="90000"/>
          </a:bodyPr>
          <a:lstStyle/>
          <a:p>
            <a:r>
              <a:rPr lang="uk-UA" b="1" dirty="0" smtClean="0">
                <a:solidFill>
                  <a:schemeClr val="bg2">
                    <a:lumMod val="25000"/>
                  </a:schemeClr>
                </a:solidFill>
                <a:latin typeface="Arial" panose="020B0604020202020204" pitchFamily="34" charset="0"/>
                <a:cs typeface="Arial" panose="020B0604020202020204" pitchFamily="34" charset="0"/>
              </a:rPr>
              <a:t>Завдання національно-патріотичного виховання</a:t>
            </a:r>
            <a:endParaRPr lang="uk-UA" b="1" dirty="0">
              <a:solidFill>
                <a:schemeClr val="bg2">
                  <a:lumMod val="25000"/>
                </a:schemeClr>
              </a:solidFill>
              <a:latin typeface="Arial" panose="020B0604020202020204" pitchFamily="34" charset="0"/>
              <a:cs typeface="Arial" panose="020B0604020202020204" pitchFamily="34" charset="0"/>
            </a:endParaRPr>
          </a:p>
        </p:txBody>
      </p:sp>
      <p:sp>
        <p:nvSpPr>
          <p:cNvPr id="3" name="Місце для вмісту 2"/>
          <p:cNvSpPr>
            <a:spLocks noGrp="1"/>
          </p:cNvSpPr>
          <p:nvPr>
            <p:ph idx="1"/>
          </p:nvPr>
        </p:nvSpPr>
        <p:spPr>
          <a:xfrm>
            <a:off x="755576" y="2420888"/>
            <a:ext cx="7704856" cy="4785395"/>
          </a:xfrm>
        </p:spPr>
        <p:txBody>
          <a:bodyPr>
            <a:normAutofit/>
          </a:bodyPr>
          <a:lstStyle/>
          <a:p>
            <a:pPr algn="just">
              <a:buClr>
                <a:schemeClr val="accent2"/>
              </a:buClr>
            </a:pPr>
            <a:r>
              <a:rPr lang="uk-UA" dirty="0">
                <a:solidFill>
                  <a:schemeClr val="bg2">
                    <a:lumMod val="25000"/>
                  </a:schemeClr>
                </a:solidFill>
                <a:latin typeface="Arial" panose="020B0604020202020204" pitchFamily="34" charset="0"/>
                <a:cs typeface="Arial" panose="020B0604020202020204" pitchFamily="34" charset="0"/>
              </a:rPr>
              <a:t>виховання екологічної культури особистості, усвідомлення себе частиною природи, почуття відповідальності за неї як за національне багатство, основи життя на землі</a:t>
            </a:r>
            <a:r>
              <a:rPr lang="uk-UA" dirty="0" smtClean="0">
                <a:solidFill>
                  <a:schemeClr val="bg2">
                    <a:lumMod val="25000"/>
                  </a:schemeClr>
                </a:solidFill>
                <a:latin typeface="Arial" panose="020B0604020202020204" pitchFamily="34" charset="0"/>
                <a:cs typeface="Arial" panose="020B0604020202020204" pitchFamily="34" charset="0"/>
              </a:rPr>
              <a:t>;</a:t>
            </a:r>
          </a:p>
          <a:p>
            <a:pPr algn="just">
              <a:buClr>
                <a:schemeClr val="accent2"/>
              </a:buClr>
            </a:pPr>
            <a:r>
              <a:rPr lang="uk-UA" dirty="0">
                <a:solidFill>
                  <a:schemeClr val="bg2">
                    <a:lumMod val="25000"/>
                  </a:schemeClr>
                </a:solidFill>
                <a:latin typeface="Arial" panose="020B0604020202020204" pitchFamily="34" charset="0"/>
                <a:cs typeface="Arial" panose="020B0604020202020204" pitchFamily="34" charset="0"/>
              </a:rPr>
              <a:t>культивування кращих рис української ментальності </a:t>
            </a:r>
          </a:p>
          <a:p>
            <a:pPr algn="just">
              <a:buClr>
                <a:schemeClr val="accent2"/>
              </a:buClr>
            </a:pPr>
            <a:r>
              <a:rPr lang="uk-UA" dirty="0">
                <a:solidFill>
                  <a:schemeClr val="bg2">
                    <a:lumMod val="25000"/>
                  </a:schemeClr>
                </a:solidFill>
                <a:latin typeface="Arial" panose="020B0604020202020204" pitchFamily="34" charset="0"/>
                <a:cs typeface="Arial" panose="020B0604020202020204" pitchFamily="34" charset="0"/>
              </a:rPr>
              <a:t>розвиток духовності і моральності у суспільстві, утвердження традиційних сімейних цінностей.</a:t>
            </a:r>
          </a:p>
          <a:p>
            <a:pPr algn="just">
              <a:buClr>
                <a:schemeClr val="accent2"/>
              </a:buClr>
            </a:pPr>
            <a:endParaRPr lang="uk-UA" dirty="0">
              <a:solidFill>
                <a:schemeClr val="bg2">
                  <a:lumMod val="25000"/>
                </a:schemeClr>
              </a:solidFill>
            </a:endParaRPr>
          </a:p>
        </p:txBody>
      </p:sp>
    </p:spTree>
    <p:extLst>
      <p:ext uri="{BB962C8B-B14F-4D97-AF65-F5344CB8AC3E}">
        <p14:creationId xmlns:p14="http://schemas.microsoft.com/office/powerpoint/2010/main" val="2002490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684</TotalTime>
  <Words>684</Words>
  <Application>Microsoft Office PowerPoint</Application>
  <PresentationFormat>Экран (4:3)</PresentationFormat>
  <Paragraphs>78</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Остин</vt:lpstr>
      <vt:lpstr>Виховна робота в Дубенському ліцеї №2</vt:lpstr>
      <vt:lpstr>Нова українська школа</vt:lpstr>
      <vt:lpstr>Нормативні документи</vt:lpstr>
      <vt:lpstr>Пріоритетні напрями виховної роботи</vt:lpstr>
      <vt:lpstr>Національно-патріотичне виховання</vt:lpstr>
      <vt:lpstr>Презентация PowerPoint</vt:lpstr>
      <vt:lpstr>Новий українець</vt:lpstr>
      <vt:lpstr>Завдання національно-патріотичного виховання </vt:lpstr>
      <vt:lpstr>Завдання національно-патріотичного виховання</vt:lpstr>
      <vt:lpstr>Програма національного виховання в закладах освіти Рівненщини на 2020-2025 рр.</vt:lpstr>
      <vt:lpstr>Реалізація Концепції</vt:lpstr>
      <vt:lpstr>Реалізація Концепції</vt:lpstr>
      <vt:lpstr>Поради для розвитку критичного мислення</vt:lpstr>
      <vt:lpstr> Створення безпечного і здорового освітнього середовища </vt:lpstr>
      <vt:lpstr>Педагогіка партнерства</vt:lpstr>
      <vt:lpstr>Учнівське самоврядування</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Home-PC</dc:creator>
  <cp:lastModifiedBy>USER</cp:lastModifiedBy>
  <cp:revision>92</cp:revision>
  <dcterms:created xsi:type="dcterms:W3CDTF">2016-03-26T12:06:49Z</dcterms:created>
  <dcterms:modified xsi:type="dcterms:W3CDTF">2022-09-12T12:30:09Z</dcterms:modified>
</cp:coreProperties>
</file>