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2" r:id="rId5"/>
    <p:sldId id="263" r:id="rId6"/>
    <p:sldId id="270" r:id="rId7"/>
    <p:sldId id="268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56E0C-5564-4D97-B0AD-0480718973BA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252686663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C0CE9-F7F2-4C12-AC76-3C58D2FC8CCB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5055701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E8AED-9A5C-49B5-A3B9-81011EE52AF4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4681260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1B865-8E0B-442A-91C8-A109F96C7306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0960754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7E82B-2005-40A6-802F-11173F3E169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09261833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5B8B5-7895-4F16-8ACA-FA4E005ED9CE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59646747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3FE0D-E90C-4F55-922A-88CBF98DCB6B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30196367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E2D55-BF8A-46E0-A538-2F1201179E59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45232788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31D00-BAB7-4697-AA5D-BF5E96868BEC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91699086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E2643-EA27-45E9-93E7-D72282F072C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069399576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D8D25-384C-49FD-8E09-6DBA22B7E30A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3011497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6238-DA54-417B-B189-3938BF654367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25166085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37CFC-196B-4FF2-B0EC-19C6EFD1CF1E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884828309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AFE57-6AE0-4A04-88CE-3D21C72B9755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59791910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817C5B-01CF-4DFD-BAD1-631DE2239CD8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12100169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525F895-3109-4F4A-884D-00EC57C2CF09}" type="slidenum">
              <a:rPr lang="uk-UA" altLang="uk-UA"/>
              <a:pPr/>
              <a:t>‹#›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0%D0%B9%D0%BB:Portret_Mazepa.jp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uk.wikipedia.org/wiki/%D0%A4%D0%B0%D0%B9%D0%BB:Hrushevskyi_Mykhailo_XX.jpg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827088" y="6021388"/>
            <a:ext cx="734377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solidFill>
                  <a:srgbClr val="8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</a:rPr>
              <a:t>Волонтери - люди доброї волі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Акція “</a:t>
            </a:r>
            <a:r>
              <a:rPr lang="uk-UA" altLang="uk-UA" sz="2800" b="1" i="1" dirty="0" err="1">
                <a:solidFill>
                  <a:srgbClr val="000099"/>
                </a:solidFill>
                <a:ea typeface="+mn-ea"/>
              </a:rPr>
              <a:t>Валентинки</a:t>
            </a: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 для військових”</a:t>
            </a:r>
            <a:br>
              <a:rPr lang="uk-UA" altLang="uk-UA" sz="2800" b="1" i="1" dirty="0">
                <a:solidFill>
                  <a:srgbClr val="000099"/>
                </a:solidFill>
                <a:ea typeface="+mn-ea"/>
              </a:rPr>
            </a:br>
            <a:endParaRPr lang="uk-UA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908050"/>
            <a:ext cx="3689350" cy="2765425"/>
          </a:xfrm>
          <a:noFill/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60800"/>
            <a:ext cx="5868988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2324">
            <a:off x="149225" y="1292225"/>
            <a:ext cx="524510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Акція «Паска для воїна»</a:t>
            </a:r>
            <a:br>
              <a:rPr lang="uk-UA" altLang="uk-UA" sz="2800" b="1" i="1" dirty="0">
                <a:solidFill>
                  <a:srgbClr val="000099"/>
                </a:solidFill>
                <a:ea typeface="+mn-ea"/>
              </a:rPr>
            </a:br>
            <a:endParaRPr lang="uk-UA" dirty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4149725"/>
            <a:ext cx="5554662" cy="2495550"/>
          </a:xfrm>
          <a:noFill/>
        </p:spPr>
      </p:pic>
      <p:pic>
        <p:nvPicPr>
          <p:cNvPr id="12292" name="Picture 4" descr="http://dubnolyceum2.softbi.info/files/upload/images/albums/000720/00205655cff20b2b0a3762b90cf495819bef094b7ed1aeda9dd2e5c9e6f51a10dc7ff36804f449d7125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3" b="20001"/>
          <a:stretch>
            <a:fillRect/>
          </a:stretch>
        </p:blipFill>
        <p:spPr bwMode="auto">
          <a:xfrm>
            <a:off x="395288" y="2924175"/>
            <a:ext cx="276701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 b="29228"/>
          <a:stretch>
            <a:fillRect/>
          </a:stretch>
        </p:blipFill>
        <p:spPr bwMode="auto">
          <a:xfrm>
            <a:off x="4610100" y="798513"/>
            <a:ext cx="3638550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2" t="26814" r="4564" b="11803"/>
          <a:stretch>
            <a:fillRect/>
          </a:stretch>
        </p:blipFill>
        <p:spPr bwMode="auto">
          <a:xfrm rot="-702104">
            <a:off x="395288" y="1209675"/>
            <a:ext cx="4105275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Акція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«</a:t>
            </a: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Великодня свічка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» </a:t>
            </a:r>
            <a:br>
              <a:rPr lang="ru-RU" altLang="uk-UA" sz="2800" b="1" i="1" dirty="0">
                <a:solidFill>
                  <a:srgbClr val="000099"/>
                </a:solidFill>
                <a:ea typeface="+mn-ea"/>
              </a:rPr>
            </a:br>
            <a:endParaRPr lang="uk-UA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b="14136"/>
          <a:stretch>
            <a:fillRect/>
          </a:stretch>
        </p:blipFill>
        <p:spPr>
          <a:xfrm rot="1889694">
            <a:off x="6367463" y="635000"/>
            <a:ext cx="2033587" cy="303371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t="36977" r="4179" b="-481"/>
          <a:stretch>
            <a:fillRect/>
          </a:stretch>
        </p:blipFill>
        <p:spPr bwMode="auto">
          <a:xfrm>
            <a:off x="971550" y="1071563"/>
            <a:ext cx="4449763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 b="16687"/>
          <a:stretch>
            <a:fillRect/>
          </a:stretch>
        </p:blipFill>
        <p:spPr bwMode="auto">
          <a:xfrm>
            <a:off x="395288" y="3500438"/>
            <a:ext cx="63976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000" b="1" i="1" smtClean="0">
                <a:solidFill>
                  <a:srgbClr val="000099"/>
                </a:solidFill>
              </a:rPr>
              <a:t>Учні, які під час літніх канікул 2023 року займалися волонтерством та допомагали</a:t>
            </a:r>
            <a:r>
              <a:rPr lang="uk-UA" altLang="uk-UA" sz="2000" b="1" smtClean="0">
                <a:solidFill>
                  <a:srgbClr val="000099"/>
                </a:solidFill>
              </a:rPr>
              <a:t/>
            </a:r>
            <a:br>
              <a:rPr lang="uk-UA" altLang="uk-UA" sz="2000" b="1" smtClean="0">
                <a:solidFill>
                  <a:srgbClr val="000099"/>
                </a:solidFill>
              </a:rPr>
            </a:br>
            <a:r>
              <a:rPr lang="uk-UA" altLang="uk-UA" sz="2000" b="1" i="1" smtClean="0">
                <a:solidFill>
                  <a:srgbClr val="000099"/>
                </a:solidFill>
              </a:rPr>
              <a:t>волонтерити</a:t>
            </a:r>
            <a:r>
              <a:rPr lang="uk-UA" altLang="uk-UA" sz="2000" smtClean="0"/>
              <a:t/>
            </a:r>
            <a:br>
              <a:rPr lang="uk-UA" altLang="uk-UA" sz="2000" smtClean="0"/>
            </a:br>
            <a:endParaRPr lang="uk-UA" altLang="uk-UA" sz="2000" smtClean="0"/>
          </a:p>
        </p:txBody>
      </p:sp>
      <p:pic>
        <p:nvPicPr>
          <p:cNvPr id="14339" name="Picture 2" descr="C:\Users\USER\Desktop\20230828_1346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628775"/>
            <a:ext cx="20367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3" descr="C:\Users\USER\Desktop\20230828_13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241458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3"/>
          <p:cNvSpPr>
            <a:spLocks noChangeArrowheads="1"/>
          </p:cNvSpPr>
          <p:nvPr/>
        </p:nvSpPr>
        <p:spPr bwMode="auto">
          <a:xfrm>
            <a:off x="5867400" y="4652963"/>
            <a:ext cx="3060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Багнюк Соломія, учениця 4-Б класу, допомагала у виготовленні окопних свічок, розфарбовувала гільзи.</a:t>
            </a:r>
          </a:p>
        </p:txBody>
      </p:sp>
    </p:spTree>
  </p:cSld>
  <p:clrMapOvr>
    <a:masterClrMapping/>
  </p:clrMapOvr>
  <p:transition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2519362" cy="4525963"/>
          </a:xfrm>
          <a:noFill/>
        </p:spPr>
      </p:pic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395288" y="5157788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Новікова Дана, учениця 4-Б класу, виготовляє різноманітні прикраси, креативні вироби та продає у імпровізованій крамничці.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60350"/>
            <a:ext cx="2727325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 rot="524825">
            <a:off x="4427538" y="5295900"/>
            <a:ext cx="457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uk-UA" sz="1800" b="1">
                <a:solidFill>
                  <a:srgbClr val="000099"/>
                </a:solidFill>
              </a:rPr>
              <a:t>Сухинюк Тарас, учень 4-Б класу, допомагає у плетінні маскувальних сіток.</a:t>
            </a:r>
            <a:endParaRPr lang="uk-UA" altLang="uk-UA" sz="18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211638" y="3860800"/>
            <a:ext cx="8229600" cy="1143000"/>
          </a:xfrm>
        </p:spPr>
        <p:txBody>
          <a:bodyPr/>
          <a:lstStyle/>
          <a:p>
            <a:endParaRPr lang="uk-UA" altLang="uk-UA" smtClean="0"/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684213" y="5116513"/>
            <a:ext cx="3382962" cy="1179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uk-UA" altLang="uk-UA" sz="1800" b="1" smtClean="0">
                <a:solidFill>
                  <a:srgbClr val="000099"/>
                </a:solidFill>
              </a:rPr>
              <a:t>Ільченко Анастасія, учениця 6-А класу, малює для військових у недільній школі «Божа нивка».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4481513" y="5373688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Войт Вікторія, учениця 6-Б класу, допомагала у плетінні кікімор в ГО «Тенета», розфарбовувала гільзи.</a:t>
            </a:r>
          </a:p>
        </p:txBody>
      </p:sp>
      <p:pic>
        <p:nvPicPr>
          <p:cNvPr id="16389" name="Picture 2" descr="C:\Users\USER\Desktop\IMG-8495b41964b8512e4254ca0e49e57f0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2"/>
          <a:stretch>
            <a:fillRect/>
          </a:stretch>
        </p:blipFill>
        <p:spPr bwMode="auto">
          <a:xfrm>
            <a:off x="5364163" y="339725"/>
            <a:ext cx="2806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C:\Documents and Settings\User\Рабочий стол\20230829_215423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2935287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468313" y="5229225"/>
            <a:ext cx="3538537" cy="15113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uk-UA" sz="1800" b="1" smtClean="0">
                <a:solidFill>
                  <a:srgbClr val="000099"/>
                </a:solidFill>
              </a:rPr>
              <a:t>Дерманчук Софія, учениця 7-А класу, плете солом’яники та браслети, малює гільзи на ярмарки.</a:t>
            </a:r>
            <a:endParaRPr lang="uk-UA" altLang="uk-UA" sz="1800" b="1" smtClean="0">
              <a:solidFill>
                <a:srgbClr val="000099"/>
              </a:solidFill>
            </a:endParaRP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4410075" y="5389563"/>
            <a:ext cx="4572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Матвійчук Маргарита, учениця 9-А класу, роздає гуманітарну допомогу ВПО у церкві баптистів МСЦ ЄХБ.</a:t>
            </a:r>
          </a:p>
        </p:txBody>
      </p:sp>
      <p:pic>
        <p:nvPicPr>
          <p:cNvPr id="17412" name="Picture 5" descr="C:\Documents and Settings\User\Рабочий стол\20230829_215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/>
          <a:stretch>
            <a:fillRect/>
          </a:stretch>
        </p:blipFill>
        <p:spPr bwMode="auto">
          <a:xfrm>
            <a:off x="323850" y="260350"/>
            <a:ext cx="24145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C:\Documents and Settings\User\Рабочий стол\20230829_2155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9828" r="10110"/>
          <a:stretch>
            <a:fillRect/>
          </a:stretch>
        </p:blipFill>
        <p:spPr bwMode="auto">
          <a:xfrm rot="613520">
            <a:off x="3162300" y="188913"/>
            <a:ext cx="249555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C:\Documents and Settings\User\Рабочий стол\20230829_2155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6" r="8932" b="15636"/>
          <a:stretch>
            <a:fillRect/>
          </a:stretch>
        </p:blipFill>
        <p:spPr bwMode="auto">
          <a:xfrm>
            <a:off x="971550" y="2643188"/>
            <a:ext cx="280987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411288"/>
            <a:ext cx="343535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alt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50" y="5273675"/>
            <a:ext cx="6408738" cy="15843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uk-UA" sz="1800" b="1" dirty="0">
                <a:solidFill>
                  <a:srgbClr val="000099"/>
                </a:solidFill>
              </a:rPr>
              <a:t>Германович Катерина, учениця </a:t>
            </a:r>
            <a:r>
              <a:rPr lang="uk-UA" sz="1800" b="1" dirty="0" smtClean="0">
                <a:solidFill>
                  <a:srgbClr val="000099"/>
                </a:solidFill>
              </a:rPr>
              <a:t>8-А класу, </a:t>
            </a:r>
            <a:r>
              <a:rPr lang="uk-UA" sz="1800" b="1" dirty="0">
                <a:solidFill>
                  <a:srgbClr val="000099"/>
                </a:solidFill>
              </a:rPr>
              <a:t>учасниця міських та районних благодійних ярмарків; реалізовує солодощі, напої, власними руками виготовлені прикраси та іграшки.</a:t>
            </a:r>
          </a:p>
          <a:p>
            <a:pPr>
              <a:defRPr/>
            </a:pPr>
            <a:endParaRPr lang="uk-UA" dirty="0"/>
          </a:p>
        </p:txBody>
      </p:sp>
      <p:pic>
        <p:nvPicPr>
          <p:cNvPr id="18436" name="Picture 3" descr="C:\Users\USER\Desktop\20230828_134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5"/>
          <a:stretch>
            <a:fillRect/>
          </a:stretch>
        </p:blipFill>
        <p:spPr bwMode="auto">
          <a:xfrm>
            <a:off x="323850" y="115888"/>
            <a:ext cx="5065713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USER\Desktop\20230828_134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32088"/>
            <a:ext cx="44767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:\Users\USER\Desktop\20230830_204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575"/>
            <a:ext cx="38036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 rot="1988822">
            <a:off x="4767263" y="32575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Антонюк Єва, учениця 9-А класу, розфарбовувала гільзи.</a:t>
            </a:r>
          </a:p>
        </p:txBody>
      </p:sp>
    </p:spTree>
  </p:cSld>
  <p:clrMapOvr>
    <a:masterClrMapping/>
  </p:clrMapOvr>
  <p:transition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5157788"/>
            <a:ext cx="8229600" cy="935037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defRPr/>
            </a:pPr>
            <a:r>
              <a:rPr lang="uk-UA" sz="1800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Мулик Уляна, учениця 10-Г класу ,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defRPr/>
            </a:pPr>
            <a:r>
              <a:rPr lang="uk-UA" sz="1800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допомагає у плетінні сіток (с. </a:t>
            </a:r>
            <a:r>
              <a:rPr lang="uk-UA" sz="1800" b="1" dirty="0" err="1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Іваннє</a:t>
            </a:r>
            <a:r>
              <a:rPr lang="uk-UA" sz="1800" b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).</a:t>
            </a:r>
            <a:endParaRPr lang="uk-UA" sz="1800" b="1" dirty="0" smtClean="0">
              <a:solidFill>
                <a:srgbClr val="000099"/>
              </a:solidFill>
              <a:latin typeface="Calibri"/>
              <a:ea typeface="Calibri"/>
              <a:cs typeface="Times New Roman"/>
            </a:endParaRPr>
          </a:p>
          <a:p>
            <a:pPr>
              <a:defRPr/>
            </a:pPr>
            <a:endParaRPr lang="uk-UA" dirty="0"/>
          </a:p>
        </p:txBody>
      </p:sp>
      <p:pic>
        <p:nvPicPr>
          <p:cNvPr id="19459" name="Picture 2" descr="C:\Users\USER\Desktop\IMG_20230803_10182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0350"/>
            <a:ext cx="307498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539750" y="765175"/>
            <a:ext cx="45720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Лазареску Діана, учениця 8-А класу ,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розфарбовувала гільзи.</a:t>
            </a:r>
            <a:endParaRPr lang="uk-UA" altLang="uk-UA" sz="1800" b="1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1" name="AutoShape 4" descr="Долучайтеся до плетіння маскувальних сіток | Слово Правди - новини  Володими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19462" name="AutoShape 6" descr="Долучайтеся до плетіння маскувальних сіток | Слово Правди - новини  Володимир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pic>
        <p:nvPicPr>
          <p:cNvPr id="19463" name="Picture 8" descr="https://slovopravdy.com.ua/wp-content/uploads/2022/05/Screenshot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92375"/>
            <a:ext cx="43211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IMG-29166f3fe8c1a60465e6d178d2734322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20483" name="AutoShape 4" descr="IMG-29166f3fe8c1a60465e6d178d2734322-V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20484" name="AutoShape 6" descr="IMG-29166f3fe8c1a60465e6d178d2734322-V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9" t="21544" r="2419" b="7236"/>
          <a:stretch>
            <a:fillRect/>
          </a:stretch>
        </p:blipFill>
        <p:spPr bwMode="auto">
          <a:xfrm>
            <a:off x="5724525" y="312738"/>
            <a:ext cx="3028950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AutoShape 9" descr="IMG-6f6c7c597c87c8950ae143acaca7398c-V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1" t="26497" r="4161"/>
          <a:stretch>
            <a:fillRect/>
          </a:stretch>
        </p:blipFill>
        <p:spPr bwMode="auto">
          <a:xfrm>
            <a:off x="633413" y="455613"/>
            <a:ext cx="3252787" cy="351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11" descr="C:\Users\USER\Desktop\IMG_20230803_1143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13536"/>
          <a:stretch>
            <a:fillRect/>
          </a:stretch>
        </p:blipFill>
        <p:spPr bwMode="auto">
          <a:xfrm rot="1082705">
            <a:off x="3927475" y="4324350"/>
            <a:ext cx="51784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260350" y="5445125"/>
            <a:ext cx="6632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Багнюк Т.В., вчитель початкових класів,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uk-UA" altLang="uk-UA" sz="1800" b="1">
                <a:solidFill>
                  <a:srgbClr val="000099"/>
                </a:solidFill>
              </a:rPr>
              <a:t> активно співпрацює з ГО «Тенета», розмальовує гільзи.</a:t>
            </a:r>
          </a:p>
        </p:txBody>
      </p:sp>
    </p:spTree>
  </p:cSld>
  <p:clrMapOvr>
    <a:masterClrMapping/>
  </p:clrMapOvr>
  <p:transition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8400" y="1628775"/>
            <a:ext cx="506095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altLang="uk-UA" sz="3600" b="1" smtClean="0">
                <a:latin typeface="Times New Roman" panose="02020603050405020304" pitchFamily="18" charset="0"/>
              </a:rPr>
              <a:t>   в перекладі з латинської мови означає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altLang="uk-UA" sz="3600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“добровільний, доброволець”.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uk-UA" altLang="uk-UA" sz="3600" b="1" smtClean="0">
                <a:latin typeface="Times New Roman" panose="02020603050405020304" pitchFamily="18" charset="0"/>
              </a:rPr>
              <a:t> Це особа,  яка за власним бажанням допомогає іншим. </a:t>
            </a:r>
          </a:p>
        </p:txBody>
      </p:sp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2843213" y="620713"/>
            <a:ext cx="3887787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"Волонтер"</a:t>
            </a:r>
          </a:p>
        </p:txBody>
      </p:sp>
      <p:pic>
        <p:nvPicPr>
          <p:cNvPr id="3076" name="Picture 5" descr="3c5d05_f8f4f4fa331346a6bb56278998e14e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537075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454025" y="333375"/>
            <a:ext cx="8689975" cy="237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Добро та милосердя </a:t>
            </a:r>
          </a:p>
          <a:p>
            <a:pPr algn="ctr"/>
            <a:r>
              <a:rPr lang="ru-RU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врятує білий світ</a:t>
            </a:r>
          </a:p>
          <a:p>
            <a:pPr algn="ctr"/>
            <a:r>
              <a:rPr lang="ru-RU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 Бо волонтером стати –</a:t>
            </a:r>
          </a:p>
          <a:p>
            <a:pPr algn="ctr"/>
            <a:r>
              <a:rPr lang="ru-RU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 зумієш навіть ти!</a:t>
            </a:r>
            <a:endParaRPr lang="uk-UA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3559" name="Picture 7" descr="af1810_1382039188129_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24175"/>
            <a:ext cx="568801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6778625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підлітки,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учні старших класів,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студенти,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пенсіонери 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 лікарі,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вчителі 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священослужителі, 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психологи,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юристи,</a:t>
            </a:r>
          </a:p>
          <a:p>
            <a:pPr eaLnBrk="1" hangingPunct="1">
              <a:lnSpc>
                <a:spcPct val="90000"/>
              </a:lnSpc>
            </a:pPr>
            <a:r>
              <a:rPr lang="uk-UA" altLang="uk-UA" sz="2800" b="1" smtClean="0">
                <a:solidFill>
                  <a:srgbClr val="000099"/>
                </a:solidFill>
                <a:latin typeface="Georgia" panose="02040502050405020303" pitchFamily="18" charset="0"/>
              </a:rPr>
              <a:t>всі,</a:t>
            </a:r>
            <a:r>
              <a:rPr lang="uk-UA" altLang="uk-UA" sz="2800" smtClean="0"/>
              <a:t> </a:t>
            </a:r>
            <a:r>
              <a:rPr lang="uk-UA" altLang="uk-UA" sz="2800" smtClean="0">
                <a:solidFill>
                  <a:srgbClr val="FF0000"/>
                </a:solidFill>
              </a:rPr>
              <a:t>хто має добре серце,не байдужий  до чужого горя,бажає працювати без винагороди</a:t>
            </a:r>
            <a:r>
              <a:rPr lang="uk-UA" altLang="uk-UA" sz="2800" smtClean="0"/>
              <a:t>.</a:t>
            </a:r>
          </a:p>
        </p:txBody>
      </p:sp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2268538" y="476250"/>
            <a:ext cx="46767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Волонтер – хто це?</a:t>
            </a:r>
          </a:p>
        </p:txBody>
      </p:sp>
      <p:pic>
        <p:nvPicPr>
          <p:cNvPr id="13318" name="Picture 6" descr="115a268eac0b57e802cbe1d9f70599a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42227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xfrm>
            <a:off x="2484438" y="1916113"/>
            <a:ext cx="6659562" cy="1143000"/>
          </a:xfrm>
        </p:spPr>
        <p:txBody>
          <a:bodyPr/>
          <a:lstStyle/>
          <a:p>
            <a:pPr eaLnBrk="1" hangingPunct="1"/>
            <a:r>
              <a:rPr lang="uk-UA" altLang="uk-UA" sz="2400" smtClean="0">
                <a:solidFill>
                  <a:srgbClr val="000099"/>
                </a:solidFill>
              </a:rPr>
              <a:t>Символом милосердя 20 століття стала </a:t>
            </a:r>
            <a:r>
              <a:rPr lang="uk-UA" altLang="uk-UA" sz="2400" b="1" smtClean="0">
                <a:solidFill>
                  <a:srgbClr val="FF0000"/>
                </a:solidFill>
              </a:rPr>
              <a:t>Мати Тереза-</a:t>
            </a:r>
            <a:r>
              <a:rPr lang="uk-UA" altLang="uk-UA" sz="2400" smtClean="0">
                <a:solidFill>
                  <a:srgbClr val="000099"/>
                </a:solidFill>
              </a:rPr>
              <a:t> індійська черниця.В 1979 році їй присуджено Нобелівську премію за заснування закладу для лікування хворих на проказу</a:t>
            </a:r>
            <a:r>
              <a:rPr lang="ru-RU" altLang="uk-UA" sz="4000" smtClean="0"/>
              <a:t> 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2555875" y="4292600"/>
            <a:ext cx="6265863" cy="146843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uk-UA" altLang="uk-UA" sz="2400" b="1" smtClean="0">
                <a:solidFill>
                  <a:srgbClr val="FF0000"/>
                </a:solidFill>
              </a:rPr>
              <a:t>Принцеса Діана</a:t>
            </a:r>
            <a:r>
              <a:rPr lang="uk-UA" altLang="uk-UA" sz="2400" smtClean="0">
                <a:solidFill>
                  <a:srgbClr val="000099"/>
                </a:solidFill>
              </a:rPr>
              <a:t> займалася доброчинністю. Діана об'їздила десятки країн, боролася за світ без зброї.</a:t>
            </a: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608512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Великі волонтери</a:t>
            </a:r>
          </a:p>
        </p:txBody>
      </p:sp>
      <p:pic>
        <p:nvPicPr>
          <p:cNvPr id="16393" name="Picture 9" descr="diana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933825"/>
            <a:ext cx="21653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4" name="Picture 10" descr="мати Тереза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196975"/>
            <a:ext cx="2027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anose="02040502050405020303" pitchFamily="18" charset="0"/>
              </a:rPr>
              <a:t>Перші волонтери-співвітчизники</a:t>
            </a:r>
          </a:p>
        </p:txBody>
      </p:sp>
      <p:pic>
        <p:nvPicPr>
          <p:cNvPr id="25605" name="Picture 5" descr="Portret Mazepa.jpg">
            <a:hlinkClick r:id="rId3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916113"/>
            <a:ext cx="2295525" cy="3386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 descr="Михайло Сергійович Грушевський">
            <a:hlinkClick r:id="rId5" tooltip="&quot;Михайло Сергійович Грушевський&quot;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05038"/>
            <a:ext cx="2381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Петро Конашевич-Сагайдачни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2381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395288" y="5289550"/>
            <a:ext cx="548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99"/>
                </a:solidFill>
                <a:latin typeface="Georgia" panose="02040502050405020303" pitchFamily="18" charset="0"/>
              </a:rPr>
              <a:t>Гетьмани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99"/>
                </a:solidFill>
                <a:latin typeface="Georgia" panose="02040502050405020303" pitchFamily="18" charset="0"/>
              </a:rPr>
              <a:t>Петро Сагайдачний та Іван Мазепа</a:t>
            </a:r>
            <a:r>
              <a:rPr lang="uk-UA" altLang="uk-UA" sz="1800"/>
              <a:t> </a:t>
            </a: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5440363" y="6092825"/>
            <a:ext cx="370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99"/>
                </a:solidFill>
              </a:rPr>
              <a:t>Михайло Грушевський</a:t>
            </a:r>
            <a:r>
              <a:rPr lang="uk-UA" altLang="uk-UA" sz="1800"/>
              <a:t>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05263"/>
            <a:ext cx="8229600" cy="2852737"/>
          </a:xfrm>
        </p:spPr>
        <p:txBody>
          <a:bodyPr/>
          <a:lstStyle/>
          <a:p>
            <a:pPr eaLnBrk="1" hangingPunct="1"/>
            <a: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  <a:t>Твори добро… Люби людей…</a:t>
            </a:r>
            <a:b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</a:br>
            <a: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  <a:t>Допомагай нужденним…</a:t>
            </a:r>
            <a:b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</a:br>
            <a: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  <a:t>І стане в кожного , в серцях</a:t>
            </a:r>
            <a:r>
              <a:rPr lang="uk-UA" altLang="uk-UA" sz="4000" b="1" smtClean="0">
                <a:solidFill>
                  <a:schemeClr val="folHlink"/>
                </a:solidFill>
                <a:latin typeface="Georgia" panose="02040502050405020303" pitchFamily="18" charset="0"/>
              </a:rPr>
              <a:t>,</a:t>
            </a:r>
            <a:br>
              <a:rPr lang="uk-UA" altLang="uk-UA" sz="4000" b="1" smtClean="0">
                <a:solidFill>
                  <a:schemeClr val="folHlink"/>
                </a:solidFill>
                <a:latin typeface="Georgia" panose="02040502050405020303" pitchFamily="18" charset="0"/>
              </a:rPr>
            </a:br>
            <a:r>
              <a:rPr lang="uk-UA" altLang="uk-UA" sz="4000" b="1" smtClean="0">
                <a:solidFill>
                  <a:srgbClr val="008000"/>
                </a:solidFill>
                <a:latin typeface="Georgia" panose="02040502050405020303" pitchFamily="18" charset="0"/>
              </a:rPr>
              <a:t>світлішим сьогодення!</a:t>
            </a:r>
            <a:endParaRPr lang="ru-RU" altLang="uk-UA" sz="4000" b="1" smtClean="0">
              <a:solidFill>
                <a:srgbClr val="008000"/>
              </a:solidFill>
              <a:latin typeface="Georgia" panose="02040502050405020303" pitchFamily="18" charset="0"/>
            </a:endParaRPr>
          </a:p>
        </p:txBody>
      </p:sp>
      <p:sp>
        <p:nvSpPr>
          <p:cNvPr id="8195" name="AutoShape 5" descr="i?id=1120c0e9877b2deb3b654cebd88572f9&amp;n=33&amp;h=190&amp;w=25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pic>
        <p:nvPicPr>
          <p:cNvPr id="22535" name="Picture 7" descr="i?id=1120c0e9877b2deb3b654cebd88572f9&amp;n=33&amp;h=190&amp;w=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8608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i?id=1120c0e9877b2deb3b654cebd88572f9&amp;n=33&amp;h=190&amp;w=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3375"/>
            <a:ext cx="1476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5"/>
          <p:cNvSpPr>
            <a:spLocks noChangeArrowheads="1" noChangeShapeType="1" noTextEdit="1"/>
          </p:cNvSpPr>
          <p:nvPr/>
        </p:nvSpPr>
        <p:spPr bwMode="auto">
          <a:xfrm>
            <a:off x="1052513" y="404813"/>
            <a:ext cx="7775575" cy="868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Участь  Дубенського ліцею №2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в доброчинних акціях</a:t>
            </a:r>
            <a:endParaRPr lang="uk-UA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Акція  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«</a:t>
            </a:r>
            <a:r>
              <a:rPr lang="uk-UA" altLang="uk-UA" sz="2800" b="1" i="1" dirty="0">
                <a:solidFill>
                  <a:srgbClr val="000099"/>
                </a:solidFill>
                <a:ea typeface="+mn-ea"/>
              </a:rPr>
              <a:t>Оберіг для воїна ЗСУ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» </a:t>
            </a:r>
            <a:br>
              <a:rPr lang="ru-RU" altLang="uk-UA" sz="2800" b="1" i="1" dirty="0">
                <a:solidFill>
                  <a:srgbClr val="000099"/>
                </a:solidFill>
                <a:ea typeface="+mn-ea"/>
              </a:rPr>
            </a:br>
            <a:endParaRPr lang="uk-UA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21272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57">
            <a:off x="5076825" y="1714500"/>
            <a:ext cx="3248025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9694">
            <a:off x="482600" y="2651125"/>
            <a:ext cx="2673350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uk-UA" altLang="uk-UA" sz="2800" b="1" i="1" dirty="0">
                <a:solidFill>
                  <a:srgbClr val="000099"/>
                </a:solidFill>
              </a:rPr>
              <a:t>Акція </a:t>
            </a:r>
            <a:r>
              <a:rPr lang="uk-UA" altLang="uk-UA" sz="2800" b="1" i="1" dirty="0" smtClean="0">
                <a:solidFill>
                  <a:srgbClr val="000099"/>
                </a:solidFill>
              </a:rPr>
              <a:t>«</a:t>
            </a:r>
            <a:r>
              <a:rPr lang="ru-RU" altLang="uk-UA" sz="2800" b="1" i="1" dirty="0" smtClean="0">
                <a:solidFill>
                  <a:srgbClr val="000099"/>
                </a:solidFill>
                <a:ea typeface="+mn-ea"/>
              </a:rPr>
              <a:t>Ноги 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в </a:t>
            </a:r>
            <a:r>
              <a:rPr lang="ru-RU" altLang="uk-UA" sz="2800" b="1" i="1" dirty="0" err="1">
                <a:solidFill>
                  <a:srgbClr val="000099"/>
                </a:solidFill>
                <a:ea typeface="+mn-ea"/>
              </a:rPr>
              <a:t>теплі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 - </a:t>
            </a:r>
            <a:r>
              <a:rPr lang="ru-RU" altLang="uk-UA" sz="2800" b="1" i="1" dirty="0" err="1">
                <a:solidFill>
                  <a:srgbClr val="000099"/>
                </a:solidFill>
                <a:ea typeface="+mn-ea"/>
              </a:rPr>
              <a:t>солодко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> на </a:t>
            </a:r>
            <a:r>
              <a:rPr lang="ru-RU" altLang="uk-UA" sz="2800" b="1" i="1" dirty="0" err="1">
                <a:solidFill>
                  <a:srgbClr val="000099"/>
                </a:solidFill>
                <a:ea typeface="+mn-ea"/>
              </a:rPr>
              <a:t>душі</a:t>
            </a:r>
            <a:r>
              <a:rPr lang="ru-RU" altLang="uk-UA" sz="2800" b="1" i="1" dirty="0" smtClean="0">
                <a:solidFill>
                  <a:srgbClr val="000099"/>
                </a:solidFill>
                <a:ea typeface="+mn-ea"/>
              </a:rPr>
              <a:t>!»</a:t>
            </a:r>
            <a:r>
              <a:rPr lang="ru-RU" altLang="uk-UA" sz="2800" b="1" i="1" dirty="0">
                <a:solidFill>
                  <a:srgbClr val="000099"/>
                </a:solidFill>
                <a:ea typeface="+mn-ea"/>
              </a:rPr>
              <a:t/>
            </a:r>
            <a:br>
              <a:rPr lang="ru-RU" altLang="uk-UA" sz="2800" b="1" i="1" dirty="0">
                <a:solidFill>
                  <a:srgbClr val="000099"/>
                </a:solidFill>
                <a:ea typeface="+mn-ea"/>
              </a:rPr>
            </a:br>
            <a:endParaRPr lang="uk-UA" dirty="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82663"/>
            <a:ext cx="3455987" cy="2590800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52513"/>
            <a:ext cx="350678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578225" cy="26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860800"/>
            <a:ext cx="357028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423</Words>
  <Application>Microsoft Office PowerPoint</Application>
  <PresentationFormat>Экран (4:3)</PresentationFormat>
  <Paragraphs>51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Georgia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Символом милосердя 20 століття стала Мати Тереза- індійська черниця.В 1979 році їй присуджено Нобелівську премію за заснування закладу для лікування хворих на проказу </vt:lpstr>
      <vt:lpstr>Презентация PowerPoint</vt:lpstr>
      <vt:lpstr>Твори добро… Люби людей… Допомагай нужденним… І стане в кожного , в серцях, світлішим сьогодення!</vt:lpstr>
      <vt:lpstr>Акція  «Оберіг для воїна ЗСУ»  </vt:lpstr>
      <vt:lpstr>Акція «Ноги в теплі - солодко на душі!» </vt:lpstr>
      <vt:lpstr>Акція “Валентинки для військових” </vt:lpstr>
      <vt:lpstr>Акція «Паска для воїна» </vt:lpstr>
      <vt:lpstr>Акція«Великодня свічка»  </vt:lpstr>
      <vt:lpstr>Учні, які під час літніх канікул 2023 року займалися волонтерством та допомагали волонтерити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21</cp:revision>
  <dcterms:created xsi:type="dcterms:W3CDTF">2015-11-26T09:32:15Z</dcterms:created>
  <dcterms:modified xsi:type="dcterms:W3CDTF">2023-08-31T07:34:44Z</dcterms:modified>
</cp:coreProperties>
</file>