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66" r:id="rId2"/>
    <p:sldId id="298" r:id="rId3"/>
    <p:sldId id="299" r:id="rId4"/>
    <p:sldId id="300" r:id="rId5"/>
    <p:sldId id="302" r:id="rId6"/>
    <p:sldId id="303" r:id="rId7"/>
    <p:sldId id="304" r:id="rId8"/>
    <p:sldId id="305" r:id="rId9"/>
    <p:sldId id="306" r:id="rId10"/>
    <p:sldId id="338" r:id="rId11"/>
    <p:sldId id="301" r:id="rId12"/>
    <p:sldId id="293" r:id="rId13"/>
    <p:sldId id="331" r:id="rId14"/>
    <p:sldId id="341" r:id="rId15"/>
    <p:sldId id="332" r:id="rId16"/>
    <p:sldId id="333" r:id="rId17"/>
    <p:sldId id="334" r:id="rId18"/>
    <p:sldId id="335" r:id="rId19"/>
    <p:sldId id="308" r:id="rId20"/>
    <p:sldId id="296" r:id="rId21"/>
    <p:sldId id="295" r:id="rId22"/>
    <p:sldId id="310" r:id="rId23"/>
    <p:sldId id="311" r:id="rId24"/>
    <p:sldId id="309" r:id="rId25"/>
    <p:sldId id="330" r:id="rId26"/>
    <p:sldId id="312" r:id="rId27"/>
    <p:sldId id="313" r:id="rId28"/>
    <p:sldId id="339" r:id="rId29"/>
    <p:sldId id="337" r:id="rId30"/>
    <p:sldId id="307" r:id="rId31"/>
    <p:sldId id="314" r:id="rId32"/>
    <p:sldId id="315" r:id="rId33"/>
    <p:sldId id="316" r:id="rId34"/>
    <p:sldId id="317" r:id="rId35"/>
    <p:sldId id="318" r:id="rId36"/>
    <p:sldId id="319" r:id="rId37"/>
    <p:sldId id="320" r:id="rId38"/>
    <p:sldId id="321" r:id="rId39"/>
    <p:sldId id="322" r:id="rId40"/>
    <p:sldId id="328" r:id="rId41"/>
    <p:sldId id="285" r:id="rId42"/>
    <p:sldId id="286" r:id="rId43"/>
    <p:sldId id="323" r:id="rId44"/>
    <p:sldId id="291" r:id="rId45"/>
    <p:sldId id="287" r:id="rId46"/>
    <p:sldId id="292" r:id="rId47"/>
    <p:sldId id="289" r:id="rId48"/>
    <p:sldId id="324" r:id="rId49"/>
    <p:sldId id="325" r:id="rId50"/>
    <p:sldId id="327" r:id="rId51"/>
    <p:sldId id="326" r:id="rId52"/>
    <p:sldId id="288" r:id="rId53"/>
    <p:sldId id="269" r:id="rId54"/>
    <p:sldId id="270" r:id="rId55"/>
    <p:sldId id="290" r:id="rId56"/>
    <p:sldId id="340" r:id="rId57"/>
    <p:sldId id="280" r:id="rId58"/>
    <p:sldId id="336" r:id="rId59"/>
    <p:sldId id="279" r:id="rId60"/>
    <p:sldId id="278" r:id="rId61"/>
    <p:sldId id="277" r:id="rId62"/>
    <p:sldId id="297" r:id="rId63"/>
    <p:sldId id="329" r:id="rId64"/>
  </p:sldIdLst>
  <p:sldSz cx="12192000" cy="6858000"/>
  <p:notesSz cx="6858000" cy="9144000"/>
  <p:defaultTextStyle>
    <a:defPPr rtl="0">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4660"/>
  </p:normalViewPr>
  <p:slideViewPr>
    <p:cSldViewPr snapToGrid="0">
      <p:cViewPr>
        <p:scale>
          <a:sx n="70" d="100"/>
          <a:sy n="70" d="100"/>
        </p:scale>
        <p:origin x="-540" y="-180"/>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273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D5111-4B0C-43A4-86C1-FE50E3FA249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uk-UA"/>
        </a:p>
      </dgm:t>
    </dgm:pt>
    <dgm:pt modelId="{8EEFC80E-9519-4B82-86B6-92C0ACCB15F9}">
      <dgm:prSet phldrT="[Текст]"/>
      <dgm:spPr/>
      <dgm:t>
        <a:bodyPr/>
        <a:lstStyle/>
        <a:p>
          <a:r>
            <a:rPr lang="uk-UA" dirty="0" smtClean="0"/>
            <a:t>5-9 класи 10 класів</a:t>
          </a:r>
          <a:endParaRPr lang="uk-UA" dirty="0"/>
        </a:p>
      </dgm:t>
    </dgm:pt>
    <dgm:pt modelId="{A3D93389-1888-470C-82DB-CA0190A892D8}" type="parTrans" cxnId="{4BF20EF7-DB4C-4BAE-BCFD-4DB408E7D69B}">
      <dgm:prSet/>
      <dgm:spPr/>
      <dgm:t>
        <a:bodyPr/>
        <a:lstStyle/>
        <a:p>
          <a:endParaRPr lang="uk-UA"/>
        </a:p>
      </dgm:t>
    </dgm:pt>
    <dgm:pt modelId="{ED4CDB6D-3149-4DAC-BBF4-20E0B0932614}" type="sibTrans" cxnId="{4BF20EF7-DB4C-4BAE-BCFD-4DB408E7D69B}">
      <dgm:prSet/>
      <dgm:spPr/>
      <dgm:t>
        <a:bodyPr/>
        <a:lstStyle/>
        <a:p>
          <a:r>
            <a:rPr lang="uk-UA" dirty="0" smtClean="0"/>
            <a:t>10-11 класи</a:t>
          </a:r>
        </a:p>
        <a:p>
          <a:r>
            <a:rPr lang="uk-UA" dirty="0" smtClean="0"/>
            <a:t>3 класи</a:t>
          </a:r>
          <a:endParaRPr lang="uk-UA" dirty="0"/>
        </a:p>
      </dgm:t>
    </dgm:pt>
    <dgm:pt modelId="{D54B8E7E-F324-49D3-93E4-668CD5254335}">
      <dgm:prSet phldrT="[Текст]" custT="1"/>
      <dgm:spPr/>
      <dgm:t>
        <a:bodyPr/>
        <a:lstStyle/>
        <a:p>
          <a:r>
            <a:rPr lang="uk-UA" sz="2400" dirty="0" smtClean="0">
              <a:solidFill>
                <a:schemeClr val="bg1"/>
              </a:solidFill>
            </a:rPr>
            <a:t>1-4 класи</a:t>
          </a:r>
        </a:p>
        <a:p>
          <a:r>
            <a:rPr lang="uk-UA" sz="2400" dirty="0" smtClean="0">
              <a:solidFill>
                <a:schemeClr val="bg1"/>
              </a:solidFill>
            </a:rPr>
            <a:t>8 класів</a:t>
          </a:r>
          <a:endParaRPr lang="uk-UA" sz="2400" dirty="0">
            <a:solidFill>
              <a:schemeClr val="bg1"/>
            </a:solidFill>
          </a:endParaRPr>
        </a:p>
      </dgm:t>
    </dgm:pt>
    <dgm:pt modelId="{038F562C-3284-4B60-B2C0-2D0717E1738D}" type="parTrans" cxnId="{1987FF41-FEC5-4C72-B9AD-090373C534B6}">
      <dgm:prSet/>
      <dgm:spPr/>
      <dgm:t>
        <a:bodyPr/>
        <a:lstStyle/>
        <a:p>
          <a:endParaRPr lang="uk-UA"/>
        </a:p>
      </dgm:t>
    </dgm:pt>
    <dgm:pt modelId="{07B9213B-6160-42ED-A4AF-B46F35E0A813}" type="sibTrans" cxnId="{1987FF41-FEC5-4C72-B9AD-090373C534B6}">
      <dgm:prSet/>
      <dgm:spPr/>
      <dgm:t>
        <a:bodyPr/>
        <a:lstStyle/>
        <a:p>
          <a:endParaRPr lang="uk-UA"/>
        </a:p>
      </dgm:t>
    </dgm:pt>
    <dgm:pt modelId="{3F5CFB30-9FCF-4106-9281-CF826B8BB81A}">
      <dgm:prSet phldrT="[Текст]" custT="1"/>
      <dgm:spPr/>
      <dgm:t>
        <a:bodyPr/>
        <a:lstStyle/>
        <a:p>
          <a:r>
            <a:rPr lang="uk-UA" sz="2800" dirty="0" smtClean="0"/>
            <a:t>21 клас</a:t>
          </a:r>
          <a:endParaRPr lang="uk-UA" sz="2800" dirty="0"/>
        </a:p>
      </dgm:t>
    </dgm:pt>
    <dgm:pt modelId="{3C049BBA-6026-4373-AD81-C8A069D48901}" type="sibTrans" cxnId="{29D8DE96-4579-4CAA-A442-9864C5469967}">
      <dgm:prSet/>
      <dgm:spPr/>
      <dgm:t>
        <a:bodyPr/>
        <a:lstStyle/>
        <a:p>
          <a:endParaRPr lang="uk-UA"/>
        </a:p>
      </dgm:t>
    </dgm:pt>
    <dgm:pt modelId="{B992841C-5F62-4ACB-BC02-AA59421EECD5}" type="parTrans" cxnId="{29D8DE96-4579-4CAA-A442-9864C5469967}">
      <dgm:prSet/>
      <dgm:spPr/>
      <dgm:t>
        <a:bodyPr/>
        <a:lstStyle/>
        <a:p>
          <a:endParaRPr lang="uk-UA"/>
        </a:p>
      </dgm:t>
    </dgm:pt>
    <dgm:pt modelId="{BDCAB69A-ADF3-43FB-85FC-010FF235EBA3}" type="pres">
      <dgm:prSet presAssocID="{43AD5111-4B0C-43A4-86C1-FE50E3FA249B}" presName="Name0" presStyleCnt="0">
        <dgm:presLayoutVars>
          <dgm:chMax/>
          <dgm:chPref/>
          <dgm:dir/>
          <dgm:animLvl val="lvl"/>
        </dgm:presLayoutVars>
      </dgm:prSet>
      <dgm:spPr/>
      <dgm:t>
        <a:bodyPr/>
        <a:lstStyle/>
        <a:p>
          <a:endParaRPr lang="uk-UA"/>
        </a:p>
      </dgm:t>
    </dgm:pt>
    <dgm:pt modelId="{B10A4584-C301-4F1A-A26F-A63944016918}" type="pres">
      <dgm:prSet presAssocID="{3F5CFB30-9FCF-4106-9281-CF826B8BB81A}" presName="composite" presStyleCnt="0"/>
      <dgm:spPr/>
    </dgm:pt>
    <dgm:pt modelId="{1F4EA32C-288F-4C47-A2D3-E8455F85FD99}" type="pres">
      <dgm:prSet presAssocID="{3F5CFB30-9FCF-4106-9281-CF826B8BB81A}" presName="Parent1" presStyleLbl="node1" presStyleIdx="0" presStyleCnt="4" custScaleX="317708" custScaleY="69595" custLinFactNeighborX="5488" custLinFactNeighborY="2726">
        <dgm:presLayoutVars>
          <dgm:chMax val="1"/>
          <dgm:chPref val="1"/>
          <dgm:bulletEnabled val="1"/>
        </dgm:presLayoutVars>
      </dgm:prSet>
      <dgm:spPr/>
      <dgm:t>
        <a:bodyPr/>
        <a:lstStyle/>
        <a:p>
          <a:endParaRPr lang="uk-UA"/>
        </a:p>
      </dgm:t>
    </dgm:pt>
    <dgm:pt modelId="{F5C338F9-1A10-47A1-B365-16420581E9CB}" type="pres">
      <dgm:prSet presAssocID="{3F5CFB30-9FCF-4106-9281-CF826B8BB81A}" presName="Childtext1" presStyleLbl="revTx" presStyleIdx="0" presStyleCnt="2">
        <dgm:presLayoutVars>
          <dgm:chMax val="0"/>
          <dgm:chPref val="0"/>
          <dgm:bulletEnabled val="1"/>
        </dgm:presLayoutVars>
      </dgm:prSet>
      <dgm:spPr/>
    </dgm:pt>
    <dgm:pt modelId="{1BB322BA-7C80-4824-8DBF-FBF539468A1F}" type="pres">
      <dgm:prSet presAssocID="{3F5CFB30-9FCF-4106-9281-CF826B8BB81A}" presName="BalanceSpacing" presStyleCnt="0"/>
      <dgm:spPr/>
    </dgm:pt>
    <dgm:pt modelId="{1D7C1045-0B8A-46B3-BDD2-F99788CEC7CD}" type="pres">
      <dgm:prSet presAssocID="{3F5CFB30-9FCF-4106-9281-CF826B8BB81A}" presName="BalanceSpacing1" presStyleCnt="0"/>
      <dgm:spPr/>
    </dgm:pt>
    <dgm:pt modelId="{0F04CAF4-C6DC-443F-AC58-069916422106}" type="pres">
      <dgm:prSet presAssocID="{3C049BBA-6026-4373-AD81-C8A069D48901}" presName="Accent1Text" presStyleLbl="node1" presStyleIdx="1" presStyleCnt="4" custLinFactNeighborX="-41232" custLinFactNeighborY="87369"/>
      <dgm:spPr/>
      <dgm:t>
        <a:bodyPr/>
        <a:lstStyle/>
        <a:p>
          <a:endParaRPr lang="uk-UA"/>
        </a:p>
      </dgm:t>
    </dgm:pt>
    <dgm:pt modelId="{8C2D9077-797D-41C7-B162-FFB7F00E3A06}" type="pres">
      <dgm:prSet presAssocID="{3C049BBA-6026-4373-AD81-C8A069D48901}" presName="spaceBetweenRectangles" presStyleCnt="0"/>
      <dgm:spPr/>
    </dgm:pt>
    <dgm:pt modelId="{8A2DA896-CAA0-4DCD-A34A-7D600FCB2041}" type="pres">
      <dgm:prSet presAssocID="{8EEFC80E-9519-4B82-86B6-92C0ACCB15F9}" presName="composite" presStyleCnt="0"/>
      <dgm:spPr/>
    </dgm:pt>
    <dgm:pt modelId="{42C8B1E7-EE3D-42FA-AA4D-156EA63596ED}" type="pres">
      <dgm:prSet presAssocID="{8EEFC80E-9519-4B82-86B6-92C0ACCB15F9}" presName="Parent1" presStyleLbl="node1" presStyleIdx="2" presStyleCnt="4" custLinFactNeighborX="46701" custLinFactNeighborY="34385">
        <dgm:presLayoutVars>
          <dgm:chMax val="1"/>
          <dgm:chPref val="1"/>
          <dgm:bulletEnabled val="1"/>
        </dgm:presLayoutVars>
      </dgm:prSet>
      <dgm:spPr/>
      <dgm:t>
        <a:bodyPr/>
        <a:lstStyle/>
        <a:p>
          <a:endParaRPr lang="uk-UA"/>
        </a:p>
      </dgm:t>
    </dgm:pt>
    <dgm:pt modelId="{ADE7C638-87FA-45C9-A174-89D8D0C78CC4}" type="pres">
      <dgm:prSet presAssocID="{8EEFC80E-9519-4B82-86B6-92C0ACCB15F9}" presName="Childtext1" presStyleLbl="revTx" presStyleIdx="1" presStyleCnt="2">
        <dgm:presLayoutVars>
          <dgm:chMax val="0"/>
          <dgm:chPref val="0"/>
          <dgm:bulletEnabled val="1"/>
        </dgm:presLayoutVars>
      </dgm:prSet>
      <dgm:spPr/>
      <dgm:t>
        <a:bodyPr/>
        <a:lstStyle/>
        <a:p>
          <a:endParaRPr lang="uk-UA"/>
        </a:p>
      </dgm:t>
    </dgm:pt>
    <dgm:pt modelId="{2CE2F239-2A7A-45AA-BB89-CF198E7F133F}" type="pres">
      <dgm:prSet presAssocID="{8EEFC80E-9519-4B82-86B6-92C0ACCB15F9}" presName="BalanceSpacing" presStyleCnt="0"/>
      <dgm:spPr/>
    </dgm:pt>
    <dgm:pt modelId="{3B95B277-6702-4E42-9EAA-14E3DAF76C67}" type="pres">
      <dgm:prSet presAssocID="{8EEFC80E-9519-4B82-86B6-92C0ACCB15F9}" presName="BalanceSpacing1" presStyleCnt="0"/>
      <dgm:spPr/>
    </dgm:pt>
    <dgm:pt modelId="{D9425D84-5402-49C0-BAB7-C4EF38E3ECC7}" type="pres">
      <dgm:prSet presAssocID="{ED4CDB6D-3149-4DAC-BBF4-20E0B0932614}" presName="Accent1Text" presStyleLbl="node1" presStyleIdx="3" presStyleCnt="4" custScaleX="111106" custLinFactNeighborX="84168" custLinFactNeighborY="34485"/>
      <dgm:spPr/>
      <dgm:t>
        <a:bodyPr/>
        <a:lstStyle/>
        <a:p>
          <a:endParaRPr lang="uk-UA"/>
        </a:p>
      </dgm:t>
    </dgm:pt>
  </dgm:ptLst>
  <dgm:cxnLst>
    <dgm:cxn modelId="{1987FF41-FEC5-4C72-B9AD-090373C534B6}" srcId="{8EEFC80E-9519-4B82-86B6-92C0ACCB15F9}" destId="{D54B8E7E-F324-49D3-93E4-668CD5254335}" srcOrd="0" destOrd="0" parTransId="{038F562C-3284-4B60-B2C0-2D0717E1738D}" sibTransId="{07B9213B-6160-42ED-A4AF-B46F35E0A813}"/>
    <dgm:cxn modelId="{07BA365A-4F01-480E-ADB0-38669E42857B}" type="presOf" srcId="{3C049BBA-6026-4373-AD81-C8A069D48901}" destId="{0F04CAF4-C6DC-443F-AC58-069916422106}" srcOrd="0" destOrd="0" presId="urn:microsoft.com/office/officeart/2008/layout/AlternatingHexagons"/>
    <dgm:cxn modelId="{29D8DE96-4579-4CAA-A442-9864C5469967}" srcId="{43AD5111-4B0C-43A4-86C1-FE50E3FA249B}" destId="{3F5CFB30-9FCF-4106-9281-CF826B8BB81A}" srcOrd="0" destOrd="0" parTransId="{B992841C-5F62-4ACB-BC02-AA59421EECD5}" sibTransId="{3C049BBA-6026-4373-AD81-C8A069D48901}"/>
    <dgm:cxn modelId="{F162EF3F-567A-4C24-8DF4-53FD956F87AC}" type="presOf" srcId="{8EEFC80E-9519-4B82-86B6-92C0ACCB15F9}" destId="{42C8B1E7-EE3D-42FA-AA4D-156EA63596ED}" srcOrd="0" destOrd="0" presId="urn:microsoft.com/office/officeart/2008/layout/AlternatingHexagons"/>
    <dgm:cxn modelId="{4BF20EF7-DB4C-4BAE-BCFD-4DB408E7D69B}" srcId="{43AD5111-4B0C-43A4-86C1-FE50E3FA249B}" destId="{8EEFC80E-9519-4B82-86B6-92C0ACCB15F9}" srcOrd="1" destOrd="0" parTransId="{A3D93389-1888-470C-82DB-CA0190A892D8}" sibTransId="{ED4CDB6D-3149-4DAC-BBF4-20E0B0932614}"/>
    <dgm:cxn modelId="{E930785B-2B86-4E57-A23B-D9D06ECBB810}" type="presOf" srcId="{43AD5111-4B0C-43A4-86C1-FE50E3FA249B}" destId="{BDCAB69A-ADF3-43FB-85FC-010FF235EBA3}" srcOrd="0" destOrd="0" presId="urn:microsoft.com/office/officeart/2008/layout/AlternatingHexagons"/>
    <dgm:cxn modelId="{A3132684-79F8-4CA5-927D-FEC7279A889B}" type="presOf" srcId="{D54B8E7E-F324-49D3-93E4-668CD5254335}" destId="{ADE7C638-87FA-45C9-A174-89D8D0C78CC4}" srcOrd="0" destOrd="0" presId="urn:microsoft.com/office/officeart/2008/layout/AlternatingHexagons"/>
    <dgm:cxn modelId="{02A828E8-22FB-4E3A-BDA3-8B3E14CDC2FD}" type="presOf" srcId="{3F5CFB30-9FCF-4106-9281-CF826B8BB81A}" destId="{1F4EA32C-288F-4C47-A2D3-E8455F85FD99}" srcOrd="0" destOrd="0" presId="urn:microsoft.com/office/officeart/2008/layout/AlternatingHexagons"/>
    <dgm:cxn modelId="{69DDBF23-96DB-4780-B517-68C16F74F72A}" type="presOf" srcId="{ED4CDB6D-3149-4DAC-BBF4-20E0B0932614}" destId="{D9425D84-5402-49C0-BAB7-C4EF38E3ECC7}" srcOrd="0" destOrd="0" presId="urn:microsoft.com/office/officeart/2008/layout/AlternatingHexagons"/>
    <dgm:cxn modelId="{F556B27B-4F87-4539-B008-C7A4BB5E1F5F}" type="presParOf" srcId="{BDCAB69A-ADF3-43FB-85FC-010FF235EBA3}" destId="{B10A4584-C301-4F1A-A26F-A63944016918}" srcOrd="0" destOrd="0" presId="urn:microsoft.com/office/officeart/2008/layout/AlternatingHexagons"/>
    <dgm:cxn modelId="{BA3C8880-8B51-4CB4-9BCE-EF852F2ADCDB}" type="presParOf" srcId="{B10A4584-C301-4F1A-A26F-A63944016918}" destId="{1F4EA32C-288F-4C47-A2D3-E8455F85FD99}" srcOrd="0" destOrd="0" presId="urn:microsoft.com/office/officeart/2008/layout/AlternatingHexagons"/>
    <dgm:cxn modelId="{CC5DA5D2-8ACD-4615-9214-ACE5C7432B96}" type="presParOf" srcId="{B10A4584-C301-4F1A-A26F-A63944016918}" destId="{F5C338F9-1A10-47A1-B365-16420581E9CB}" srcOrd="1" destOrd="0" presId="urn:microsoft.com/office/officeart/2008/layout/AlternatingHexagons"/>
    <dgm:cxn modelId="{31A2D144-DF1C-4B21-8F30-53C25EB8D256}" type="presParOf" srcId="{B10A4584-C301-4F1A-A26F-A63944016918}" destId="{1BB322BA-7C80-4824-8DBF-FBF539468A1F}" srcOrd="2" destOrd="0" presId="urn:microsoft.com/office/officeart/2008/layout/AlternatingHexagons"/>
    <dgm:cxn modelId="{00229D09-D391-4E6A-81F6-7C174CC459A1}" type="presParOf" srcId="{B10A4584-C301-4F1A-A26F-A63944016918}" destId="{1D7C1045-0B8A-46B3-BDD2-F99788CEC7CD}" srcOrd="3" destOrd="0" presId="urn:microsoft.com/office/officeart/2008/layout/AlternatingHexagons"/>
    <dgm:cxn modelId="{F164B2AA-FE71-4409-9FCB-F214A1132B01}" type="presParOf" srcId="{B10A4584-C301-4F1A-A26F-A63944016918}" destId="{0F04CAF4-C6DC-443F-AC58-069916422106}" srcOrd="4" destOrd="0" presId="urn:microsoft.com/office/officeart/2008/layout/AlternatingHexagons"/>
    <dgm:cxn modelId="{97B79A43-4DE6-4EB3-B821-F0F68E8563F2}" type="presParOf" srcId="{BDCAB69A-ADF3-43FB-85FC-010FF235EBA3}" destId="{8C2D9077-797D-41C7-B162-FFB7F00E3A06}" srcOrd="1" destOrd="0" presId="urn:microsoft.com/office/officeart/2008/layout/AlternatingHexagons"/>
    <dgm:cxn modelId="{D304FED1-D277-46C4-BE17-3641B78AB5C5}" type="presParOf" srcId="{BDCAB69A-ADF3-43FB-85FC-010FF235EBA3}" destId="{8A2DA896-CAA0-4DCD-A34A-7D600FCB2041}" srcOrd="2" destOrd="0" presId="urn:microsoft.com/office/officeart/2008/layout/AlternatingHexagons"/>
    <dgm:cxn modelId="{C92916A8-9D45-498E-9A83-B7CCFABD65A9}" type="presParOf" srcId="{8A2DA896-CAA0-4DCD-A34A-7D600FCB2041}" destId="{42C8B1E7-EE3D-42FA-AA4D-156EA63596ED}" srcOrd="0" destOrd="0" presId="urn:microsoft.com/office/officeart/2008/layout/AlternatingHexagons"/>
    <dgm:cxn modelId="{74A4C4B4-163D-41D0-A8BC-A8B24543E4B3}" type="presParOf" srcId="{8A2DA896-CAA0-4DCD-A34A-7D600FCB2041}" destId="{ADE7C638-87FA-45C9-A174-89D8D0C78CC4}" srcOrd="1" destOrd="0" presId="urn:microsoft.com/office/officeart/2008/layout/AlternatingHexagons"/>
    <dgm:cxn modelId="{BC703D56-B382-4ABC-9D77-A4B13E1F6A0B}" type="presParOf" srcId="{8A2DA896-CAA0-4DCD-A34A-7D600FCB2041}" destId="{2CE2F239-2A7A-45AA-BB89-CF198E7F133F}" srcOrd="2" destOrd="0" presId="urn:microsoft.com/office/officeart/2008/layout/AlternatingHexagons"/>
    <dgm:cxn modelId="{1C6B2679-2923-433F-A8FA-8ED90C196417}" type="presParOf" srcId="{8A2DA896-CAA0-4DCD-A34A-7D600FCB2041}" destId="{3B95B277-6702-4E42-9EAA-14E3DAF76C67}" srcOrd="3" destOrd="0" presId="urn:microsoft.com/office/officeart/2008/layout/AlternatingHexagons"/>
    <dgm:cxn modelId="{49507C10-DC43-49D3-AC7C-C14560B7DD0A}" type="presParOf" srcId="{8A2DA896-CAA0-4DCD-A34A-7D600FCB2041}" destId="{D9425D84-5402-49C0-BAB7-C4EF38E3ECC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46AA4-525B-4A6E-9D35-010EF0092B05}" type="doc">
      <dgm:prSet loTypeId="urn:microsoft.com/office/officeart/2005/8/layout/radial1" loCatId="cycle" qsTypeId="urn:microsoft.com/office/officeart/2005/8/quickstyle/simple1" qsCatId="simple" csTypeId="urn:microsoft.com/office/officeart/2005/8/colors/accent1_2" csCatId="accent1" phldr="1"/>
      <dgm:spPr/>
      <dgm:t>
        <a:bodyPr rtlCol="0"/>
        <a:lstStyle/>
        <a:p>
          <a:pPr rtl="0"/>
          <a:endParaRPr lang="en-US"/>
        </a:p>
      </dgm:t>
    </dgm:pt>
    <dgm:pt modelId="{B8C0B1C8-B2B9-400F-AABF-8485D682C9BA}">
      <dgm:prSet phldrT="[Text]"/>
      <dgm:spPr/>
      <dgm:t>
        <a:bodyPr rtlCol="0"/>
        <a:lstStyle/>
        <a:p>
          <a:pPr rtl="0"/>
          <a:r>
            <a:rPr lang="uk" dirty="0" smtClean="0"/>
            <a:t>2022-2023</a:t>
          </a:r>
        </a:p>
        <a:p>
          <a:pPr rtl="0"/>
          <a:r>
            <a:rPr lang="uk" dirty="0" smtClean="0"/>
            <a:t>40</a:t>
          </a:r>
        </a:p>
        <a:p>
          <a:pPr rtl="0"/>
          <a:r>
            <a:rPr lang="uk" dirty="0" smtClean="0"/>
            <a:t>13золотих</a:t>
          </a:r>
        </a:p>
        <a:p>
          <a:pPr rtl="0"/>
          <a:r>
            <a:rPr lang="uk" dirty="0" smtClean="0"/>
            <a:t>6 срібних</a:t>
          </a:r>
          <a:endParaRPr lang="uk" dirty="0"/>
        </a:p>
      </dgm:t>
      <dgm:extLst>
        <a:ext uri="{E40237B7-FDA0-4F09-8148-C483321AD2D9}">
          <dgm14:cNvPr xmlns:dgm14="http://schemas.microsoft.com/office/drawing/2010/diagram" id="0" name="" title="Group A, 3 tasks linked to it"/>
        </a:ext>
      </dgm:extLst>
    </dgm:pt>
    <dgm:pt modelId="{51FDB88D-1894-4416-AA70-D9E2693B01FE}" type="parTrans" cxnId="{0E07CB7A-3EE5-4096-BD74-5BA3980334E4}">
      <dgm:prSet/>
      <dgm:spPr/>
      <dgm:t>
        <a:bodyPr rtlCol="0"/>
        <a:lstStyle/>
        <a:p>
          <a:pPr rtl="0"/>
          <a:endParaRPr lang="en-US"/>
        </a:p>
      </dgm:t>
    </dgm:pt>
    <dgm:pt modelId="{A7B7D98B-4FC8-4C20-A9CD-652C294217C8}" type="sibTrans" cxnId="{0E07CB7A-3EE5-4096-BD74-5BA3980334E4}">
      <dgm:prSet/>
      <dgm:spPr/>
      <dgm:t>
        <a:bodyPr rtlCol="0"/>
        <a:lstStyle/>
        <a:p>
          <a:pPr rtl="0"/>
          <a:endParaRPr lang="en-US"/>
        </a:p>
      </dgm:t>
    </dgm:pt>
    <dgm:pt modelId="{6939F7AB-09E5-467C-BAA7-FBF976F5EBFC}">
      <dgm:prSet phldrT="[Text]" custT="1"/>
      <dgm:spPr/>
      <dgm:t>
        <a:bodyPr rtlCol="0"/>
        <a:lstStyle/>
        <a:p>
          <a:pPr rtl="0"/>
          <a:r>
            <a:rPr lang="uk" sz="1400" dirty="0" smtClean="0"/>
            <a:t>2020-2021</a:t>
          </a:r>
        </a:p>
        <a:p>
          <a:pPr rtl="0"/>
          <a:r>
            <a:rPr lang="uk-UA" sz="1200" b="0" i="0" u="none" strike="noStrike" dirty="0" smtClean="0">
              <a:solidFill>
                <a:schemeClr val="bg2"/>
              </a:solidFill>
              <a:effectLst/>
              <a:latin typeface="Georgia"/>
            </a:rPr>
            <a:t>40</a:t>
          </a:r>
          <a:endParaRPr lang="uk-UA" sz="1200" b="0" i="0" u="none" strike="noStrike" dirty="0" smtClean="0">
            <a:solidFill>
              <a:schemeClr val="bg2"/>
            </a:solidFill>
            <a:effectLst/>
            <a:latin typeface="Arial"/>
          </a:endParaRPr>
        </a:p>
        <a:p>
          <a:pPr rtl="0"/>
          <a:endParaRPr lang="uk-UA" sz="1200" b="0" i="0" u="none" strike="noStrike" dirty="0" smtClean="0">
            <a:solidFill>
              <a:schemeClr val="bg2"/>
            </a:solidFill>
            <a:effectLst/>
            <a:latin typeface="Arial"/>
          </a:endParaRPr>
        </a:p>
        <a:p>
          <a:pPr rtl="0"/>
          <a:r>
            <a:rPr lang="uk-UA" sz="1200" b="0" i="0" u="none" strike="noStrike" dirty="0" smtClean="0">
              <a:solidFill>
                <a:schemeClr val="bg2"/>
              </a:solidFill>
              <a:effectLst/>
              <a:latin typeface="Georgia"/>
            </a:rPr>
            <a:t>8   золотих</a:t>
          </a:r>
          <a:endParaRPr lang="uk-UA" sz="1200" b="0" i="0" u="none" strike="noStrike" dirty="0" smtClean="0">
            <a:solidFill>
              <a:schemeClr val="bg2"/>
            </a:solidFill>
            <a:effectLst/>
            <a:latin typeface="Arial"/>
          </a:endParaRPr>
        </a:p>
        <a:p>
          <a:pPr rtl="0"/>
          <a:r>
            <a:rPr lang="uk-UA" sz="1200" b="0" i="0" u="none" strike="noStrike" dirty="0" smtClean="0">
              <a:solidFill>
                <a:schemeClr val="bg2"/>
              </a:solidFill>
              <a:effectLst/>
              <a:latin typeface="Georgia"/>
            </a:rPr>
            <a:t>2   срібних</a:t>
          </a:r>
          <a:endParaRPr lang="uk" sz="1200" dirty="0">
            <a:solidFill>
              <a:schemeClr val="bg2"/>
            </a:solidFill>
          </a:endParaRPr>
        </a:p>
      </dgm:t>
      <dgm:extLst>
        <a:ext uri="{E40237B7-FDA0-4F09-8148-C483321AD2D9}">
          <dgm14:cNvPr xmlns:dgm14="http://schemas.microsoft.com/office/drawing/2010/diagram" id="0" name="" title="Group A - Task 1"/>
        </a:ext>
      </dgm:extLst>
    </dgm:pt>
    <dgm:pt modelId="{56AD5051-D072-4F73-8B7F-44EDF0717926}" type="parTrans" cxnId="{9FD5E9B9-B5C0-440B-8D72-164D9236C435}">
      <dgm:prSet/>
      <dgm:spPr/>
      <dgm:t>
        <a:bodyPr rtlCol="0"/>
        <a:lstStyle/>
        <a:p>
          <a:pPr rtl="0"/>
          <a:endParaRPr lang="en-US" dirty="0"/>
        </a:p>
      </dgm:t>
      <dgm:extLst>
        <a:ext uri="{E40237B7-FDA0-4F09-8148-C483321AD2D9}">
          <dgm14:cNvPr xmlns:dgm14="http://schemas.microsoft.com/office/drawing/2010/diagram" id="0" name="" title="Line connected to Group A and Task 1"/>
        </a:ext>
      </dgm:extLst>
    </dgm:pt>
    <dgm:pt modelId="{1E6B548D-51E8-404D-A070-49B5A2AB4EE7}" type="sibTrans" cxnId="{9FD5E9B9-B5C0-440B-8D72-164D9236C435}">
      <dgm:prSet/>
      <dgm:spPr/>
      <dgm:t>
        <a:bodyPr rtlCol="0"/>
        <a:lstStyle/>
        <a:p>
          <a:pPr rtl="0"/>
          <a:endParaRPr lang="en-US"/>
        </a:p>
      </dgm:t>
    </dgm:pt>
    <dgm:pt modelId="{1C5A8755-2FFC-4EC7-868A-935C02368183}">
      <dgm:prSet phldrT="[Text]"/>
      <dgm:spPr/>
      <dgm:t>
        <a:bodyPr rtlCol="0"/>
        <a:lstStyle/>
        <a:p>
          <a:pPr rtl="0"/>
          <a:endParaRPr lang="uk" dirty="0"/>
        </a:p>
      </dgm:t>
      <dgm:extLst>
        <a:ext uri="{E40237B7-FDA0-4F09-8148-C483321AD2D9}">
          <dgm14:cNvPr xmlns:dgm14="http://schemas.microsoft.com/office/drawing/2010/diagram" id="0" name="" title="Group A - Task 2"/>
        </a:ext>
      </dgm:extLst>
    </dgm:pt>
    <dgm:pt modelId="{EE1B93C3-7F00-4B8C-9E74-C28DCB633462}" type="parTrans" cxnId="{E0C9669C-26F4-48EF-99C9-47434AC58364}">
      <dgm:prSet/>
      <dgm:spPr/>
      <dgm:t>
        <a:bodyPr rtlCol="0"/>
        <a:lstStyle/>
        <a:p>
          <a:pPr rtl="0"/>
          <a:endParaRPr lang="en-US"/>
        </a:p>
      </dgm:t>
      <dgm:extLst>
        <a:ext uri="{E40237B7-FDA0-4F09-8148-C483321AD2D9}">
          <dgm14:cNvPr xmlns:dgm14="http://schemas.microsoft.com/office/drawing/2010/diagram" id="0" name="" title="Line connected to Group A and Task 2"/>
        </a:ext>
      </dgm:extLst>
    </dgm:pt>
    <dgm:pt modelId="{780E5391-A680-45C7-B17D-E634A338763A}" type="sibTrans" cxnId="{E0C9669C-26F4-48EF-99C9-47434AC58364}">
      <dgm:prSet/>
      <dgm:spPr/>
      <dgm:t>
        <a:bodyPr rtlCol="0"/>
        <a:lstStyle/>
        <a:p>
          <a:pPr rtl="0"/>
          <a:endParaRPr lang="en-US"/>
        </a:p>
      </dgm:t>
    </dgm:pt>
    <dgm:pt modelId="{3424415D-A506-4528-A875-275577C3D636}">
      <dgm:prSet phldrT="[Text]" custT="1"/>
      <dgm:spPr/>
      <dgm:t>
        <a:bodyPr rtlCol="0"/>
        <a:lstStyle/>
        <a:p>
          <a:pPr rtl="0"/>
          <a:r>
            <a:rPr lang="uk-UA" sz="1100" b="0" i="0" u="none" strike="noStrike" dirty="0" smtClean="0">
              <a:solidFill>
                <a:schemeClr val="bg2"/>
              </a:solidFill>
              <a:effectLst/>
              <a:latin typeface="Georgia"/>
            </a:rPr>
            <a:t>2021-2022    25</a:t>
          </a:r>
          <a:endParaRPr lang="uk-UA" sz="1100" b="0" i="0" u="none" strike="noStrike" dirty="0" smtClean="0">
            <a:solidFill>
              <a:schemeClr val="bg2"/>
            </a:solidFill>
            <a:effectLst/>
            <a:latin typeface="Arial"/>
          </a:endParaRPr>
        </a:p>
        <a:p>
          <a:pPr rtl="0"/>
          <a:r>
            <a:rPr lang="uk-UA" sz="1100" b="0" i="0" u="none" strike="noStrike" dirty="0" smtClean="0">
              <a:solidFill>
                <a:schemeClr val="bg2"/>
              </a:solidFill>
              <a:effectLst/>
              <a:latin typeface="Georgia"/>
              <a:ea typeface="Calibri"/>
              <a:cs typeface="Times New Roman"/>
            </a:rPr>
            <a:t>7 золотих</a:t>
          </a:r>
          <a:endParaRPr lang="uk-UA" sz="1100" b="0" i="0" u="none" strike="noStrike" dirty="0" smtClean="0">
            <a:solidFill>
              <a:schemeClr val="bg2"/>
            </a:solidFill>
            <a:effectLst/>
            <a:latin typeface="Arial"/>
          </a:endParaRPr>
        </a:p>
        <a:p>
          <a:pPr rtl="0"/>
          <a:r>
            <a:rPr lang="uk-UA" sz="1100" b="0" i="0" u="none" strike="noStrike" dirty="0" smtClean="0">
              <a:solidFill>
                <a:schemeClr val="bg2"/>
              </a:solidFill>
              <a:effectLst/>
              <a:latin typeface="Georgia"/>
              <a:ea typeface="Calibri"/>
              <a:cs typeface="Times New Roman"/>
            </a:rPr>
            <a:t>5 срібних</a:t>
          </a:r>
          <a:endParaRPr lang="uk" sz="1100" dirty="0">
            <a:solidFill>
              <a:schemeClr val="bg2"/>
            </a:solidFill>
          </a:endParaRPr>
        </a:p>
      </dgm:t>
      <dgm:extLst>
        <a:ext uri="{E40237B7-FDA0-4F09-8148-C483321AD2D9}">
          <dgm14:cNvPr xmlns:dgm14="http://schemas.microsoft.com/office/drawing/2010/diagram" id="0" name="" title="Group A - Task 3"/>
        </a:ext>
      </dgm:extLst>
    </dgm:pt>
    <dgm:pt modelId="{5FDA453C-1C4A-47CC-BC6E-98D9740634AF}" type="parTrans" cxnId="{848D5712-20C4-4550-90EB-623031F20B5F}">
      <dgm:prSet/>
      <dgm:spPr/>
      <dgm:t>
        <a:bodyPr rtlCol="0"/>
        <a:lstStyle/>
        <a:p>
          <a:pPr rtl="0"/>
          <a:endParaRPr lang="en-US"/>
        </a:p>
      </dgm:t>
      <dgm:extLst>
        <a:ext uri="{E40237B7-FDA0-4F09-8148-C483321AD2D9}">
          <dgm14:cNvPr xmlns:dgm14="http://schemas.microsoft.com/office/drawing/2010/diagram" id="0" name="" title="Line connected to Group A and Task 3"/>
        </a:ext>
      </dgm:extLst>
    </dgm:pt>
    <dgm:pt modelId="{498466F1-BB51-48A1-A25E-4E812D0348CD}" type="sibTrans" cxnId="{848D5712-20C4-4550-90EB-623031F20B5F}">
      <dgm:prSet/>
      <dgm:spPr/>
      <dgm:t>
        <a:bodyPr rtlCol="0"/>
        <a:lstStyle/>
        <a:p>
          <a:pPr rtl="0"/>
          <a:endParaRPr lang="en-US"/>
        </a:p>
      </dgm:t>
    </dgm:pt>
    <dgm:pt modelId="{67C05D5E-BC00-48C7-9D6B-E7FE0EDC9698}">
      <dgm:prSet/>
      <dgm:spPr/>
      <dgm:t>
        <a:bodyPr/>
        <a:lstStyle/>
        <a:p>
          <a:r>
            <a:rPr lang="ru-RU" dirty="0" smtClean="0"/>
            <a:t>2023-2024</a:t>
          </a:r>
          <a:endParaRPr lang="ru-RU" dirty="0"/>
        </a:p>
        <a:p>
          <a:r>
            <a:rPr lang="ru-RU" dirty="0" smtClean="0"/>
            <a:t>21</a:t>
          </a:r>
          <a:endParaRPr lang="ru-RU" dirty="0"/>
        </a:p>
        <a:p>
          <a:r>
            <a:rPr lang="ru-RU" dirty="0" smtClean="0"/>
            <a:t>4золотих</a:t>
          </a:r>
          <a:endParaRPr lang="ru-RU" dirty="0"/>
        </a:p>
        <a:p>
          <a:r>
            <a:rPr lang="ru-RU" dirty="0" smtClean="0"/>
            <a:t>0 </a:t>
          </a:r>
          <a:r>
            <a:rPr lang="ru-RU" dirty="0"/>
            <a:t>срібних</a:t>
          </a:r>
          <a:endParaRPr lang="uk-UA" dirty="0"/>
        </a:p>
      </dgm:t>
    </dgm:pt>
    <dgm:pt modelId="{C02C5268-9F7A-4D8F-A10D-15619C1F6FDD}" type="parTrans" cxnId="{4C6FBBD9-03E6-430C-BDE2-40450B027548}">
      <dgm:prSet/>
      <dgm:spPr/>
      <dgm:t>
        <a:bodyPr/>
        <a:lstStyle/>
        <a:p>
          <a:endParaRPr lang="uk-UA"/>
        </a:p>
      </dgm:t>
    </dgm:pt>
    <dgm:pt modelId="{24B5F543-81F1-4C37-B350-393F0D116B33}" type="sibTrans" cxnId="{4C6FBBD9-03E6-430C-BDE2-40450B027548}">
      <dgm:prSet/>
      <dgm:spPr/>
      <dgm:t>
        <a:bodyPr/>
        <a:lstStyle/>
        <a:p>
          <a:endParaRPr lang="uk-UA"/>
        </a:p>
      </dgm:t>
    </dgm:pt>
    <dgm:pt modelId="{C4349590-F01A-4B6D-9056-6F7384D68926}">
      <dgm:prSet/>
      <dgm:spPr/>
      <dgm:t>
        <a:bodyPr/>
        <a:lstStyle/>
        <a:p>
          <a:endParaRPr lang="uk-UA" dirty="0"/>
        </a:p>
      </dgm:t>
    </dgm:pt>
    <dgm:pt modelId="{5B940F6A-B69F-4DAA-97CD-ECADEA8EACBA}" type="parTrans" cxnId="{CB96BA97-7847-4140-9562-DD8E2F1D411A}">
      <dgm:prSet/>
      <dgm:spPr/>
      <dgm:t>
        <a:bodyPr/>
        <a:lstStyle/>
        <a:p>
          <a:endParaRPr lang="uk-UA"/>
        </a:p>
      </dgm:t>
    </dgm:pt>
    <dgm:pt modelId="{F5BF1CB3-A89D-450E-8633-CE8D634F2DB4}" type="sibTrans" cxnId="{CB96BA97-7847-4140-9562-DD8E2F1D411A}">
      <dgm:prSet/>
      <dgm:spPr/>
      <dgm:t>
        <a:bodyPr/>
        <a:lstStyle/>
        <a:p>
          <a:endParaRPr lang="uk-UA"/>
        </a:p>
      </dgm:t>
    </dgm:pt>
    <dgm:pt modelId="{843A5684-D7CB-42F3-B88A-2496BD8411C7}" type="pres">
      <dgm:prSet presAssocID="{94D46AA4-525B-4A6E-9D35-010EF0092B05}" presName="cycle" presStyleCnt="0">
        <dgm:presLayoutVars>
          <dgm:chMax val="1"/>
          <dgm:dir/>
          <dgm:animLvl val="ctr"/>
          <dgm:resizeHandles val="exact"/>
        </dgm:presLayoutVars>
      </dgm:prSet>
      <dgm:spPr/>
      <dgm:t>
        <a:bodyPr rtlCol="0"/>
        <a:lstStyle/>
        <a:p>
          <a:pPr rtl="0"/>
          <a:endParaRPr lang="en-US"/>
        </a:p>
      </dgm:t>
    </dgm:pt>
    <dgm:pt modelId="{479392B8-76D1-4A5C-AB86-5DE6B3524CE9}" type="pres">
      <dgm:prSet presAssocID="{B8C0B1C8-B2B9-400F-AABF-8485D682C9BA}" presName="centerShape" presStyleLbl="node0" presStyleIdx="0" presStyleCnt="1"/>
      <dgm:spPr/>
      <dgm:t>
        <a:bodyPr rtlCol="0"/>
        <a:lstStyle/>
        <a:p>
          <a:pPr rtl="0"/>
          <a:endParaRPr lang="en-US"/>
        </a:p>
      </dgm:t>
    </dgm:pt>
    <dgm:pt modelId="{B9B7DDC7-2E8F-4126-B340-CFACCA6FC990}" type="pres">
      <dgm:prSet presAssocID="{56AD5051-D072-4F73-8B7F-44EDF0717926}" presName="Name9" presStyleLbl="parChTrans1D2" presStyleIdx="0" presStyleCnt="5"/>
      <dgm:spPr/>
      <dgm:t>
        <a:bodyPr rtlCol="0"/>
        <a:lstStyle/>
        <a:p>
          <a:pPr rtl="0"/>
          <a:endParaRPr lang="en-US"/>
        </a:p>
      </dgm:t>
    </dgm:pt>
    <dgm:pt modelId="{AF5D57E6-B207-479F-85E3-D4246D055A32}" type="pres">
      <dgm:prSet presAssocID="{56AD5051-D072-4F73-8B7F-44EDF0717926}" presName="connTx" presStyleLbl="parChTrans1D2" presStyleIdx="0" presStyleCnt="5"/>
      <dgm:spPr/>
      <dgm:t>
        <a:bodyPr rtlCol="0"/>
        <a:lstStyle/>
        <a:p>
          <a:pPr rtl="0"/>
          <a:endParaRPr lang="en-US"/>
        </a:p>
      </dgm:t>
    </dgm:pt>
    <dgm:pt modelId="{CE9BA46E-22DD-49B7-9054-532344B08733}" type="pres">
      <dgm:prSet presAssocID="{6939F7AB-09E5-467C-BAA7-FBF976F5EBFC}" presName="node" presStyleLbl="node1" presStyleIdx="0" presStyleCnt="5" custScaleX="131684">
        <dgm:presLayoutVars>
          <dgm:bulletEnabled val="1"/>
        </dgm:presLayoutVars>
      </dgm:prSet>
      <dgm:spPr/>
      <dgm:t>
        <a:bodyPr rtlCol="0"/>
        <a:lstStyle/>
        <a:p>
          <a:pPr rtl="0"/>
          <a:endParaRPr lang="en-US"/>
        </a:p>
      </dgm:t>
    </dgm:pt>
    <dgm:pt modelId="{CE89B881-432E-4854-BED0-3DF835649CEA}" type="pres">
      <dgm:prSet presAssocID="{EE1B93C3-7F00-4B8C-9E74-C28DCB633462}" presName="Name9" presStyleLbl="parChTrans1D2" presStyleIdx="1" presStyleCnt="5"/>
      <dgm:spPr/>
      <dgm:t>
        <a:bodyPr rtlCol="0"/>
        <a:lstStyle/>
        <a:p>
          <a:pPr rtl="0"/>
          <a:endParaRPr lang="en-US"/>
        </a:p>
      </dgm:t>
    </dgm:pt>
    <dgm:pt modelId="{DD109CFA-2D39-40CB-AFAF-6C45E5926F90}" type="pres">
      <dgm:prSet presAssocID="{EE1B93C3-7F00-4B8C-9E74-C28DCB633462}" presName="connTx" presStyleLbl="parChTrans1D2" presStyleIdx="1" presStyleCnt="5"/>
      <dgm:spPr/>
      <dgm:t>
        <a:bodyPr rtlCol="0"/>
        <a:lstStyle/>
        <a:p>
          <a:pPr rtl="0"/>
          <a:endParaRPr lang="en-US"/>
        </a:p>
      </dgm:t>
    </dgm:pt>
    <dgm:pt modelId="{6BF76865-717B-43A6-BB02-32B552F35CDD}" type="pres">
      <dgm:prSet presAssocID="{1C5A8755-2FFC-4EC7-868A-935C02368183}" presName="node" presStyleLbl="node1" presStyleIdx="1" presStyleCnt="5">
        <dgm:presLayoutVars>
          <dgm:bulletEnabled val="1"/>
        </dgm:presLayoutVars>
      </dgm:prSet>
      <dgm:spPr/>
      <dgm:t>
        <a:bodyPr rtlCol="0"/>
        <a:lstStyle/>
        <a:p>
          <a:pPr rtl="0"/>
          <a:endParaRPr lang="en-US"/>
        </a:p>
      </dgm:t>
    </dgm:pt>
    <dgm:pt modelId="{0EA4E5F7-1A44-44F3-AAF2-109A6F266177}" type="pres">
      <dgm:prSet presAssocID="{C02C5268-9F7A-4D8F-A10D-15619C1F6FDD}" presName="Name9" presStyleLbl="parChTrans1D2" presStyleIdx="2" presStyleCnt="5"/>
      <dgm:spPr/>
      <dgm:t>
        <a:bodyPr/>
        <a:lstStyle/>
        <a:p>
          <a:endParaRPr lang="uk-UA"/>
        </a:p>
      </dgm:t>
    </dgm:pt>
    <dgm:pt modelId="{DA4AF8A4-B2D8-4AB0-939E-B3A5609F66D7}" type="pres">
      <dgm:prSet presAssocID="{C02C5268-9F7A-4D8F-A10D-15619C1F6FDD}" presName="connTx" presStyleLbl="parChTrans1D2" presStyleIdx="2" presStyleCnt="5"/>
      <dgm:spPr/>
      <dgm:t>
        <a:bodyPr/>
        <a:lstStyle/>
        <a:p>
          <a:endParaRPr lang="uk-UA"/>
        </a:p>
      </dgm:t>
    </dgm:pt>
    <dgm:pt modelId="{CC6B255E-5628-4683-97CD-C79F39F68ACE}" type="pres">
      <dgm:prSet presAssocID="{67C05D5E-BC00-48C7-9D6B-E7FE0EDC9698}" presName="node" presStyleLbl="node1" presStyleIdx="2" presStyleCnt="5" custScaleX="170332">
        <dgm:presLayoutVars>
          <dgm:bulletEnabled val="1"/>
        </dgm:presLayoutVars>
      </dgm:prSet>
      <dgm:spPr/>
      <dgm:t>
        <a:bodyPr/>
        <a:lstStyle/>
        <a:p>
          <a:endParaRPr lang="uk-UA"/>
        </a:p>
      </dgm:t>
    </dgm:pt>
    <dgm:pt modelId="{B774A5A2-3584-4384-B1A4-4F95C1A0A0A0}" type="pres">
      <dgm:prSet presAssocID="{5B940F6A-B69F-4DAA-97CD-ECADEA8EACBA}" presName="Name9" presStyleLbl="parChTrans1D2" presStyleIdx="3" presStyleCnt="5"/>
      <dgm:spPr/>
      <dgm:t>
        <a:bodyPr/>
        <a:lstStyle/>
        <a:p>
          <a:endParaRPr lang="uk-UA"/>
        </a:p>
      </dgm:t>
    </dgm:pt>
    <dgm:pt modelId="{43C9E6E8-9BCC-4FC4-8DF6-8F79957796AC}" type="pres">
      <dgm:prSet presAssocID="{5B940F6A-B69F-4DAA-97CD-ECADEA8EACBA}" presName="connTx" presStyleLbl="parChTrans1D2" presStyleIdx="3" presStyleCnt="5"/>
      <dgm:spPr/>
      <dgm:t>
        <a:bodyPr/>
        <a:lstStyle/>
        <a:p>
          <a:endParaRPr lang="uk-UA"/>
        </a:p>
      </dgm:t>
    </dgm:pt>
    <dgm:pt modelId="{4371C4F3-08F6-4681-85A9-AD151D7F6C84}" type="pres">
      <dgm:prSet presAssocID="{C4349590-F01A-4B6D-9056-6F7384D68926}" presName="node" presStyleLbl="node1" presStyleIdx="3" presStyleCnt="5">
        <dgm:presLayoutVars>
          <dgm:bulletEnabled val="1"/>
        </dgm:presLayoutVars>
      </dgm:prSet>
      <dgm:spPr/>
      <dgm:t>
        <a:bodyPr/>
        <a:lstStyle/>
        <a:p>
          <a:endParaRPr lang="uk-UA"/>
        </a:p>
      </dgm:t>
    </dgm:pt>
    <dgm:pt modelId="{C32BA6B1-6F2B-4619-99B0-9D1DF20792BD}" type="pres">
      <dgm:prSet presAssocID="{5FDA453C-1C4A-47CC-BC6E-98D9740634AF}" presName="Name9" presStyleLbl="parChTrans1D2" presStyleIdx="4" presStyleCnt="5"/>
      <dgm:spPr/>
      <dgm:t>
        <a:bodyPr rtlCol="0"/>
        <a:lstStyle/>
        <a:p>
          <a:pPr rtl="0"/>
          <a:endParaRPr lang="en-US"/>
        </a:p>
      </dgm:t>
    </dgm:pt>
    <dgm:pt modelId="{56497F68-985F-4670-AF26-6DD4CAEB5DB4}" type="pres">
      <dgm:prSet presAssocID="{5FDA453C-1C4A-47CC-BC6E-98D9740634AF}" presName="connTx" presStyleLbl="parChTrans1D2" presStyleIdx="4" presStyleCnt="5"/>
      <dgm:spPr/>
      <dgm:t>
        <a:bodyPr rtlCol="0"/>
        <a:lstStyle/>
        <a:p>
          <a:pPr rtl="0"/>
          <a:endParaRPr lang="en-US"/>
        </a:p>
      </dgm:t>
    </dgm:pt>
    <dgm:pt modelId="{57BF1041-6235-4146-9B37-1A10286DB56A}" type="pres">
      <dgm:prSet presAssocID="{3424415D-A506-4528-A875-275577C3D636}" presName="node" presStyleLbl="node1" presStyleIdx="4" presStyleCnt="5">
        <dgm:presLayoutVars>
          <dgm:bulletEnabled val="1"/>
        </dgm:presLayoutVars>
      </dgm:prSet>
      <dgm:spPr/>
      <dgm:t>
        <a:bodyPr rtlCol="0"/>
        <a:lstStyle/>
        <a:p>
          <a:pPr rtl="0"/>
          <a:endParaRPr lang="en-US"/>
        </a:p>
      </dgm:t>
    </dgm:pt>
  </dgm:ptLst>
  <dgm:cxnLst>
    <dgm:cxn modelId="{CB96BA97-7847-4140-9562-DD8E2F1D411A}" srcId="{B8C0B1C8-B2B9-400F-AABF-8485D682C9BA}" destId="{C4349590-F01A-4B6D-9056-6F7384D68926}" srcOrd="3" destOrd="0" parTransId="{5B940F6A-B69F-4DAA-97CD-ECADEA8EACBA}" sibTransId="{F5BF1CB3-A89D-450E-8633-CE8D634F2DB4}"/>
    <dgm:cxn modelId="{5893E364-0FF2-449A-B20E-66206913C69F}" type="presOf" srcId="{B8C0B1C8-B2B9-400F-AABF-8485D682C9BA}" destId="{479392B8-76D1-4A5C-AB86-5DE6B3524CE9}" srcOrd="0" destOrd="0" presId="urn:microsoft.com/office/officeart/2005/8/layout/radial1"/>
    <dgm:cxn modelId="{A58C062F-70B5-46BA-90FA-61D7ED21BBEE}" type="presOf" srcId="{EE1B93C3-7F00-4B8C-9E74-C28DCB633462}" destId="{DD109CFA-2D39-40CB-AFAF-6C45E5926F90}" srcOrd="1" destOrd="0" presId="urn:microsoft.com/office/officeart/2005/8/layout/radial1"/>
    <dgm:cxn modelId="{B08426E8-4AC3-4DEE-8D6D-1E69F0C5CEB9}" type="presOf" srcId="{56AD5051-D072-4F73-8B7F-44EDF0717926}" destId="{AF5D57E6-B207-479F-85E3-D4246D055A32}" srcOrd="1" destOrd="0" presId="urn:microsoft.com/office/officeart/2005/8/layout/radial1"/>
    <dgm:cxn modelId="{59256581-6939-450A-AB49-B2E61828BFE2}" type="presOf" srcId="{56AD5051-D072-4F73-8B7F-44EDF0717926}" destId="{B9B7DDC7-2E8F-4126-B340-CFACCA6FC990}" srcOrd="0" destOrd="0" presId="urn:microsoft.com/office/officeart/2005/8/layout/radial1"/>
    <dgm:cxn modelId="{CFC778CD-C82C-4EC0-9308-BDC3D360FC05}" type="presOf" srcId="{EE1B93C3-7F00-4B8C-9E74-C28DCB633462}" destId="{CE89B881-432E-4854-BED0-3DF835649CEA}" srcOrd="0" destOrd="0" presId="urn:microsoft.com/office/officeart/2005/8/layout/radial1"/>
    <dgm:cxn modelId="{FD235AB5-511E-4A3E-BF27-30B68BCBD0E3}" type="presOf" srcId="{67C05D5E-BC00-48C7-9D6B-E7FE0EDC9698}" destId="{CC6B255E-5628-4683-97CD-C79F39F68ACE}" srcOrd="0" destOrd="0" presId="urn:microsoft.com/office/officeart/2005/8/layout/radial1"/>
    <dgm:cxn modelId="{2B0C0132-2529-47B9-9BA2-431BA990898A}" type="presOf" srcId="{6939F7AB-09E5-467C-BAA7-FBF976F5EBFC}" destId="{CE9BA46E-22DD-49B7-9054-532344B08733}" srcOrd="0" destOrd="0" presId="urn:microsoft.com/office/officeart/2005/8/layout/radial1"/>
    <dgm:cxn modelId="{83CE497B-81DE-4DD3-A4D5-B12227D07351}" type="presOf" srcId="{5B940F6A-B69F-4DAA-97CD-ECADEA8EACBA}" destId="{43C9E6E8-9BCC-4FC4-8DF6-8F79957796AC}" srcOrd="1" destOrd="0" presId="urn:microsoft.com/office/officeart/2005/8/layout/radial1"/>
    <dgm:cxn modelId="{0E07CB7A-3EE5-4096-BD74-5BA3980334E4}" srcId="{94D46AA4-525B-4A6E-9D35-010EF0092B05}" destId="{B8C0B1C8-B2B9-400F-AABF-8485D682C9BA}" srcOrd="0" destOrd="0" parTransId="{51FDB88D-1894-4416-AA70-D9E2693B01FE}" sibTransId="{A7B7D98B-4FC8-4C20-A9CD-652C294217C8}"/>
    <dgm:cxn modelId="{71C6A146-3D39-43A2-921D-793584BA7561}" type="presOf" srcId="{5FDA453C-1C4A-47CC-BC6E-98D9740634AF}" destId="{56497F68-985F-4670-AF26-6DD4CAEB5DB4}" srcOrd="1" destOrd="0" presId="urn:microsoft.com/office/officeart/2005/8/layout/radial1"/>
    <dgm:cxn modelId="{4C6FBBD9-03E6-430C-BDE2-40450B027548}" srcId="{B8C0B1C8-B2B9-400F-AABF-8485D682C9BA}" destId="{67C05D5E-BC00-48C7-9D6B-E7FE0EDC9698}" srcOrd="2" destOrd="0" parTransId="{C02C5268-9F7A-4D8F-A10D-15619C1F6FDD}" sibTransId="{24B5F543-81F1-4C37-B350-393F0D116B33}"/>
    <dgm:cxn modelId="{55EDE8B2-F2B8-4EE8-843B-7ED0C7AC4807}" type="presOf" srcId="{C02C5268-9F7A-4D8F-A10D-15619C1F6FDD}" destId="{0EA4E5F7-1A44-44F3-AAF2-109A6F266177}" srcOrd="0" destOrd="0" presId="urn:microsoft.com/office/officeart/2005/8/layout/radial1"/>
    <dgm:cxn modelId="{E27B7BAA-FE20-4329-9E95-0460ED4459BA}" type="presOf" srcId="{94D46AA4-525B-4A6E-9D35-010EF0092B05}" destId="{843A5684-D7CB-42F3-B88A-2496BD8411C7}" srcOrd="0" destOrd="0" presId="urn:microsoft.com/office/officeart/2005/8/layout/radial1"/>
    <dgm:cxn modelId="{989CA8E1-029F-4EEC-A89D-3258A76C83CB}" type="presOf" srcId="{5FDA453C-1C4A-47CC-BC6E-98D9740634AF}" destId="{C32BA6B1-6F2B-4619-99B0-9D1DF20792BD}" srcOrd="0" destOrd="0" presId="urn:microsoft.com/office/officeart/2005/8/layout/radial1"/>
    <dgm:cxn modelId="{08C0C4E8-97FC-44A0-900A-BBC7C364C479}" type="presOf" srcId="{5B940F6A-B69F-4DAA-97CD-ECADEA8EACBA}" destId="{B774A5A2-3584-4384-B1A4-4F95C1A0A0A0}" srcOrd="0" destOrd="0" presId="urn:microsoft.com/office/officeart/2005/8/layout/radial1"/>
    <dgm:cxn modelId="{9FD5E9B9-B5C0-440B-8D72-164D9236C435}" srcId="{B8C0B1C8-B2B9-400F-AABF-8485D682C9BA}" destId="{6939F7AB-09E5-467C-BAA7-FBF976F5EBFC}" srcOrd="0" destOrd="0" parTransId="{56AD5051-D072-4F73-8B7F-44EDF0717926}" sibTransId="{1E6B548D-51E8-404D-A070-49B5A2AB4EE7}"/>
    <dgm:cxn modelId="{FCD2C02F-3E25-4D80-8E77-13887B6F7B35}" type="presOf" srcId="{3424415D-A506-4528-A875-275577C3D636}" destId="{57BF1041-6235-4146-9B37-1A10286DB56A}" srcOrd="0" destOrd="0" presId="urn:microsoft.com/office/officeart/2005/8/layout/radial1"/>
    <dgm:cxn modelId="{FF7E51BD-39D0-46FB-8C7C-DD18189DF34D}" type="presOf" srcId="{1C5A8755-2FFC-4EC7-868A-935C02368183}" destId="{6BF76865-717B-43A6-BB02-32B552F35CDD}" srcOrd="0" destOrd="0" presId="urn:microsoft.com/office/officeart/2005/8/layout/radial1"/>
    <dgm:cxn modelId="{E0C9669C-26F4-48EF-99C9-47434AC58364}" srcId="{B8C0B1C8-B2B9-400F-AABF-8485D682C9BA}" destId="{1C5A8755-2FFC-4EC7-868A-935C02368183}" srcOrd="1" destOrd="0" parTransId="{EE1B93C3-7F00-4B8C-9E74-C28DCB633462}" sibTransId="{780E5391-A680-45C7-B17D-E634A338763A}"/>
    <dgm:cxn modelId="{735EC371-BE87-4D90-BEC1-545B0201BFB0}" type="presOf" srcId="{C02C5268-9F7A-4D8F-A10D-15619C1F6FDD}" destId="{DA4AF8A4-B2D8-4AB0-939E-B3A5609F66D7}" srcOrd="1" destOrd="0" presId="urn:microsoft.com/office/officeart/2005/8/layout/radial1"/>
    <dgm:cxn modelId="{848D5712-20C4-4550-90EB-623031F20B5F}" srcId="{B8C0B1C8-B2B9-400F-AABF-8485D682C9BA}" destId="{3424415D-A506-4528-A875-275577C3D636}" srcOrd="4" destOrd="0" parTransId="{5FDA453C-1C4A-47CC-BC6E-98D9740634AF}" sibTransId="{498466F1-BB51-48A1-A25E-4E812D0348CD}"/>
    <dgm:cxn modelId="{CFB9183C-A932-4D16-9B2D-EB50BD31275C}" type="presOf" srcId="{C4349590-F01A-4B6D-9056-6F7384D68926}" destId="{4371C4F3-08F6-4681-85A9-AD151D7F6C84}" srcOrd="0" destOrd="0" presId="urn:microsoft.com/office/officeart/2005/8/layout/radial1"/>
    <dgm:cxn modelId="{0A362395-65AE-4F76-8496-D35155BF1D5A}" type="presParOf" srcId="{843A5684-D7CB-42F3-B88A-2496BD8411C7}" destId="{479392B8-76D1-4A5C-AB86-5DE6B3524CE9}" srcOrd="0" destOrd="0" presId="urn:microsoft.com/office/officeart/2005/8/layout/radial1"/>
    <dgm:cxn modelId="{1F69EF8F-F316-4C8B-9A26-83C46BBD3914}" type="presParOf" srcId="{843A5684-D7CB-42F3-B88A-2496BD8411C7}" destId="{B9B7DDC7-2E8F-4126-B340-CFACCA6FC990}" srcOrd="1" destOrd="0" presId="urn:microsoft.com/office/officeart/2005/8/layout/radial1"/>
    <dgm:cxn modelId="{4C1EB2D0-F05A-4B30-B1DE-61F8CEA8706F}" type="presParOf" srcId="{B9B7DDC7-2E8F-4126-B340-CFACCA6FC990}" destId="{AF5D57E6-B207-479F-85E3-D4246D055A32}" srcOrd="0" destOrd="0" presId="urn:microsoft.com/office/officeart/2005/8/layout/radial1"/>
    <dgm:cxn modelId="{D30D1DD5-808F-47C3-A5A5-CCF7001652C5}" type="presParOf" srcId="{843A5684-D7CB-42F3-B88A-2496BD8411C7}" destId="{CE9BA46E-22DD-49B7-9054-532344B08733}" srcOrd="2" destOrd="0" presId="urn:microsoft.com/office/officeart/2005/8/layout/radial1"/>
    <dgm:cxn modelId="{95B85490-C0AC-4D68-B855-7148467C16D2}" type="presParOf" srcId="{843A5684-D7CB-42F3-B88A-2496BD8411C7}" destId="{CE89B881-432E-4854-BED0-3DF835649CEA}" srcOrd="3" destOrd="0" presId="urn:microsoft.com/office/officeart/2005/8/layout/radial1"/>
    <dgm:cxn modelId="{67C89D9C-44EB-407C-A45E-A4B13C019DFB}" type="presParOf" srcId="{CE89B881-432E-4854-BED0-3DF835649CEA}" destId="{DD109CFA-2D39-40CB-AFAF-6C45E5926F90}" srcOrd="0" destOrd="0" presId="urn:microsoft.com/office/officeart/2005/8/layout/radial1"/>
    <dgm:cxn modelId="{5D8C1BB7-EF23-4BF4-BCD9-D37158466A32}" type="presParOf" srcId="{843A5684-D7CB-42F3-B88A-2496BD8411C7}" destId="{6BF76865-717B-43A6-BB02-32B552F35CDD}" srcOrd="4" destOrd="0" presId="urn:microsoft.com/office/officeart/2005/8/layout/radial1"/>
    <dgm:cxn modelId="{4EF78F75-8C89-46DC-8AD2-1C528E23C808}" type="presParOf" srcId="{843A5684-D7CB-42F3-B88A-2496BD8411C7}" destId="{0EA4E5F7-1A44-44F3-AAF2-109A6F266177}" srcOrd="5" destOrd="0" presId="urn:microsoft.com/office/officeart/2005/8/layout/radial1"/>
    <dgm:cxn modelId="{2DC811DD-473E-42EE-8A26-229346955420}" type="presParOf" srcId="{0EA4E5F7-1A44-44F3-AAF2-109A6F266177}" destId="{DA4AF8A4-B2D8-4AB0-939E-B3A5609F66D7}" srcOrd="0" destOrd="0" presId="urn:microsoft.com/office/officeart/2005/8/layout/radial1"/>
    <dgm:cxn modelId="{625BA2C1-8786-4E0A-95FD-7321A388227D}" type="presParOf" srcId="{843A5684-D7CB-42F3-B88A-2496BD8411C7}" destId="{CC6B255E-5628-4683-97CD-C79F39F68ACE}" srcOrd="6" destOrd="0" presId="urn:microsoft.com/office/officeart/2005/8/layout/radial1"/>
    <dgm:cxn modelId="{9FC83394-B251-42BD-BBAD-5297389CDEE9}" type="presParOf" srcId="{843A5684-D7CB-42F3-B88A-2496BD8411C7}" destId="{B774A5A2-3584-4384-B1A4-4F95C1A0A0A0}" srcOrd="7" destOrd="0" presId="urn:microsoft.com/office/officeart/2005/8/layout/radial1"/>
    <dgm:cxn modelId="{0C377F35-0BD9-4B1C-BD65-42E5D353AFED}" type="presParOf" srcId="{B774A5A2-3584-4384-B1A4-4F95C1A0A0A0}" destId="{43C9E6E8-9BCC-4FC4-8DF6-8F79957796AC}" srcOrd="0" destOrd="0" presId="urn:microsoft.com/office/officeart/2005/8/layout/radial1"/>
    <dgm:cxn modelId="{12DB32F6-FB35-4833-9D36-316BE591448E}" type="presParOf" srcId="{843A5684-D7CB-42F3-B88A-2496BD8411C7}" destId="{4371C4F3-08F6-4681-85A9-AD151D7F6C84}" srcOrd="8" destOrd="0" presId="urn:microsoft.com/office/officeart/2005/8/layout/radial1"/>
    <dgm:cxn modelId="{3DEACED0-AA07-4DBD-A938-7B314F3CE26F}" type="presParOf" srcId="{843A5684-D7CB-42F3-B88A-2496BD8411C7}" destId="{C32BA6B1-6F2B-4619-99B0-9D1DF20792BD}" srcOrd="9" destOrd="0" presId="urn:microsoft.com/office/officeart/2005/8/layout/radial1"/>
    <dgm:cxn modelId="{198815C9-62E6-445C-A563-750675B0324A}" type="presParOf" srcId="{C32BA6B1-6F2B-4619-99B0-9D1DF20792BD}" destId="{56497F68-985F-4670-AF26-6DD4CAEB5DB4}" srcOrd="0" destOrd="0" presId="urn:microsoft.com/office/officeart/2005/8/layout/radial1"/>
    <dgm:cxn modelId="{565DD34A-F165-421B-B542-4612D13BA4C2}" type="presParOf" srcId="{843A5684-D7CB-42F3-B88A-2496BD8411C7}" destId="{57BF1041-6235-4146-9B37-1A10286DB56A}"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EA32C-288F-4C47-A2D3-E8455F85FD99}">
      <dsp:nvSpPr>
        <dsp:cNvPr id="0" name=""/>
        <dsp:cNvSpPr/>
      </dsp:nvSpPr>
      <dsp:spPr>
        <a:xfrm rot="5400000">
          <a:off x="4576201" y="-2041969"/>
          <a:ext cx="1849083" cy="734388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uk-UA" sz="2800" kern="1200" dirty="0" smtClean="0"/>
            <a:t>21 клас</a:t>
          </a:r>
          <a:endParaRPr lang="uk-UA" sz="2800" kern="1200" dirty="0"/>
        </a:p>
      </dsp:txBody>
      <dsp:txXfrm rot="-5400000">
        <a:off x="3052781" y="1013613"/>
        <a:ext cx="4895924" cy="1232722"/>
      </dsp:txXfrm>
    </dsp:sp>
    <dsp:sp modelId="{F5C338F9-1A10-47A1-B365-16420581E9CB}">
      <dsp:nvSpPr>
        <dsp:cNvPr id="0" name=""/>
        <dsp:cNvSpPr/>
      </dsp:nvSpPr>
      <dsp:spPr>
        <a:xfrm>
          <a:off x="6599790" y="760469"/>
          <a:ext cx="2965123" cy="1594152"/>
        </a:xfrm>
        <a:prstGeom prst="rect">
          <a:avLst/>
        </a:prstGeom>
        <a:noFill/>
        <a:ln>
          <a:noFill/>
        </a:ln>
        <a:effectLst/>
      </dsp:spPr>
      <dsp:style>
        <a:lnRef idx="0">
          <a:scrgbClr r="0" g="0" b="0"/>
        </a:lnRef>
        <a:fillRef idx="0">
          <a:scrgbClr r="0" g="0" b="0"/>
        </a:fillRef>
        <a:effectRef idx="0">
          <a:scrgbClr r="0" g="0" b="0"/>
        </a:effectRef>
        <a:fontRef idx="minor"/>
      </dsp:style>
    </dsp:sp>
    <dsp:sp modelId="{0F04CAF4-C6DC-443F-AC58-069916422106}">
      <dsp:nvSpPr>
        <dsp:cNvPr id="0" name=""/>
        <dsp:cNvSpPr/>
      </dsp:nvSpPr>
      <dsp:spPr>
        <a:xfrm rot="5400000">
          <a:off x="595898" y="2723110"/>
          <a:ext cx="2656920" cy="231152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uk-UA" sz="3600" kern="1200"/>
        </a:p>
      </dsp:txBody>
      <dsp:txXfrm rot="-5400000">
        <a:off x="1128810" y="2964447"/>
        <a:ext cx="1591096" cy="1828846"/>
      </dsp:txXfrm>
    </dsp:sp>
    <dsp:sp modelId="{42C8B1E7-EE3D-42FA-AA4D-156EA63596ED}">
      <dsp:nvSpPr>
        <dsp:cNvPr id="0" name=""/>
        <dsp:cNvSpPr/>
      </dsp:nvSpPr>
      <dsp:spPr>
        <a:xfrm rot="5400000">
          <a:off x="3871926" y="2886065"/>
          <a:ext cx="2656920" cy="2311520"/>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uk-UA" sz="2900" kern="1200" dirty="0" smtClean="0"/>
            <a:t>5-9 класи 10 класів</a:t>
          </a:r>
          <a:endParaRPr lang="uk-UA" sz="2900" kern="1200" dirty="0"/>
        </a:p>
      </dsp:txBody>
      <dsp:txXfrm rot="-5400000">
        <a:off x="4404838" y="3127402"/>
        <a:ext cx="1591096" cy="1828846"/>
      </dsp:txXfrm>
    </dsp:sp>
    <dsp:sp modelId="{ADE7C638-87FA-45C9-A174-89D8D0C78CC4}">
      <dsp:nvSpPr>
        <dsp:cNvPr id="0" name=""/>
        <dsp:cNvSpPr/>
      </dsp:nvSpPr>
      <dsp:spPr>
        <a:xfrm>
          <a:off x="0" y="3015663"/>
          <a:ext cx="2869474" cy="159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r" defTabSz="1066800">
            <a:lnSpc>
              <a:spcPct val="90000"/>
            </a:lnSpc>
            <a:spcBef>
              <a:spcPct val="0"/>
            </a:spcBef>
            <a:spcAft>
              <a:spcPct val="35000"/>
            </a:spcAft>
          </a:pPr>
          <a:r>
            <a:rPr lang="uk-UA" sz="2400" kern="1200" dirty="0" smtClean="0">
              <a:solidFill>
                <a:schemeClr val="bg1"/>
              </a:solidFill>
            </a:rPr>
            <a:t>1-4 класи</a:t>
          </a:r>
        </a:p>
        <a:p>
          <a:pPr lvl="0" algn="r" defTabSz="1066800">
            <a:lnSpc>
              <a:spcPct val="90000"/>
            </a:lnSpc>
            <a:spcBef>
              <a:spcPct val="0"/>
            </a:spcBef>
            <a:spcAft>
              <a:spcPct val="35000"/>
            </a:spcAft>
          </a:pPr>
          <a:r>
            <a:rPr lang="uk-UA" sz="2400" kern="1200" dirty="0" smtClean="0">
              <a:solidFill>
                <a:schemeClr val="bg1"/>
              </a:solidFill>
            </a:rPr>
            <a:t>8 класів</a:t>
          </a:r>
          <a:endParaRPr lang="uk-UA" sz="2400" kern="1200" dirty="0">
            <a:solidFill>
              <a:schemeClr val="bg1"/>
            </a:solidFill>
          </a:endParaRPr>
        </a:p>
      </dsp:txBody>
      <dsp:txXfrm>
        <a:off x="0" y="3015663"/>
        <a:ext cx="2869474" cy="1594152"/>
      </dsp:txXfrm>
    </dsp:sp>
    <dsp:sp modelId="{D9425D84-5402-49C0-BAB7-C4EF38E3ECC7}">
      <dsp:nvSpPr>
        <dsp:cNvPr id="0" name=""/>
        <dsp:cNvSpPr/>
      </dsp:nvSpPr>
      <dsp:spPr>
        <a:xfrm rot="5400000">
          <a:off x="6952334" y="2757706"/>
          <a:ext cx="2656920" cy="256823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uk-UA" sz="3500" kern="1200" dirty="0" smtClean="0"/>
            <a:t>10-11 класи</a:t>
          </a:r>
        </a:p>
        <a:p>
          <a:pPr lvl="0" algn="ctr" defTabSz="1555750">
            <a:lnSpc>
              <a:spcPct val="90000"/>
            </a:lnSpc>
            <a:spcBef>
              <a:spcPct val="0"/>
            </a:spcBef>
            <a:spcAft>
              <a:spcPct val="35000"/>
            </a:spcAft>
          </a:pPr>
          <a:r>
            <a:rPr lang="uk-UA" sz="3500" kern="1200" dirty="0" smtClean="0"/>
            <a:t>3 класи</a:t>
          </a:r>
          <a:endParaRPr lang="uk-UA" sz="3500" kern="1200" dirty="0"/>
        </a:p>
      </dsp:txBody>
      <dsp:txXfrm rot="-5400000">
        <a:off x="7417571" y="3148795"/>
        <a:ext cx="1726446" cy="1786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smtClean="0"/>
              <a:t>24.05.2017</a:t>
            </a:r>
            <a:endParaRPr lang="en-US"/>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7EA21AD-3BA7-4B49-9DF1-2171993A8011}" type="slidenum">
              <a:rPr lang="en-US" smtClean="0"/>
              <a:t>‹#›</a:t>
            </a:fld>
            <a:endParaRPr lang="en-US"/>
          </a:p>
        </p:txBody>
      </p:sp>
    </p:spTree>
    <p:extLst>
      <p:ext uri="{BB962C8B-B14F-4D97-AF65-F5344CB8AC3E}">
        <p14:creationId xmlns:p14="http://schemas.microsoft.com/office/powerpoint/2010/main" val="392434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smtClean="0"/>
              <a:t>24.05.2017</a:t>
            </a:r>
            <a:endParaRPr lang="en-US"/>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
              <a:t>Зразки заголовків</a:t>
            </a:r>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669046-D62F-49D8-96B7-3C014DC234D7}" type="slidenum">
              <a:rPr lang="en-US" smtClean="0"/>
              <a:t>‹#›</a:t>
            </a:fld>
            <a:endParaRPr lang="en-US"/>
          </a:p>
        </p:txBody>
      </p:sp>
    </p:spTree>
    <p:extLst>
      <p:ext uri="{BB962C8B-B14F-4D97-AF65-F5344CB8AC3E}">
        <p14:creationId xmlns:p14="http://schemas.microsoft.com/office/powerpoint/2010/main" val="22937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Pr>
        <a:gradFill>
          <a:gsLst>
            <a:gs pos="0">
              <a:schemeClr val="bg1">
                <a:lumMod val="46000"/>
                <a:lumOff val="54000"/>
              </a:schemeClr>
            </a:gs>
            <a:gs pos="46000">
              <a:schemeClr val="bg1">
                <a:lumMod val="60000"/>
                <a:lumOff val="40000"/>
              </a:schemeClr>
            </a:gs>
            <a:gs pos="100000">
              <a:schemeClr val="bg1">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04" name="Група 103" descr="Кілька квітів у нижній частині слайда"/>
          <p:cNvGrpSpPr/>
          <p:nvPr/>
        </p:nvGrpSpPr>
        <p:grpSpPr bwMode="gray">
          <a:xfrm>
            <a:off x="286013" y="4191000"/>
            <a:ext cx="11616798" cy="2513417"/>
            <a:chOff x="286013" y="4191000"/>
            <a:chExt cx="11616798" cy="2513417"/>
          </a:xfrm>
        </p:grpSpPr>
        <p:sp>
          <p:nvSpPr>
            <p:cNvPr id="8" name="Полілінія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9" name="Лінія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Полілінія 7"/>
            <p:cNvSpPr>
              <a:spLocks/>
            </p:cNvSpPr>
            <p:nvPr/>
          </p:nvSpPr>
          <p:spPr bwMode="gray">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11" name="Група 10"/>
            <p:cNvGrpSpPr/>
            <p:nvPr/>
          </p:nvGrpSpPr>
          <p:grpSpPr bwMode="gray">
            <a:xfrm rot="20793512">
              <a:off x="445930" y="5452235"/>
              <a:ext cx="365582" cy="421970"/>
              <a:chOff x="1457010" y="1673260"/>
              <a:chExt cx="617538" cy="712788"/>
            </a:xfrm>
          </p:grpSpPr>
          <p:sp>
            <p:nvSpPr>
              <p:cNvPr id="12" name="Полілінія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3" name="Полілінія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14" name="Полілінія 10"/>
            <p:cNvSpPr>
              <a:spLocks/>
            </p:cNvSpPr>
            <p:nvPr/>
          </p:nvSpPr>
          <p:spPr bwMode="gray">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5" name="Полілінія 23"/>
            <p:cNvSpPr>
              <a:spLocks/>
            </p:cNvSpPr>
            <p:nvPr/>
          </p:nvSpPr>
          <p:spPr bwMode="gray">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24"/>
            <p:cNvSpPr>
              <a:spLocks/>
            </p:cNvSpPr>
            <p:nvPr/>
          </p:nvSpPr>
          <p:spPr bwMode="gray">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25"/>
            <p:cNvSpPr>
              <a:spLocks/>
            </p:cNvSpPr>
            <p:nvPr/>
          </p:nvSpPr>
          <p:spPr bwMode="gray">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Полілінія 26"/>
            <p:cNvSpPr>
              <a:spLocks/>
            </p:cNvSpPr>
            <p:nvPr/>
          </p:nvSpPr>
          <p:spPr bwMode="gray">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27"/>
            <p:cNvSpPr>
              <a:spLocks/>
            </p:cNvSpPr>
            <p:nvPr/>
          </p:nvSpPr>
          <p:spPr bwMode="gray">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nvGrpSpPr>
            <p:cNvPr id="20" name="Група 19"/>
            <p:cNvGrpSpPr/>
            <p:nvPr/>
          </p:nvGrpSpPr>
          <p:grpSpPr bwMode="gray">
            <a:xfrm>
              <a:off x="749894" y="5783561"/>
              <a:ext cx="325521" cy="364355"/>
              <a:chOff x="2114915" y="2460535"/>
              <a:chExt cx="452438" cy="506413"/>
            </a:xfrm>
          </p:grpSpPr>
          <p:sp>
            <p:nvSpPr>
              <p:cNvPr id="21" name="Полілінія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3" name="Полілінія 30"/>
            <p:cNvSpPr>
              <a:spLocks noEditPoints="1"/>
            </p:cNvSpPr>
            <p:nvPr/>
          </p:nvSpPr>
          <p:spPr bwMode="gray">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4" name="Полілінія 31"/>
            <p:cNvSpPr>
              <a:spLocks/>
            </p:cNvSpPr>
            <p:nvPr/>
          </p:nvSpPr>
          <p:spPr bwMode="gray">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5" name="Полілінія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Полілінія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34"/>
            <p:cNvSpPr>
              <a:spLocks/>
            </p:cNvSpPr>
            <p:nvPr/>
          </p:nvSpPr>
          <p:spPr bwMode="gray">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8" name="Полілінія 73"/>
            <p:cNvSpPr>
              <a:spLocks/>
            </p:cNvSpPr>
            <p:nvPr/>
          </p:nvSpPr>
          <p:spPr bwMode="gray">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9" name="Полілінія 74"/>
            <p:cNvSpPr>
              <a:spLocks/>
            </p:cNvSpPr>
            <p:nvPr/>
          </p:nvSpPr>
          <p:spPr bwMode="gray">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0" name="Полілінія 75"/>
            <p:cNvSpPr>
              <a:spLocks/>
            </p:cNvSpPr>
            <p:nvPr/>
          </p:nvSpPr>
          <p:spPr bwMode="gray">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1" name="Лінія 76"/>
            <p:cNvSpPr>
              <a:spLocks noChangeShapeType="1"/>
            </p:cNvSpPr>
            <p:nvPr/>
          </p:nvSpPr>
          <p:spPr bwMode="gray">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2" name="Полілінія 78"/>
            <p:cNvSpPr>
              <a:spLocks/>
            </p:cNvSpPr>
            <p:nvPr/>
          </p:nvSpPr>
          <p:spPr bwMode="gray">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3" name="Полілінія 79"/>
            <p:cNvSpPr>
              <a:spLocks/>
            </p:cNvSpPr>
            <p:nvPr/>
          </p:nvSpPr>
          <p:spPr bwMode="gray">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4" name="Полілінія 82"/>
            <p:cNvSpPr>
              <a:spLocks/>
            </p:cNvSpPr>
            <p:nvPr/>
          </p:nvSpPr>
          <p:spPr bwMode="gray">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83"/>
            <p:cNvSpPr>
              <a:spLocks/>
            </p:cNvSpPr>
            <p:nvPr/>
          </p:nvSpPr>
          <p:spPr bwMode="gray">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84"/>
            <p:cNvSpPr>
              <a:spLocks/>
            </p:cNvSpPr>
            <p:nvPr/>
          </p:nvSpPr>
          <p:spPr bwMode="gray">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80"/>
            <p:cNvSpPr>
              <a:spLocks/>
            </p:cNvSpPr>
            <p:nvPr/>
          </p:nvSpPr>
          <p:spPr bwMode="gray">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8" name="Овал 37"/>
            <p:cNvSpPr/>
            <p:nvPr/>
          </p:nvSpPr>
          <p:spPr bwMode="gray">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9" name="Овал 38"/>
            <p:cNvSpPr/>
            <p:nvPr/>
          </p:nvSpPr>
          <p:spPr bwMode="gray">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 name="Овал 39"/>
            <p:cNvSpPr/>
            <p:nvPr/>
          </p:nvSpPr>
          <p:spPr bwMode="gray">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1" name="Група 40"/>
            <p:cNvGrpSpPr/>
            <p:nvPr/>
          </p:nvGrpSpPr>
          <p:grpSpPr bwMode="gray">
            <a:xfrm>
              <a:off x="803704" y="4858573"/>
              <a:ext cx="1154448" cy="1149586"/>
              <a:chOff x="4277517" y="3752400"/>
              <a:chExt cx="1154448" cy="1149586"/>
            </a:xfrm>
          </p:grpSpPr>
          <p:sp>
            <p:nvSpPr>
              <p:cNvPr id="42" name="Полілінія 41"/>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3"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4"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6"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sp>
          <p:nvSpPr>
            <p:cNvPr id="47" name="Полілінія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80"/>
            <p:cNvSpPr>
              <a:spLocks/>
            </p:cNvSpPr>
            <p:nvPr/>
          </p:nvSpPr>
          <p:spPr bwMode="gray">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9" name="Полілінія 80"/>
            <p:cNvSpPr>
              <a:spLocks/>
            </p:cNvSpPr>
            <p:nvPr/>
          </p:nvSpPr>
          <p:spPr bwMode="gray">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0" name="Полілінія 84"/>
            <p:cNvSpPr>
              <a:spLocks/>
            </p:cNvSpPr>
            <p:nvPr/>
          </p:nvSpPr>
          <p:spPr bwMode="gray">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1" name="Полілінія 84"/>
            <p:cNvSpPr>
              <a:spLocks/>
            </p:cNvSpPr>
            <p:nvPr/>
          </p:nvSpPr>
          <p:spPr bwMode="gray">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Овал 51"/>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3" name="Полілінія 5"/>
            <p:cNvSpPr>
              <a:spLocks/>
            </p:cNvSpPr>
            <p:nvPr/>
          </p:nvSpPr>
          <p:spPr bwMode="gray">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Лінія 6"/>
            <p:cNvSpPr>
              <a:spLocks noChangeShapeType="1"/>
            </p:cNvSpPr>
            <p:nvPr/>
          </p:nvSpPr>
          <p:spPr bwMode="gray">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Полілінія 7"/>
            <p:cNvSpPr>
              <a:spLocks/>
            </p:cNvSpPr>
            <p:nvPr/>
          </p:nvSpPr>
          <p:spPr bwMode="gray">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56" name="Група 55"/>
            <p:cNvGrpSpPr/>
            <p:nvPr/>
          </p:nvGrpSpPr>
          <p:grpSpPr bwMode="gray">
            <a:xfrm rot="806488" flipH="1">
              <a:off x="11377312" y="5452235"/>
              <a:ext cx="365582" cy="421970"/>
              <a:chOff x="1457010" y="1673260"/>
              <a:chExt cx="617538" cy="712788"/>
            </a:xfrm>
          </p:grpSpPr>
          <p:sp>
            <p:nvSpPr>
              <p:cNvPr id="57" name="Полілінія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58" name="Полілінія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59" name="Полілінія 10"/>
            <p:cNvSpPr>
              <a:spLocks/>
            </p:cNvSpPr>
            <p:nvPr/>
          </p:nvSpPr>
          <p:spPr bwMode="gray">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60" name="Полілінія 23"/>
            <p:cNvSpPr>
              <a:spLocks/>
            </p:cNvSpPr>
            <p:nvPr/>
          </p:nvSpPr>
          <p:spPr bwMode="gray">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1" name="Полілінія 24"/>
            <p:cNvSpPr>
              <a:spLocks/>
            </p:cNvSpPr>
            <p:nvPr/>
          </p:nvSpPr>
          <p:spPr bwMode="gray">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2" name="Полілінія 25"/>
            <p:cNvSpPr>
              <a:spLocks/>
            </p:cNvSpPr>
            <p:nvPr/>
          </p:nvSpPr>
          <p:spPr bwMode="gray">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3" name="Полілінія 26"/>
            <p:cNvSpPr>
              <a:spLocks/>
            </p:cNvSpPr>
            <p:nvPr/>
          </p:nvSpPr>
          <p:spPr bwMode="gray">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4" name="Полілінія 27"/>
            <p:cNvSpPr>
              <a:spLocks/>
            </p:cNvSpPr>
            <p:nvPr/>
          </p:nvSpPr>
          <p:spPr bwMode="gray">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nvGrpSpPr>
            <p:cNvPr id="65" name="Група 64"/>
            <p:cNvGrpSpPr/>
            <p:nvPr/>
          </p:nvGrpSpPr>
          <p:grpSpPr bwMode="gray">
            <a:xfrm flipH="1">
              <a:off x="11113409" y="5783561"/>
              <a:ext cx="325521" cy="364355"/>
              <a:chOff x="2114915" y="2460535"/>
              <a:chExt cx="452438" cy="506413"/>
            </a:xfrm>
          </p:grpSpPr>
          <p:sp>
            <p:nvSpPr>
              <p:cNvPr id="66" name="Полілінія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7" name="Полілінія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68" name="Полілінія 30"/>
            <p:cNvSpPr>
              <a:spLocks noEditPoints="1"/>
            </p:cNvSpPr>
            <p:nvPr/>
          </p:nvSpPr>
          <p:spPr bwMode="gray">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9" name="Полілінія 31"/>
            <p:cNvSpPr>
              <a:spLocks/>
            </p:cNvSpPr>
            <p:nvPr/>
          </p:nvSpPr>
          <p:spPr bwMode="gray">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0" name="Полілінія 32"/>
            <p:cNvSpPr>
              <a:spLocks/>
            </p:cNvSpPr>
            <p:nvPr/>
          </p:nvSpPr>
          <p:spPr bwMode="gray">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1" name="Полілінія 33"/>
            <p:cNvSpPr>
              <a:spLocks/>
            </p:cNvSpPr>
            <p:nvPr/>
          </p:nvSpPr>
          <p:spPr bwMode="gray">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2" name="Полілінія 34"/>
            <p:cNvSpPr>
              <a:spLocks/>
            </p:cNvSpPr>
            <p:nvPr/>
          </p:nvSpPr>
          <p:spPr bwMode="gray">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3" name="Полілінія 73"/>
            <p:cNvSpPr>
              <a:spLocks/>
            </p:cNvSpPr>
            <p:nvPr/>
          </p:nvSpPr>
          <p:spPr bwMode="gray">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74" name="Полілінія 74"/>
            <p:cNvSpPr>
              <a:spLocks/>
            </p:cNvSpPr>
            <p:nvPr/>
          </p:nvSpPr>
          <p:spPr bwMode="gray">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5" name="Полілінія 75"/>
            <p:cNvSpPr>
              <a:spLocks/>
            </p:cNvSpPr>
            <p:nvPr/>
          </p:nvSpPr>
          <p:spPr bwMode="gray">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6" name="Лінія 76"/>
            <p:cNvSpPr>
              <a:spLocks noChangeShapeType="1"/>
            </p:cNvSpPr>
            <p:nvPr/>
          </p:nvSpPr>
          <p:spPr bwMode="gray">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77" name="Полілінія 78"/>
            <p:cNvSpPr>
              <a:spLocks/>
            </p:cNvSpPr>
            <p:nvPr/>
          </p:nvSpPr>
          <p:spPr bwMode="gray">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8" name="Полілінія 79"/>
            <p:cNvSpPr>
              <a:spLocks/>
            </p:cNvSpPr>
            <p:nvPr/>
          </p:nvSpPr>
          <p:spPr bwMode="gray">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79" name="Полілінія 82"/>
            <p:cNvSpPr>
              <a:spLocks/>
            </p:cNvSpPr>
            <p:nvPr/>
          </p:nvSpPr>
          <p:spPr bwMode="gray">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0" name="Полілінія 83"/>
            <p:cNvSpPr>
              <a:spLocks/>
            </p:cNvSpPr>
            <p:nvPr/>
          </p:nvSpPr>
          <p:spPr bwMode="gray">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1" name="Полілінія 84"/>
            <p:cNvSpPr>
              <a:spLocks/>
            </p:cNvSpPr>
            <p:nvPr/>
          </p:nvSpPr>
          <p:spPr bwMode="gray">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2" name="Полілінія 80"/>
            <p:cNvSpPr>
              <a:spLocks/>
            </p:cNvSpPr>
            <p:nvPr/>
          </p:nvSpPr>
          <p:spPr bwMode="gray">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3" name="Овал 82"/>
            <p:cNvSpPr/>
            <p:nvPr/>
          </p:nvSpPr>
          <p:spPr bwMode="gray">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4" name="Овал 83"/>
            <p:cNvSpPr/>
            <p:nvPr/>
          </p:nvSpPr>
          <p:spPr bwMode="gray">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5" name="Овал 84"/>
            <p:cNvSpPr/>
            <p:nvPr/>
          </p:nvSpPr>
          <p:spPr bwMode="gray">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6" name="Група 85"/>
            <p:cNvGrpSpPr/>
            <p:nvPr/>
          </p:nvGrpSpPr>
          <p:grpSpPr bwMode="gray">
            <a:xfrm flipH="1">
              <a:off x="10230672" y="4858573"/>
              <a:ext cx="1154448" cy="1149586"/>
              <a:chOff x="4277517" y="3752400"/>
              <a:chExt cx="1154448" cy="1149586"/>
            </a:xfrm>
          </p:grpSpPr>
          <p:sp>
            <p:nvSpPr>
              <p:cNvPr id="87" name="Полілінія 86"/>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8"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9"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0"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1"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sp>
          <p:nvSpPr>
            <p:cNvPr id="92" name="Полілінія 32"/>
            <p:cNvSpPr>
              <a:spLocks/>
            </p:cNvSpPr>
            <p:nvPr/>
          </p:nvSpPr>
          <p:spPr bwMode="gray">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3" name="Полілінія 80"/>
            <p:cNvSpPr>
              <a:spLocks/>
            </p:cNvSpPr>
            <p:nvPr/>
          </p:nvSpPr>
          <p:spPr bwMode="gray">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4" name="Полілінія 80"/>
            <p:cNvSpPr>
              <a:spLocks/>
            </p:cNvSpPr>
            <p:nvPr/>
          </p:nvSpPr>
          <p:spPr bwMode="gray">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5" name="Полілінія 84"/>
            <p:cNvSpPr>
              <a:spLocks/>
            </p:cNvSpPr>
            <p:nvPr/>
          </p:nvSpPr>
          <p:spPr bwMode="gray">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6" name="Полілінія 84"/>
            <p:cNvSpPr>
              <a:spLocks/>
            </p:cNvSpPr>
            <p:nvPr/>
          </p:nvSpPr>
          <p:spPr bwMode="gray">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97" name="Овал 96"/>
            <p:cNvSpPr/>
            <p:nvPr/>
          </p:nvSpPr>
          <p:spPr bwMode="gray">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8" name="Група 97"/>
            <p:cNvGrpSpPr/>
            <p:nvPr/>
          </p:nvGrpSpPr>
          <p:grpSpPr bwMode="gray">
            <a:xfrm>
              <a:off x="4803790" y="5319186"/>
              <a:ext cx="2690707" cy="1385231"/>
              <a:chOff x="5184534" y="1125344"/>
              <a:chExt cx="2690707" cy="1385231"/>
            </a:xfrm>
          </p:grpSpPr>
          <p:sp>
            <p:nvSpPr>
              <p:cNvPr id="99" name="Полілінія 67"/>
              <p:cNvSpPr>
                <a:spLocks/>
              </p:cNvSpPr>
              <p:nvPr/>
            </p:nvSpPr>
            <p:spPr bwMode="gray">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00" name="Полілінія 67"/>
              <p:cNvSpPr>
                <a:spLocks/>
              </p:cNvSpPr>
              <p:nvPr/>
            </p:nvSpPr>
            <p:spPr bwMode="gray">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01" name="Полілінія 105"/>
              <p:cNvSpPr>
                <a:spLocks/>
              </p:cNvSpPr>
              <p:nvPr/>
            </p:nvSpPr>
            <p:spPr bwMode="gray">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02" name="Полілінія 106"/>
              <p:cNvSpPr>
                <a:spLocks/>
              </p:cNvSpPr>
              <p:nvPr/>
            </p:nvSpPr>
            <p:spPr bwMode="gray">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103" name="Полілінія 106"/>
              <p:cNvSpPr>
                <a:spLocks/>
              </p:cNvSpPr>
              <p:nvPr/>
            </p:nvSpPr>
            <p:spPr bwMode="gray">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grpSp>
      <p:sp>
        <p:nvSpPr>
          <p:cNvPr id="2" name="Заголовок 1"/>
          <p:cNvSpPr>
            <a:spLocks noGrp="1"/>
          </p:cNvSpPr>
          <p:nvPr>
            <p:ph type="ctrTitle"/>
          </p:nvPr>
        </p:nvSpPr>
        <p:spPr>
          <a:xfrm>
            <a:off x="1524000" y="1005840"/>
            <a:ext cx="9144000" cy="2651760"/>
          </a:xfrm>
        </p:spPr>
        <p:txBody>
          <a:bodyPr rtlCol="0" anchor="b">
            <a:normAutofit/>
          </a:bodyPr>
          <a:lstStyle>
            <a:lvl1pPr algn="ctr">
              <a:lnSpc>
                <a:spcPct val="80000"/>
              </a:lnSpc>
              <a:defRPr sz="7200">
                <a:solidFill>
                  <a:schemeClr val="tx1"/>
                </a:solidFill>
                <a:effectLst>
                  <a:outerShdw blurRad="50800" algn="ctr" rotWithShape="0">
                    <a:prstClr val="black">
                      <a:alpha val="35000"/>
                    </a:prstClr>
                  </a:outerShdw>
                </a:effectLst>
              </a:defRPr>
            </a:lvl1pPr>
          </a:lstStyle>
          <a:p>
            <a:pPr rtl="0"/>
            <a:r>
              <a:rPr lang="ru-RU" smtClean="0"/>
              <a:t>Образец заголовка</a:t>
            </a:r>
            <a:endParaRPr lang="uk"/>
          </a:p>
        </p:txBody>
      </p:sp>
      <p:sp>
        <p:nvSpPr>
          <p:cNvPr id="3" name="Підзаголовок 2"/>
          <p:cNvSpPr>
            <a:spLocks noGrp="1"/>
          </p:cNvSpPr>
          <p:nvPr>
            <p:ph type="subTitle" idx="1"/>
          </p:nvPr>
        </p:nvSpPr>
        <p:spPr>
          <a:xfrm>
            <a:off x="1524000" y="3719568"/>
            <a:ext cx="9144000" cy="1082939"/>
          </a:xfrm>
        </p:spPr>
        <p:txBody>
          <a:bodyPr rtlCol="0"/>
          <a:lstStyle>
            <a:lvl1pPr marL="0" indent="0" algn="ctr">
              <a:spcBef>
                <a:spcPts val="1000"/>
              </a:spcBef>
              <a:buNone/>
              <a:defRPr sz="2400">
                <a:effectLst>
                  <a:outerShdw blurRad="50800" algn="ctr" rotWithShape="0">
                    <a:prstClr val="black">
                      <a:alpha val="35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smtClean="0"/>
              <a:t>Образец подзаголовка</a:t>
            </a:r>
            <a:endParaRPr lang="uk"/>
          </a:p>
        </p:txBody>
      </p:sp>
    </p:spTree>
    <p:extLst>
      <p:ext uri="{BB962C8B-B14F-4D97-AF65-F5344CB8AC3E}">
        <p14:creationId xmlns:p14="http://schemas.microsoft.com/office/powerpoint/2010/main" val="921788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ертикального тексту 2"/>
          <p:cNvSpPr>
            <a:spLocks noGrp="1"/>
          </p:cNvSpPr>
          <p:nvPr>
            <p:ph type="body" orient="vert" idx="1"/>
          </p:nvPr>
        </p:nvSpPr>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3367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9022080" y="567651"/>
            <a:ext cx="1645920" cy="5452149"/>
          </a:xfrm>
        </p:spPr>
        <p:txBody>
          <a:bodyPr vert="eaVert" rtlCol="0"/>
          <a:lstStyle>
            <a:lvl1pPr>
              <a:defRPr/>
            </a:lvl1pPr>
          </a:lstStyle>
          <a:p>
            <a:pPr rtl="0"/>
            <a:r>
              <a:rPr lang="ru-RU" smtClean="0"/>
              <a:t>Образец заголовка</a:t>
            </a:r>
            <a:endParaRPr lang="uk"/>
          </a:p>
        </p:txBody>
      </p:sp>
      <p:sp>
        <p:nvSpPr>
          <p:cNvPr id="3" name="Місце для вертикального тексту 2"/>
          <p:cNvSpPr>
            <a:spLocks noGrp="1"/>
          </p:cNvSpPr>
          <p:nvPr>
            <p:ph type="body" orient="vert" idx="1"/>
          </p:nvPr>
        </p:nvSpPr>
        <p:spPr>
          <a:xfrm>
            <a:off x="1524000" y="567652"/>
            <a:ext cx="7315200" cy="5452148"/>
          </a:xfrm>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265073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місту 2"/>
          <p:cNvSpPr>
            <a:spLocks noGrp="1"/>
          </p:cNvSpPr>
          <p:nvPr>
            <p:ph idx="1"/>
          </p:nvPr>
        </p:nvSpPr>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нижнього колонтитула 4"/>
          <p:cNvSpPr>
            <a:spLocks noGrp="1"/>
          </p:cNvSpPr>
          <p:nvPr>
            <p:ph type="ftr" sz="quarter" idx="11"/>
          </p:nvPr>
        </p:nvSpPr>
        <p:spPr/>
        <p:txBody>
          <a:bodyPr rtlCol="0"/>
          <a:lstStyle/>
          <a:p>
            <a:pPr rtl="0"/>
            <a:r>
              <a:rPr lang="uk"/>
              <a:t>Додайте нижній колонтитул</a:t>
            </a:r>
          </a:p>
        </p:txBody>
      </p:sp>
      <p:sp>
        <p:nvSpPr>
          <p:cNvPr id="4" name="Місце для дати 3"/>
          <p:cNvSpPr>
            <a:spLocks noGrp="1"/>
          </p:cNvSpPr>
          <p:nvPr>
            <p:ph type="dt" sz="half" idx="10"/>
          </p:nvPr>
        </p:nvSpPr>
        <p:spPr/>
        <p:txBody>
          <a:bodyPr rtlCol="0"/>
          <a:lstStyle/>
          <a:p>
            <a:pPr rtl="0"/>
            <a:r>
              <a:rPr lang="en-US" smtClean="0"/>
              <a:t>24.05.2017</a:t>
            </a:r>
            <a:endParaRPr lang="en-US"/>
          </a:p>
        </p:txBody>
      </p:sp>
      <p:sp>
        <p:nvSpPr>
          <p:cNvPr id="6" name="Місце для номера слайда 5"/>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2643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grpSp>
        <p:nvGrpSpPr>
          <p:cNvPr id="84" name="Група 83" descr="Кілька квітів у лівій частині слайда"/>
          <p:cNvGrpSpPr/>
          <p:nvPr/>
        </p:nvGrpSpPr>
        <p:grpSpPr bwMode="gray">
          <a:xfrm>
            <a:off x="-111192" y="56187"/>
            <a:ext cx="1187090" cy="6801813"/>
            <a:chOff x="-111192" y="56187"/>
            <a:chExt cx="1187090" cy="6801813"/>
          </a:xfrm>
        </p:grpSpPr>
        <p:sp>
          <p:nvSpPr>
            <p:cNvPr id="7" name="Полілінія 6"/>
            <p:cNvSpPr>
              <a:spLocks/>
            </p:cNvSpPr>
            <p:nvPr/>
          </p:nvSpPr>
          <p:spPr bwMode="gray">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8" name="Овал 33"/>
            <p:cNvSpPr>
              <a:spLocks noChangeArrowheads="1"/>
            </p:cNvSpPr>
            <p:nvPr/>
          </p:nvSpPr>
          <p:spPr bwMode="gray">
            <a:xfrm rot="21370907">
              <a:off x="156317" y="389499"/>
              <a:ext cx="107325" cy="90813"/>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nvGrpSpPr>
            <p:cNvPr id="9" name="Група 8"/>
            <p:cNvGrpSpPr/>
            <p:nvPr/>
          </p:nvGrpSpPr>
          <p:grpSpPr bwMode="gray">
            <a:xfrm rot="21351673">
              <a:off x="188910" y="3285460"/>
              <a:ext cx="886988" cy="656333"/>
              <a:chOff x="452438" y="3540125"/>
              <a:chExt cx="750888" cy="555625"/>
            </a:xfrm>
          </p:grpSpPr>
          <p:sp>
            <p:nvSpPr>
              <p:cNvPr id="10" name="Полілінія 9"/>
              <p:cNvSpPr>
                <a:spLocks/>
              </p:cNvSpPr>
              <p:nvPr/>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10"/>
              <p:cNvSpPr>
                <a:spLocks/>
              </p:cNvSpPr>
              <p:nvPr/>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12" name="Полілінія 11"/>
            <p:cNvSpPr>
              <a:spLocks/>
            </p:cNvSpPr>
            <p:nvPr/>
          </p:nvSpPr>
          <p:spPr bwMode="gray">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12"/>
            <p:cNvSpPr>
              <a:spLocks/>
            </p:cNvSpPr>
            <p:nvPr/>
          </p:nvSpPr>
          <p:spPr bwMode="gray">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noAutofit/>
            </a:bodyPr>
            <a:lstStyle/>
            <a:p>
              <a:pPr rtl="0"/>
              <a:endParaRPr lang="en-US"/>
            </a:p>
          </p:txBody>
        </p:sp>
        <p:sp>
          <p:nvSpPr>
            <p:cNvPr id="14" name="Полілінія 13"/>
            <p:cNvSpPr>
              <a:spLocks/>
            </p:cNvSpPr>
            <p:nvPr/>
          </p:nvSpPr>
          <p:spPr bwMode="gray">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4"/>
            <p:cNvSpPr>
              <a:spLocks/>
            </p:cNvSpPr>
            <p:nvPr/>
          </p:nvSpPr>
          <p:spPr bwMode="gray">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5"/>
            <p:cNvSpPr>
              <a:spLocks/>
            </p:cNvSpPr>
            <p:nvPr/>
          </p:nvSpPr>
          <p:spPr bwMode="gray">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6"/>
            <p:cNvSpPr>
              <a:spLocks/>
            </p:cNvSpPr>
            <p:nvPr/>
          </p:nvSpPr>
          <p:spPr bwMode="gray">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Овал 33"/>
            <p:cNvSpPr>
              <a:spLocks noChangeArrowheads="1"/>
            </p:cNvSpPr>
            <p:nvPr/>
          </p:nvSpPr>
          <p:spPr bwMode="gray">
            <a:xfrm rot="21540920" flipH="1">
              <a:off x="77245" y="2006726"/>
              <a:ext cx="107325" cy="9081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27"/>
            <p:cNvSpPr>
              <a:spLocks/>
            </p:cNvSpPr>
            <p:nvPr/>
          </p:nvSpPr>
          <p:spPr bwMode="gray">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20" name="Полілінія 19"/>
            <p:cNvSpPr/>
            <p:nvPr/>
          </p:nvSpPr>
          <p:spPr bwMode="gray">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Полілінія 49"/>
            <p:cNvSpPr>
              <a:spLocks/>
            </p:cNvSpPr>
            <p:nvPr/>
          </p:nvSpPr>
          <p:spPr bwMode="gray">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1"/>
            <p:cNvSpPr/>
            <p:nvPr/>
          </p:nvSpPr>
          <p:spPr bwMode="gray">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23" name="Група 22"/>
            <p:cNvGrpSpPr/>
            <p:nvPr/>
          </p:nvGrpSpPr>
          <p:grpSpPr bwMode="gray">
            <a:xfrm rot="399179" flipH="1">
              <a:off x="322913" y="912037"/>
              <a:ext cx="740803" cy="743600"/>
              <a:chOff x="2051052" y="5522596"/>
              <a:chExt cx="892175" cy="895542"/>
            </a:xfrm>
          </p:grpSpPr>
          <p:sp>
            <p:nvSpPr>
              <p:cNvPr id="24" name="Полілінія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5" name="Лінія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Полілінія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8" name="Полілінія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9" name="Овал 28"/>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Полілінія 29"/>
            <p:cNvSpPr>
              <a:spLocks/>
            </p:cNvSpPr>
            <p:nvPr/>
          </p:nvSpPr>
          <p:spPr bwMode="gray">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1" name="Полілінія 30"/>
            <p:cNvSpPr/>
            <p:nvPr/>
          </p:nvSpPr>
          <p:spPr bwMode="gray">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2" name="Полілінія 31"/>
            <p:cNvSpPr/>
            <p:nvPr/>
          </p:nvSpPr>
          <p:spPr bwMode="gray">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3" name="Група 32"/>
            <p:cNvGrpSpPr/>
            <p:nvPr/>
          </p:nvGrpSpPr>
          <p:grpSpPr bwMode="gray">
            <a:xfrm rot="16304340" flipH="1">
              <a:off x="178634" y="4276817"/>
              <a:ext cx="888787" cy="885044"/>
              <a:chOff x="4277517" y="3752400"/>
              <a:chExt cx="1154448" cy="1149586"/>
            </a:xfrm>
          </p:grpSpPr>
          <p:sp>
            <p:nvSpPr>
              <p:cNvPr id="34" name="Полілінія 33"/>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8" name="Полілінія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grpSp>
      <p:grpSp>
        <p:nvGrpSpPr>
          <p:cNvPr id="83" name="Група 82" descr="Кілька квітів у правій частині слайда"/>
          <p:cNvGrpSpPr/>
          <p:nvPr/>
        </p:nvGrpSpPr>
        <p:grpSpPr bwMode="gray">
          <a:xfrm>
            <a:off x="10666412" y="2618021"/>
            <a:ext cx="1376735" cy="4239979"/>
            <a:chOff x="10666412" y="2618021"/>
            <a:chExt cx="1376735" cy="4239979"/>
          </a:xfrm>
        </p:grpSpPr>
        <p:sp>
          <p:nvSpPr>
            <p:cNvPr id="82" name="Полілінія 13"/>
            <p:cNvSpPr>
              <a:spLocks noEditPoints="1"/>
            </p:cNvSpPr>
            <p:nvPr/>
          </p:nvSpPr>
          <p:spPr bwMode="gray">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0" name="Полілінія 23"/>
            <p:cNvSpPr>
              <a:spLocks/>
            </p:cNvSpPr>
            <p:nvPr/>
          </p:nvSpPr>
          <p:spPr bwMode="gray">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1" name="Полілінія 27"/>
            <p:cNvSpPr>
              <a:spLocks/>
            </p:cNvSpPr>
            <p:nvPr/>
          </p:nvSpPr>
          <p:spPr bwMode="gray">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43" name="Полілінія 5"/>
            <p:cNvSpPr>
              <a:spLocks/>
            </p:cNvSpPr>
            <p:nvPr/>
          </p:nvSpPr>
          <p:spPr bwMode="gray">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4" name="Лінія 6"/>
            <p:cNvSpPr>
              <a:spLocks noChangeShapeType="1"/>
            </p:cNvSpPr>
            <p:nvPr/>
          </p:nvSpPr>
          <p:spPr bwMode="gray">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10"/>
            <p:cNvSpPr>
              <a:spLocks/>
            </p:cNvSpPr>
            <p:nvPr/>
          </p:nvSpPr>
          <p:spPr bwMode="gray">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sp>
          <p:nvSpPr>
            <p:cNvPr id="46" name="Полілінія 25"/>
            <p:cNvSpPr>
              <a:spLocks/>
            </p:cNvSpPr>
            <p:nvPr/>
          </p:nvSpPr>
          <p:spPr bwMode="gray">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7" name="Полілінія 26"/>
            <p:cNvSpPr>
              <a:spLocks/>
            </p:cNvSpPr>
            <p:nvPr/>
          </p:nvSpPr>
          <p:spPr bwMode="gray">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31"/>
            <p:cNvSpPr>
              <a:spLocks/>
            </p:cNvSpPr>
            <p:nvPr/>
          </p:nvSpPr>
          <p:spPr bwMode="gray">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9" name="Полілінія 34"/>
            <p:cNvSpPr>
              <a:spLocks/>
            </p:cNvSpPr>
            <p:nvPr/>
          </p:nvSpPr>
          <p:spPr bwMode="gray">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0" name="Полілінія 49"/>
            <p:cNvSpPr>
              <a:spLocks/>
            </p:cNvSpPr>
            <p:nvPr/>
          </p:nvSpPr>
          <p:spPr bwMode="gray">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1" name="Полілінія 50"/>
            <p:cNvSpPr>
              <a:spLocks/>
            </p:cNvSpPr>
            <p:nvPr/>
          </p:nvSpPr>
          <p:spPr bwMode="gray">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Лінія 76"/>
            <p:cNvSpPr>
              <a:spLocks noChangeShapeType="1"/>
            </p:cNvSpPr>
            <p:nvPr/>
          </p:nvSpPr>
          <p:spPr bwMode="gray">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3" name="Полілінія 78"/>
            <p:cNvSpPr>
              <a:spLocks/>
            </p:cNvSpPr>
            <p:nvPr/>
          </p:nvSpPr>
          <p:spPr bwMode="gray">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Полілінія 79"/>
            <p:cNvSpPr>
              <a:spLocks/>
            </p:cNvSpPr>
            <p:nvPr/>
          </p:nvSpPr>
          <p:spPr bwMode="gray">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Полілінія 82"/>
            <p:cNvSpPr>
              <a:spLocks/>
            </p:cNvSpPr>
            <p:nvPr/>
          </p:nvSpPr>
          <p:spPr bwMode="gray">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6" name="Полілінія 84"/>
            <p:cNvSpPr>
              <a:spLocks/>
            </p:cNvSpPr>
            <p:nvPr/>
          </p:nvSpPr>
          <p:spPr bwMode="gray">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7" name="Полілінія 80"/>
            <p:cNvSpPr>
              <a:spLocks/>
            </p:cNvSpPr>
            <p:nvPr/>
          </p:nvSpPr>
          <p:spPr bwMode="gray">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8" name="Полілінія 84"/>
            <p:cNvSpPr>
              <a:spLocks/>
            </p:cNvSpPr>
            <p:nvPr/>
          </p:nvSpPr>
          <p:spPr bwMode="gray">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59" name="Група 58"/>
            <p:cNvGrpSpPr/>
            <p:nvPr/>
          </p:nvGrpSpPr>
          <p:grpSpPr bwMode="gray">
            <a:xfrm rot="21311827">
              <a:off x="11197677" y="5664822"/>
              <a:ext cx="407354" cy="408816"/>
              <a:chOff x="11057071" y="5480091"/>
              <a:chExt cx="473402" cy="475102"/>
            </a:xfrm>
          </p:grpSpPr>
          <p:sp>
            <p:nvSpPr>
              <p:cNvPr id="65" name="Полілінія 83"/>
              <p:cNvSpPr>
                <a:spLocks/>
              </p:cNvSpPr>
              <p:nvPr/>
            </p:nvSpPr>
            <p:spPr bwMode="gray">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66" name="Полілінія 80"/>
              <p:cNvSpPr>
                <a:spLocks/>
              </p:cNvSpPr>
              <p:nvPr/>
            </p:nvSpPr>
            <p:spPr bwMode="gray">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7" name="Полілінія 84"/>
              <p:cNvSpPr>
                <a:spLocks/>
              </p:cNvSpPr>
              <p:nvPr/>
            </p:nvSpPr>
            <p:spPr bwMode="gray">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grpSp>
          <p:nvGrpSpPr>
            <p:cNvPr id="60" name="Група 59"/>
            <p:cNvGrpSpPr/>
            <p:nvPr/>
          </p:nvGrpSpPr>
          <p:grpSpPr bwMode="gray">
            <a:xfrm rot="21311827">
              <a:off x="10666412" y="5053297"/>
              <a:ext cx="643645" cy="641225"/>
              <a:chOff x="10472909" y="4641517"/>
              <a:chExt cx="895542" cy="892175"/>
            </a:xfrm>
          </p:grpSpPr>
          <p:sp>
            <p:nvSpPr>
              <p:cNvPr id="61" name="Полілінія 32"/>
              <p:cNvSpPr>
                <a:spLocks/>
              </p:cNvSpPr>
              <p:nvPr/>
            </p:nvSpPr>
            <p:spPr bwMode="gray">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62" name="Полілінія 33"/>
              <p:cNvSpPr>
                <a:spLocks/>
              </p:cNvSpPr>
              <p:nvPr/>
            </p:nvSpPr>
            <p:spPr bwMode="gray">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63" name="Полілінія 32"/>
              <p:cNvSpPr>
                <a:spLocks/>
              </p:cNvSpPr>
              <p:nvPr/>
            </p:nvSpPr>
            <p:spPr bwMode="gray">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4" name="Овал 63"/>
              <p:cNvSpPr/>
              <p:nvPr/>
            </p:nvSpPr>
            <p:spPr bwMode="gray">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2" name="Заголовок 1"/>
          <p:cNvSpPr>
            <a:spLocks noGrp="1"/>
          </p:cNvSpPr>
          <p:nvPr>
            <p:ph type="title"/>
          </p:nvPr>
        </p:nvSpPr>
        <p:spPr>
          <a:xfrm>
            <a:off x="1524000" y="1709738"/>
            <a:ext cx="9144000" cy="2862262"/>
          </a:xfrm>
        </p:spPr>
        <p:txBody>
          <a:bodyPr rtlCol="0" anchor="b">
            <a:normAutofit/>
          </a:bodyPr>
          <a:lstStyle>
            <a:lvl1pPr>
              <a:defRPr sz="5200"/>
            </a:lvl1pPr>
          </a:lstStyle>
          <a:p>
            <a:pPr rtl="0"/>
            <a:r>
              <a:rPr lang="ru-RU" smtClean="0"/>
              <a:t>Образец заголовка</a:t>
            </a:r>
            <a:endParaRPr lang="uk"/>
          </a:p>
        </p:txBody>
      </p:sp>
      <p:sp>
        <p:nvSpPr>
          <p:cNvPr id="3" name="Місце для тексту 2"/>
          <p:cNvSpPr>
            <a:spLocks noGrp="1"/>
          </p:cNvSpPr>
          <p:nvPr>
            <p:ph type="body" idx="1"/>
          </p:nvPr>
        </p:nvSpPr>
        <p:spPr>
          <a:xfrm>
            <a:off x="1524000" y="4589463"/>
            <a:ext cx="9144000" cy="1280160"/>
          </a:xfrm>
        </p:spPr>
        <p:txBody>
          <a:bodyPr rtlCol="0"/>
          <a:lstStyle>
            <a:lvl1pPr marL="0" indent="0">
              <a:buNone/>
              <a:defRPr sz="240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smtClean="0"/>
              <a:t>Образец текста</a:t>
            </a:r>
          </a:p>
        </p:txBody>
      </p:sp>
    </p:spTree>
    <p:extLst>
      <p:ext uri="{BB962C8B-B14F-4D97-AF65-F5344CB8AC3E}">
        <p14:creationId xmlns:p14="http://schemas.microsoft.com/office/powerpoint/2010/main" val="413316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елементи вмісту">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вмісту 2"/>
          <p:cNvSpPr>
            <a:spLocks noGrp="1"/>
          </p:cNvSpPr>
          <p:nvPr>
            <p:ph sz="half" idx="1"/>
          </p:nvPr>
        </p:nvSpPr>
        <p:spPr>
          <a:xfrm>
            <a:off x="1524000" y="1904999"/>
            <a:ext cx="4389120" cy="41148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4" name="Місце для вмісту 3"/>
          <p:cNvSpPr>
            <a:spLocks noGrp="1"/>
          </p:cNvSpPr>
          <p:nvPr>
            <p:ph sz="half" idx="2"/>
          </p:nvPr>
        </p:nvSpPr>
        <p:spPr>
          <a:xfrm>
            <a:off x="6278880" y="1904999"/>
            <a:ext cx="4389120" cy="41148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11352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3" name="Місце для тексту 2"/>
          <p:cNvSpPr>
            <a:spLocks noGrp="1"/>
          </p:cNvSpPr>
          <p:nvPr>
            <p:ph type="body" idx="1"/>
          </p:nvPr>
        </p:nvSpPr>
        <p:spPr>
          <a:xfrm>
            <a:off x="1524000" y="1905000"/>
            <a:ext cx="4389120" cy="683106"/>
          </a:xfrm>
        </p:spPr>
        <p:txBody>
          <a:bodyPr rtlCol="0"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4" name="Місце для вмісту 3"/>
          <p:cNvSpPr>
            <a:spLocks noGrp="1"/>
          </p:cNvSpPr>
          <p:nvPr>
            <p:ph sz="half" idx="2"/>
          </p:nvPr>
        </p:nvSpPr>
        <p:spPr>
          <a:xfrm>
            <a:off x="1524000" y="2588106"/>
            <a:ext cx="4389120" cy="3431694"/>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5" name="Місце для тексту 4"/>
          <p:cNvSpPr>
            <a:spLocks noGrp="1"/>
          </p:cNvSpPr>
          <p:nvPr>
            <p:ph type="body" sz="quarter" idx="3"/>
          </p:nvPr>
        </p:nvSpPr>
        <p:spPr>
          <a:xfrm>
            <a:off x="6278880" y="1905000"/>
            <a:ext cx="4389120" cy="683106"/>
          </a:xfrm>
        </p:spPr>
        <p:txBody>
          <a:bodyPr rtlCol="0" anchor="ctr">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smtClean="0"/>
              <a:t>Образец текста</a:t>
            </a:r>
          </a:p>
        </p:txBody>
      </p:sp>
      <p:sp>
        <p:nvSpPr>
          <p:cNvPr id="6" name="Місце для вмісту 5"/>
          <p:cNvSpPr>
            <a:spLocks noGrp="1"/>
          </p:cNvSpPr>
          <p:nvPr>
            <p:ph sz="quarter" idx="4"/>
          </p:nvPr>
        </p:nvSpPr>
        <p:spPr>
          <a:xfrm>
            <a:off x="6278880" y="2588106"/>
            <a:ext cx="4389120" cy="3431694"/>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8" name="Місце для нижнього колонтитула 7"/>
          <p:cNvSpPr>
            <a:spLocks noGrp="1"/>
          </p:cNvSpPr>
          <p:nvPr>
            <p:ph type="ftr" sz="quarter" idx="11"/>
          </p:nvPr>
        </p:nvSpPr>
        <p:spPr/>
        <p:txBody>
          <a:bodyPr rtlCol="0"/>
          <a:lstStyle/>
          <a:p>
            <a:pPr rtl="0"/>
            <a:r>
              <a:rPr lang="uk"/>
              <a:t>Додайте нижній колонтитул</a:t>
            </a:r>
          </a:p>
        </p:txBody>
      </p:sp>
      <p:sp>
        <p:nvSpPr>
          <p:cNvPr id="7" name="Місце для дати 6"/>
          <p:cNvSpPr>
            <a:spLocks noGrp="1"/>
          </p:cNvSpPr>
          <p:nvPr>
            <p:ph type="dt" sz="half" idx="10"/>
          </p:nvPr>
        </p:nvSpPr>
        <p:spPr/>
        <p:txBody>
          <a:bodyPr rtlCol="0"/>
          <a:lstStyle/>
          <a:p>
            <a:pPr rtl="0"/>
            <a:r>
              <a:rPr lang="en-US" smtClean="0"/>
              <a:t>24.05.2017</a:t>
            </a:r>
            <a:endParaRPr lang="en-US"/>
          </a:p>
        </p:txBody>
      </p:sp>
      <p:sp>
        <p:nvSpPr>
          <p:cNvPr id="9" name="Місце для номера слайда 8"/>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5480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lang="uk"/>
          </a:p>
        </p:txBody>
      </p:sp>
      <p:sp>
        <p:nvSpPr>
          <p:cNvPr id="4" name="Місце для нижнього колонтитула 3"/>
          <p:cNvSpPr>
            <a:spLocks noGrp="1"/>
          </p:cNvSpPr>
          <p:nvPr>
            <p:ph type="ftr" sz="quarter" idx="11"/>
          </p:nvPr>
        </p:nvSpPr>
        <p:spPr/>
        <p:txBody>
          <a:bodyPr rtlCol="0"/>
          <a:lstStyle/>
          <a:p>
            <a:pPr rtl="0"/>
            <a:r>
              <a:rPr lang="uk"/>
              <a:t>Додайте нижній колонтитул</a:t>
            </a:r>
          </a:p>
        </p:txBody>
      </p:sp>
      <p:sp>
        <p:nvSpPr>
          <p:cNvPr id="3" name="Місце для дати 2"/>
          <p:cNvSpPr>
            <a:spLocks noGrp="1"/>
          </p:cNvSpPr>
          <p:nvPr>
            <p:ph type="dt" sz="half" idx="10"/>
          </p:nvPr>
        </p:nvSpPr>
        <p:spPr/>
        <p:txBody>
          <a:bodyPr rtlCol="0"/>
          <a:lstStyle/>
          <a:p>
            <a:pPr rtl="0"/>
            <a:r>
              <a:rPr lang="en-US" smtClean="0"/>
              <a:t>24.05.2017</a:t>
            </a:r>
            <a:endParaRPr lang="en-US"/>
          </a:p>
        </p:txBody>
      </p:sp>
      <p:sp>
        <p:nvSpPr>
          <p:cNvPr id="5" name="Місце для номера слайда 4"/>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31348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
    <p:spTree>
      <p:nvGrpSpPr>
        <p:cNvPr id="1" name=""/>
        <p:cNvGrpSpPr/>
        <p:nvPr/>
      </p:nvGrpSpPr>
      <p:grpSpPr>
        <a:xfrm>
          <a:off x="0" y="0"/>
          <a:ext cx="0" cy="0"/>
          <a:chOff x="0" y="0"/>
          <a:chExt cx="0" cy="0"/>
        </a:xfrm>
      </p:grpSpPr>
      <p:sp>
        <p:nvSpPr>
          <p:cNvPr id="3" name="Місце для нижнього колонтитула 2"/>
          <p:cNvSpPr>
            <a:spLocks noGrp="1"/>
          </p:cNvSpPr>
          <p:nvPr>
            <p:ph type="ftr" sz="quarter" idx="11"/>
          </p:nvPr>
        </p:nvSpPr>
        <p:spPr/>
        <p:txBody>
          <a:bodyPr rtlCol="0"/>
          <a:lstStyle/>
          <a:p>
            <a:pPr rtl="0"/>
            <a:r>
              <a:rPr lang="uk"/>
              <a:t>Додайте нижній колонтитул</a:t>
            </a:r>
          </a:p>
        </p:txBody>
      </p:sp>
      <p:sp>
        <p:nvSpPr>
          <p:cNvPr id="2" name="Місце для дати 1"/>
          <p:cNvSpPr>
            <a:spLocks noGrp="1"/>
          </p:cNvSpPr>
          <p:nvPr>
            <p:ph type="dt" sz="half" idx="10"/>
          </p:nvPr>
        </p:nvSpPr>
        <p:spPr/>
        <p:txBody>
          <a:bodyPr rtlCol="0"/>
          <a:lstStyle/>
          <a:p>
            <a:pPr rtl="0"/>
            <a:r>
              <a:rPr lang="en-US" smtClean="0"/>
              <a:t>24.05.2017</a:t>
            </a:r>
            <a:endParaRPr lang="en-US"/>
          </a:p>
        </p:txBody>
      </p:sp>
      <p:sp>
        <p:nvSpPr>
          <p:cNvPr id="4" name="Місце для номера слайда 3"/>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2249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grpSp>
        <p:nvGrpSpPr>
          <p:cNvPr id="8" name="Група 7"/>
          <p:cNvGrpSpPr/>
          <p:nvPr/>
        </p:nvGrpSpPr>
        <p:grpSpPr>
          <a:xfrm>
            <a:off x="11123612" y="4051301"/>
            <a:ext cx="965215" cy="2807461"/>
            <a:chOff x="11123612" y="4051301"/>
            <a:chExt cx="965215" cy="2807461"/>
          </a:xfrm>
        </p:grpSpPr>
        <p:sp>
          <p:nvSpPr>
            <p:cNvPr id="9" name="Полілінія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 name="Заголовок 1"/>
          <p:cNvSpPr>
            <a:spLocks noGrp="1"/>
          </p:cNvSpPr>
          <p:nvPr>
            <p:ph type="title"/>
          </p:nvPr>
        </p:nvSpPr>
        <p:spPr>
          <a:xfrm>
            <a:off x="7699248" y="1996440"/>
            <a:ext cx="3200400" cy="2194560"/>
          </a:xfrm>
        </p:spPr>
        <p:txBody>
          <a:bodyPr rtlCol="0" anchor="b">
            <a:normAutofit/>
          </a:bodyPr>
          <a:lstStyle>
            <a:lvl1pPr>
              <a:defRPr sz="3400"/>
            </a:lvl1pPr>
          </a:lstStyle>
          <a:p>
            <a:pPr rtl="0"/>
            <a:r>
              <a:rPr lang="ru-RU" smtClean="0"/>
              <a:t>Образец заголовка</a:t>
            </a:r>
            <a:endParaRPr lang="uk"/>
          </a:p>
        </p:txBody>
      </p:sp>
      <p:sp>
        <p:nvSpPr>
          <p:cNvPr id="3" name="Місце для вмісту 2"/>
          <p:cNvSpPr>
            <a:spLocks noGrp="1"/>
          </p:cNvSpPr>
          <p:nvPr>
            <p:ph idx="1"/>
          </p:nvPr>
        </p:nvSpPr>
        <p:spPr>
          <a:xfrm>
            <a:off x="838200" y="838200"/>
            <a:ext cx="6400800" cy="5181600"/>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lang="uk"/>
          </a:p>
        </p:txBody>
      </p:sp>
      <p:sp>
        <p:nvSpPr>
          <p:cNvPr id="4" name="Місце для тексту 3"/>
          <p:cNvSpPr>
            <a:spLocks noGrp="1"/>
          </p:cNvSpPr>
          <p:nvPr>
            <p:ph type="body" sz="half" idx="2"/>
          </p:nvPr>
        </p:nvSpPr>
        <p:spPr>
          <a:xfrm>
            <a:off x="7697724" y="4258426"/>
            <a:ext cx="3203448" cy="1761373"/>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205536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grpSp>
        <p:nvGrpSpPr>
          <p:cNvPr id="8" name="Група 7"/>
          <p:cNvGrpSpPr/>
          <p:nvPr/>
        </p:nvGrpSpPr>
        <p:grpSpPr>
          <a:xfrm>
            <a:off x="11123612" y="4051301"/>
            <a:ext cx="965215" cy="2807461"/>
            <a:chOff x="11123612" y="4051301"/>
            <a:chExt cx="965215" cy="2807461"/>
          </a:xfrm>
        </p:grpSpPr>
        <p:sp>
          <p:nvSpPr>
            <p:cNvPr id="9" name="Полілінія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7" name="Полілінія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
        <p:nvSpPr>
          <p:cNvPr id="2" name="Заголовок 1"/>
          <p:cNvSpPr>
            <a:spLocks noGrp="1"/>
          </p:cNvSpPr>
          <p:nvPr>
            <p:ph type="title"/>
          </p:nvPr>
        </p:nvSpPr>
        <p:spPr>
          <a:xfrm>
            <a:off x="7699248" y="1993392"/>
            <a:ext cx="3200400" cy="2194560"/>
          </a:xfrm>
        </p:spPr>
        <p:txBody>
          <a:bodyPr rtlCol="0" anchor="b">
            <a:normAutofit/>
          </a:bodyPr>
          <a:lstStyle>
            <a:lvl1pPr>
              <a:defRPr sz="3400"/>
            </a:lvl1pPr>
          </a:lstStyle>
          <a:p>
            <a:pPr rtl="0"/>
            <a:r>
              <a:rPr lang="ru-RU" smtClean="0"/>
              <a:t>Образец заголовка</a:t>
            </a:r>
            <a:endParaRPr lang="uk"/>
          </a:p>
        </p:txBody>
      </p:sp>
      <p:sp>
        <p:nvSpPr>
          <p:cNvPr id="3" name="Місце для зображення 2" descr="Пустий покажчик місця заповнення для зображення Клацніть цей покажчик і виберіть зображення, яке потрібно додати"/>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smtClean="0"/>
              <a:t>Вставка рисунка</a:t>
            </a:r>
            <a:endParaRPr lang="en-US"/>
          </a:p>
        </p:txBody>
      </p:sp>
      <p:sp>
        <p:nvSpPr>
          <p:cNvPr id="4" name="Місце для тексту 3"/>
          <p:cNvSpPr>
            <a:spLocks noGrp="1"/>
          </p:cNvSpPr>
          <p:nvPr>
            <p:ph type="body" sz="half" idx="2"/>
          </p:nvPr>
        </p:nvSpPr>
        <p:spPr>
          <a:xfrm>
            <a:off x="7699248" y="4255008"/>
            <a:ext cx="3200400" cy="1764792"/>
          </a:xfrm>
        </p:spPr>
        <p:txBody>
          <a:bodyPr rtlCol="0"/>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smtClean="0"/>
              <a:t>Образец текста</a:t>
            </a:r>
          </a:p>
        </p:txBody>
      </p:sp>
      <p:sp>
        <p:nvSpPr>
          <p:cNvPr id="6" name="Місце для нижнього колонтитула 5"/>
          <p:cNvSpPr>
            <a:spLocks noGrp="1"/>
          </p:cNvSpPr>
          <p:nvPr>
            <p:ph type="ftr" sz="quarter" idx="11"/>
          </p:nvPr>
        </p:nvSpPr>
        <p:spPr/>
        <p:txBody>
          <a:bodyPr rtlCol="0"/>
          <a:lstStyle/>
          <a:p>
            <a:pPr rtl="0"/>
            <a:r>
              <a:rPr lang="uk"/>
              <a:t>Додайте нижній колонтитул</a:t>
            </a:r>
          </a:p>
        </p:txBody>
      </p:sp>
      <p:sp>
        <p:nvSpPr>
          <p:cNvPr id="5" name="Місце для дати 4"/>
          <p:cNvSpPr>
            <a:spLocks noGrp="1"/>
          </p:cNvSpPr>
          <p:nvPr>
            <p:ph type="dt" sz="half" idx="10"/>
          </p:nvPr>
        </p:nvSpPr>
        <p:spPr/>
        <p:txBody>
          <a:bodyPr rtlCol="0"/>
          <a:lstStyle/>
          <a:p>
            <a:pPr rtl="0"/>
            <a:r>
              <a:rPr lang="en-US" smtClean="0"/>
              <a:t>24.05.2017</a:t>
            </a:r>
            <a:endParaRPr lang="en-US"/>
          </a:p>
        </p:txBody>
      </p:sp>
      <p:sp>
        <p:nvSpPr>
          <p:cNvPr id="7" name="Місце для номера слайда 6"/>
          <p:cNvSpPr>
            <a:spLocks noGrp="1"/>
          </p:cNvSpPr>
          <p:nvPr>
            <p:ph type="sldNum" sz="quarter" idx="12"/>
          </p:nvPr>
        </p:nvSpPr>
        <p:spPr/>
        <p:txBody>
          <a:bodyPr rtlCol="0"/>
          <a:lstStyle/>
          <a:p>
            <a:pPr rtl="0"/>
            <a:fld id="{484FD59D-33F1-4A76-843D-E67207CAFE54}" type="slidenum">
              <a:rPr lang="en-US" smtClean="0"/>
              <a:t>‹#›</a:t>
            </a:fld>
            <a:endParaRPr lang="en-US"/>
          </a:p>
        </p:txBody>
      </p:sp>
    </p:spTree>
    <p:extLst>
      <p:ext uri="{BB962C8B-B14F-4D97-AF65-F5344CB8AC3E}">
        <p14:creationId xmlns:p14="http://schemas.microsoft.com/office/powerpoint/2010/main" val="106314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66000"/>
                <a:lumOff val="34000"/>
              </a:schemeClr>
            </a:gs>
            <a:gs pos="62000">
              <a:schemeClr val="bg2">
                <a:lumMod val="90000"/>
              </a:schemeClr>
            </a:gs>
            <a:gs pos="74000">
              <a:schemeClr val="bg2">
                <a:lumMod val="90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grpSp>
        <p:nvGrpSpPr>
          <p:cNvPr id="63" name="Група 62" descr="Одна квітка в правій частині слайда"/>
          <p:cNvGrpSpPr/>
          <p:nvPr/>
        </p:nvGrpSpPr>
        <p:grpSpPr bwMode="gray">
          <a:xfrm>
            <a:off x="11123612" y="4051301"/>
            <a:ext cx="965215" cy="2807461"/>
            <a:chOff x="11123612" y="4051301"/>
            <a:chExt cx="965215" cy="2807461"/>
          </a:xfrm>
        </p:grpSpPr>
        <p:sp>
          <p:nvSpPr>
            <p:cNvPr id="38" name="Полілінія 44"/>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39" name="Лінія 45"/>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40" name="Полілінія 46"/>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1" name="Полілінія 47"/>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2" name="Полілінія 48"/>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3" name="Полілінія 49"/>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46" name="Полілінія 10"/>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7" name="Полілінія 16"/>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8" name="Полілінія 18"/>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grpSp>
        <p:nvGrpSpPr>
          <p:cNvPr id="62" name="Група 61" descr="Кілька квітів у лівій частині слайда"/>
          <p:cNvGrpSpPr/>
          <p:nvPr/>
        </p:nvGrpSpPr>
        <p:grpSpPr bwMode="gray">
          <a:xfrm>
            <a:off x="44450" y="1370013"/>
            <a:ext cx="1198563" cy="5487987"/>
            <a:chOff x="44450" y="1370013"/>
            <a:chExt cx="1198563" cy="5487987"/>
          </a:xfrm>
        </p:grpSpPr>
        <p:sp>
          <p:nvSpPr>
            <p:cNvPr id="9" name="Полілінія 5"/>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0" name="Лінія 6"/>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1" name="Полілінія 7"/>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2" name="Полілінія 8"/>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3" name="Полілінія 12"/>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4" name="Полілінія 13"/>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5" name="Полілінія 14"/>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6" name="Полілінія 15"/>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7" name="Лінія 14"/>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18" name="Полілінія 17"/>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19" name="Полілінія 18"/>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0" name="Полілінія 19"/>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1" name="Полілінія 20"/>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2" name="Полілінія 21"/>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23" name="Полілінія 22"/>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4" name="Полілінія 23"/>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25" name="Полілінія 24"/>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6" name="Лінія 27"/>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27" name="Полілінія 26"/>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nvGrpSpPr>
            <p:cNvPr id="28" name="Група 27"/>
            <p:cNvGrpSpPr/>
            <p:nvPr userDrawn="1"/>
          </p:nvGrpSpPr>
          <p:grpSpPr bwMode="gray">
            <a:xfrm rot="21049918">
              <a:off x="516851" y="3319634"/>
              <a:ext cx="682233" cy="504823"/>
              <a:chOff x="452438" y="3540125"/>
              <a:chExt cx="750888" cy="555625"/>
            </a:xfrm>
          </p:grpSpPr>
          <p:sp>
            <p:nvSpPr>
              <p:cNvPr id="29" name="Полілінія 28"/>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0" name="Полілінія 29"/>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grpSp>
        <p:sp>
          <p:nvSpPr>
            <p:cNvPr id="31" name="Овал 30"/>
            <p:cNvSpPr>
              <a:spLocks noChangeArrowheads="1"/>
            </p:cNvSpPr>
            <p:nvPr userDrawn="1"/>
          </p:nvSpPr>
          <p:spPr bwMode="gray">
            <a:xfrm flipH="1">
              <a:off x="822178" y="5832156"/>
              <a:ext cx="82550" cy="69850"/>
            </a:xfrm>
            <a:prstGeom prst="ellipse">
              <a:avLst/>
            </a:pr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2" name="Полілінія 31"/>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3" name="Полілінія 32"/>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4" name="Полілінія 33"/>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5" name="Полілінія 38"/>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36" name="Полілінія 39"/>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37" name="Полілінія 40"/>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4" name="Овал 33"/>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45" name="Полілінія 18"/>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nvGrpSpPr>
            <p:cNvPr id="49" name="Група 48"/>
            <p:cNvGrpSpPr/>
            <p:nvPr userDrawn="1"/>
          </p:nvGrpSpPr>
          <p:grpSpPr bwMode="gray">
            <a:xfrm>
              <a:off x="603252" y="4833897"/>
              <a:ext cx="607348" cy="609642"/>
              <a:chOff x="2051052" y="5522596"/>
              <a:chExt cx="892175" cy="895542"/>
            </a:xfrm>
          </p:grpSpPr>
          <p:sp>
            <p:nvSpPr>
              <p:cNvPr id="50" name="Полілінія 5"/>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1" name="Лінія 6"/>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2" name="Полілінія 32"/>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3" name="Полілінія 33"/>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n-US"/>
              </a:p>
            </p:txBody>
          </p:sp>
          <p:sp>
            <p:nvSpPr>
              <p:cNvPr id="54" name="Полілінія 32"/>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55" name="Овал 54"/>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56" name="Група 55"/>
            <p:cNvGrpSpPr/>
            <p:nvPr userDrawn="1"/>
          </p:nvGrpSpPr>
          <p:grpSpPr bwMode="gray">
            <a:xfrm rot="19876682">
              <a:off x="80098" y="1916305"/>
              <a:ext cx="878030" cy="874332"/>
              <a:chOff x="4277517" y="3752400"/>
              <a:chExt cx="1154448" cy="1149586"/>
            </a:xfrm>
          </p:grpSpPr>
          <p:sp>
            <p:nvSpPr>
              <p:cNvPr id="57" name="Полілінія 56"/>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8" name="Полілінія 35"/>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59" name="Полілінія 41"/>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0" name="Полілінія 41"/>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a:extLst/>
            </p:spPr>
            <p:txBody>
              <a:bodyPr vert="horz" wrap="square" lIns="91440" tIns="45720" rIns="91440" bIns="45720" numCol="1" rtlCol="0" anchor="t" anchorCtr="0" compatLnSpc="1">
                <a:prstTxWarp prst="textNoShape">
                  <a:avLst/>
                </a:prstTxWarp>
              </a:bodyPr>
              <a:lstStyle/>
              <a:p>
                <a:pPr rtl="0"/>
                <a:endParaRPr lang="en-US"/>
              </a:p>
            </p:txBody>
          </p:sp>
          <p:sp>
            <p:nvSpPr>
              <p:cNvPr id="61" name="Полілінія 42"/>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p:spPr>
            <p:txBody>
              <a:bodyPr vert="horz" wrap="square" lIns="91440" tIns="45720" rIns="91440" bIns="45720" numCol="1" rtlCol="0" anchor="t" anchorCtr="0" compatLnSpc="1">
                <a:prstTxWarp prst="textNoShape">
                  <a:avLst/>
                </a:prstTxWarp>
              </a:bodyPr>
              <a:lstStyle/>
              <a:p>
                <a:pPr lvl="0" rtl="0"/>
                <a:endParaRPr lang="en-US"/>
              </a:p>
            </p:txBody>
          </p:sp>
        </p:grpSp>
      </p:grpSp>
      <p:sp>
        <p:nvSpPr>
          <p:cNvPr id="2" name="Місце для заголовка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pPr rtl="0"/>
            <a:r>
              <a:rPr lang="uk"/>
              <a:t>Зразок заголовка</a:t>
            </a:r>
          </a:p>
        </p:txBody>
      </p:sp>
      <p:sp>
        <p:nvSpPr>
          <p:cNvPr id="3" name="Місце для тексту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rtl="0"/>
            <a:r>
              <a:rPr lang="uk"/>
              <a:t>Зразки заголовків</a:t>
            </a:r>
          </a:p>
          <a:p>
            <a:pPr lvl="1" rtl="0"/>
            <a:r>
              <a:rPr lang="uk"/>
              <a:t>Другий рівень</a:t>
            </a:r>
          </a:p>
          <a:p>
            <a:pPr lvl="2" rtl="0"/>
            <a:r>
              <a:rPr lang="uk"/>
              <a:t>Третій рівень</a:t>
            </a:r>
          </a:p>
          <a:p>
            <a:pPr lvl="3" rtl="0"/>
            <a:r>
              <a:rPr lang="uk"/>
              <a:t>Четвертий рівень</a:t>
            </a:r>
          </a:p>
          <a:p>
            <a:pPr lvl="4" rtl="0"/>
            <a:r>
              <a:rPr lang="uk"/>
              <a:t>П’ятий рівень</a:t>
            </a:r>
          </a:p>
        </p:txBody>
      </p:sp>
      <p:sp>
        <p:nvSpPr>
          <p:cNvPr id="5" name="Місце для нижнього колонтитула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a:defRPr sz="1100">
                <a:solidFill>
                  <a:schemeClr val="tx1"/>
                </a:solidFill>
              </a:defRPr>
            </a:lvl1pPr>
          </a:lstStyle>
          <a:p>
            <a:pPr rtl="0"/>
            <a:r>
              <a:rPr lang="uk"/>
              <a:t>Додайте нижній колонтитул</a:t>
            </a:r>
          </a:p>
        </p:txBody>
      </p:sp>
      <p:sp>
        <p:nvSpPr>
          <p:cNvPr id="4" name="Місце для дати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a:defRPr sz="1100">
                <a:solidFill>
                  <a:schemeClr val="tx1"/>
                </a:solidFill>
              </a:defRPr>
            </a:lvl1pPr>
          </a:lstStyle>
          <a:p>
            <a:pPr rtl="0"/>
            <a:r>
              <a:rPr lang="en-US" smtClean="0"/>
              <a:t>24.05.2017</a:t>
            </a:r>
            <a:endParaRPr lang="en-US"/>
          </a:p>
        </p:txBody>
      </p:sp>
      <p:sp>
        <p:nvSpPr>
          <p:cNvPr id="6" name="Місце для номера слайда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a:defRPr sz="1100">
                <a:solidFill>
                  <a:schemeClr val="tx1"/>
                </a:solidFill>
              </a:defRPr>
            </a:lvl1pPr>
          </a:lstStyle>
          <a:p>
            <a:pPr rtl="0"/>
            <a:fld id="{484FD59D-33F1-4A76-843D-E67207CAFE54}" type="slidenum">
              <a:rPr lang="en-US" smtClean="0"/>
              <a:pPr rtl="0"/>
              <a:t>‹#›</a:t>
            </a:fld>
            <a:endParaRPr lang="en-US"/>
          </a:p>
        </p:txBody>
      </p:sp>
    </p:spTree>
    <p:extLst>
      <p:ext uri="{BB962C8B-B14F-4D97-AF65-F5344CB8AC3E}">
        <p14:creationId xmlns:p14="http://schemas.microsoft.com/office/powerpoint/2010/main" val="154554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osvita.ua/school/rating/"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478971"/>
            <a:ext cx="9535886" cy="5486399"/>
          </a:xfrm>
        </p:spPr>
        <p:txBody>
          <a:bodyPr rtlCol="0">
            <a:normAutofit fontScale="90000"/>
          </a:bodyPr>
          <a:lstStyle/>
          <a:p>
            <a:r>
              <a:rPr lang="en-US" b="1" dirty="0" smtClean="0">
                <a:effectLst/>
                <a:latin typeface="Monotype Corsiva"/>
                <a:ea typeface="Times New Roman"/>
              </a:rPr>
              <a:t/>
            </a:r>
            <a:br>
              <a:rPr lang="en-US" b="1" dirty="0" smtClean="0">
                <a:effectLst/>
                <a:latin typeface="Monotype Corsiva"/>
                <a:ea typeface="Times New Roman"/>
              </a:rPr>
            </a:br>
            <a:r>
              <a:rPr lang="en-US" b="1" dirty="0">
                <a:effectLst/>
                <a:latin typeface="Monotype Corsiva"/>
                <a:ea typeface="Times New Roman"/>
              </a:rPr>
              <a:t/>
            </a:r>
            <a:br>
              <a:rPr lang="en-US" b="1" dirty="0">
                <a:effectLst/>
                <a:latin typeface="Monotype Corsiva"/>
                <a:ea typeface="Times New Roman"/>
              </a:rPr>
            </a:br>
            <a:r>
              <a:rPr lang="en-US" b="1" dirty="0" smtClean="0">
                <a:effectLst/>
                <a:latin typeface="Monotype Corsiva"/>
                <a:ea typeface="Times New Roman"/>
              </a:rPr>
              <a:t/>
            </a:r>
            <a:br>
              <a:rPr lang="en-US" b="1" dirty="0" smtClean="0">
                <a:effectLst/>
                <a:latin typeface="Monotype Corsiva"/>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sz="4400" dirty="0">
                <a:effectLst/>
                <a:latin typeface="Times New Roman"/>
                <a:ea typeface="Times New Roman"/>
              </a:rPr>
              <a:t/>
            </a:r>
            <a:br>
              <a:rPr lang="uk-UA" sz="4400" dirty="0">
                <a:effectLst/>
                <a:latin typeface="Times New Roman"/>
                <a:ea typeface="Times New Roman"/>
              </a:rPr>
            </a:br>
            <a:r>
              <a:rPr lang="uk-UA" sz="4400" dirty="0" smtClean="0">
                <a:effectLst/>
                <a:latin typeface="Times New Roman"/>
                <a:ea typeface="Times New Roman"/>
              </a:rPr>
              <a:t/>
            </a:r>
            <a:br>
              <a:rPr lang="uk-UA" sz="4400" dirty="0" smtClean="0">
                <a:effectLst/>
                <a:latin typeface="Times New Roman"/>
                <a:ea typeface="Times New Roman"/>
              </a:rPr>
            </a:br>
            <a:r>
              <a:rPr lang="uk-UA" b="1" dirty="0" smtClean="0">
                <a:solidFill>
                  <a:schemeClr val="bg2"/>
                </a:solidFill>
                <a:effectLst/>
                <a:latin typeface="Monotype Corsiva"/>
                <a:ea typeface="Times New Roman"/>
              </a:rPr>
              <a:t>ОСВІТНІЙ ПРОЦЕС</a:t>
            </a:r>
            <a:br>
              <a:rPr lang="uk-UA" b="1" dirty="0" smtClean="0">
                <a:solidFill>
                  <a:schemeClr val="bg2"/>
                </a:solidFill>
                <a:effectLst/>
                <a:latin typeface="Monotype Corsiva"/>
                <a:ea typeface="Times New Roman"/>
              </a:rPr>
            </a:br>
            <a:r>
              <a:rPr lang="uk-UA" b="1" dirty="0" smtClean="0">
                <a:solidFill>
                  <a:schemeClr val="bg2"/>
                </a:solidFill>
                <a:effectLst/>
                <a:latin typeface="Monotype Corsiva"/>
                <a:ea typeface="Times New Roman"/>
              </a:rPr>
              <a:t>Дубенського ліцею № 2  </a:t>
            </a:r>
            <a:r>
              <a:rPr lang="uk-UA" b="1" dirty="0" err="1" smtClean="0">
                <a:solidFill>
                  <a:schemeClr val="bg2"/>
                </a:solidFill>
                <a:effectLst/>
                <a:latin typeface="Monotype Corsiva"/>
                <a:ea typeface="Times New Roman"/>
              </a:rPr>
              <a:t>Дубенської</a:t>
            </a:r>
            <a:r>
              <a:rPr lang="uk-UA" b="1" dirty="0" smtClean="0">
                <a:solidFill>
                  <a:schemeClr val="bg2"/>
                </a:solidFill>
                <a:effectLst/>
                <a:latin typeface="Monotype Corsiva"/>
                <a:ea typeface="Times New Roman"/>
              </a:rPr>
              <a:t> міської ради Рівненської області </a:t>
            </a:r>
            <a:br>
              <a:rPr lang="uk-UA" b="1" dirty="0" smtClean="0">
                <a:solidFill>
                  <a:schemeClr val="bg2"/>
                </a:solidFill>
                <a:effectLst/>
                <a:latin typeface="Monotype Corsiva"/>
                <a:ea typeface="Times New Roman"/>
              </a:rPr>
            </a:br>
            <a:r>
              <a:rPr lang="uk-UA" b="1" dirty="0" smtClean="0">
                <a:solidFill>
                  <a:schemeClr val="bg2"/>
                </a:solidFill>
                <a:effectLst/>
                <a:latin typeface="Monotype Corsiva"/>
                <a:ea typeface="Times New Roman"/>
              </a:rPr>
              <a:t>за 2023-2024 </a:t>
            </a:r>
            <a:r>
              <a:rPr lang="uk-UA" b="1" dirty="0" err="1" smtClean="0">
                <a:solidFill>
                  <a:schemeClr val="bg2"/>
                </a:solidFill>
                <a:effectLst/>
                <a:latin typeface="Monotype Corsiva"/>
                <a:ea typeface="Times New Roman"/>
              </a:rPr>
              <a:t>н.р</a:t>
            </a:r>
            <a:r>
              <a:rPr lang="uk-UA" b="1" dirty="0" smtClean="0">
                <a:solidFill>
                  <a:schemeClr val="bg2"/>
                </a:solidFill>
                <a:effectLst/>
                <a:latin typeface="Monotype Corsiva"/>
                <a:ea typeface="Times New Roman"/>
              </a:rPr>
              <a:t>.</a:t>
            </a:r>
            <a:endParaRPr lang="uk" dirty="0">
              <a:solidFill>
                <a:schemeClr val="bg2"/>
              </a:solidFill>
            </a:endParaRPr>
          </a:p>
        </p:txBody>
      </p:sp>
      <p:sp>
        <p:nvSpPr>
          <p:cNvPr id="3" name="Підзаголовок 2"/>
          <p:cNvSpPr>
            <a:spLocks noGrp="1"/>
          </p:cNvSpPr>
          <p:nvPr>
            <p:ph type="subTitle" idx="1"/>
          </p:nvPr>
        </p:nvSpPr>
        <p:spPr/>
        <p:txBody>
          <a:bodyPr rtlCol="0"/>
          <a:lstStyle/>
          <a:p>
            <a:pPr rtl="0"/>
            <a:r>
              <a:rPr lang="uk-UA" dirty="0" smtClean="0"/>
              <a:t>   </a:t>
            </a:r>
            <a:r>
              <a:rPr lang="en-US" dirty="0" smtClean="0"/>
              <a:t> </a:t>
            </a:r>
            <a:endParaRPr lang="uk" dirty="0"/>
          </a:p>
        </p:txBody>
      </p:sp>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r>
              <a:rPr lang="uk-UA" sz="2800" dirty="0"/>
              <a:t>Педагогічним колективом закладу забезпечується реалізація державних стандартів, здійснюється теоретична і практична підготовка з предметів навчального робочого плану з метою максимального розвитку інтелекту, досягнення високої культури міжнаціональних взаємин, формування розвинутої духовності, фізичної досконалості, естетичної, правової, моральної та екологічної культури.</a:t>
            </a:r>
          </a:p>
          <a:p>
            <a:endParaRPr lang="uk-UA" dirty="0"/>
          </a:p>
        </p:txBody>
      </p:sp>
    </p:spTree>
    <p:extLst>
      <p:ext uri="{BB962C8B-B14F-4D97-AF65-F5344CB8AC3E}">
        <p14:creationId xmlns:p14="http://schemas.microsoft.com/office/powerpoint/2010/main" val="12289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7104" y="150125"/>
            <a:ext cx="9780896" cy="764275"/>
          </a:xfrm>
        </p:spPr>
        <p:txBody>
          <a:bodyPr/>
          <a:lstStyle/>
          <a:p>
            <a:r>
              <a:rPr lang="uk-UA" dirty="0" smtClean="0"/>
              <a:t>Календарно-тематичне планування</a:t>
            </a:r>
            <a:endParaRPr lang="uk-UA" dirty="0"/>
          </a:p>
        </p:txBody>
      </p:sp>
      <p:sp>
        <p:nvSpPr>
          <p:cNvPr id="3" name="Объект 2"/>
          <p:cNvSpPr>
            <a:spLocks noGrp="1"/>
          </p:cNvSpPr>
          <p:nvPr>
            <p:ph idx="1"/>
          </p:nvPr>
        </p:nvSpPr>
        <p:spPr>
          <a:xfrm>
            <a:off x="1214651" y="3475068"/>
            <a:ext cx="10099343" cy="3075856"/>
          </a:xfrm>
        </p:spPr>
        <p:txBody>
          <a:bodyPr>
            <a:normAutofit fontScale="77500" lnSpcReduction="20000"/>
          </a:bodyPr>
          <a:lstStyle/>
          <a:p>
            <a:r>
              <a:rPr lang="ru-RU" sz="2300" dirty="0" smtClean="0"/>
              <a:t>У </a:t>
            </a:r>
            <a:r>
              <a:rPr lang="ru-RU" sz="2300" dirty="0" err="1" smtClean="0"/>
              <a:t>всіх</a:t>
            </a:r>
            <a:r>
              <a:rPr lang="ru-RU" sz="2300" dirty="0" smtClean="0"/>
              <a:t> </a:t>
            </a:r>
            <a:r>
              <a:rPr lang="ru-RU" sz="2300" dirty="0" err="1" smtClean="0"/>
              <a:t>вчителів</a:t>
            </a:r>
            <a:r>
              <a:rPr lang="ru-RU" sz="2300" dirty="0" smtClean="0"/>
              <a:t> закладу </a:t>
            </a:r>
            <a:r>
              <a:rPr lang="ru-RU" sz="2300" dirty="0" err="1" smtClean="0"/>
              <a:t>погоджене</a:t>
            </a:r>
            <a:r>
              <a:rPr lang="ru-RU" sz="2300" dirty="0" smtClean="0"/>
              <a:t> </a:t>
            </a:r>
            <a:r>
              <a:rPr lang="ru-RU" sz="2300" dirty="0" err="1" smtClean="0"/>
              <a:t>календарне</a:t>
            </a:r>
            <a:r>
              <a:rPr lang="ru-RU" sz="2300" dirty="0" smtClean="0"/>
              <a:t> </a:t>
            </a:r>
            <a:r>
              <a:rPr lang="ru-RU" sz="2300" dirty="0" err="1" smtClean="0"/>
              <a:t>планування</a:t>
            </a:r>
            <a:r>
              <a:rPr lang="ru-RU" sz="2300" dirty="0" smtClean="0"/>
              <a:t>, та </a:t>
            </a:r>
            <a:r>
              <a:rPr lang="ru-RU" sz="2300" dirty="0" err="1" smtClean="0"/>
              <a:t>розроблене</a:t>
            </a:r>
            <a:r>
              <a:rPr lang="ru-RU" sz="2300" dirty="0" smtClean="0"/>
              <a:t> </a:t>
            </a:r>
            <a:r>
              <a:rPr lang="ru-RU" sz="2300" dirty="0" err="1" smtClean="0"/>
              <a:t>відповідно</a:t>
            </a:r>
            <a:r>
              <a:rPr lang="ru-RU" sz="2300" dirty="0" smtClean="0"/>
              <a:t> </a:t>
            </a:r>
            <a:r>
              <a:rPr lang="ru-RU" sz="2300" dirty="0" err="1" smtClean="0"/>
              <a:t>положення</a:t>
            </a:r>
            <a:r>
              <a:rPr lang="ru-RU" sz="2300" dirty="0" smtClean="0"/>
              <a:t>: </a:t>
            </a:r>
          </a:p>
          <a:p>
            <a:r>
              <a:rPr lang="ru-RU" sz="1700" dirty="0" err="1" smtClean="0"/>
              <a:t>найменування</a:t>
            </a:r>
            <a:r>
              <a:rPr lang="ru-RU" sz="1700" dirty="0" smtClean="0"/>
              <a:t> </a:t>
            </a:r>
            <a:r>
              <a:rPr lang="ru-RU" sz="1700" dirty="0"/>
              <a:t>закладу </a:t>
            </a:r>
            <a:r>
              <a:rPr lang="ru-RU" sz="1700" dirty="0" err="1"/>
              <a:t>освіти</a:t>
            </a:r>
            <a:r>
              <a:rPr lang="ru-RU" sz="1700" dirty="0"/>
              <a:t>;</a:t>
            </a:r>
          </a:p>
          <a:p>
            <a:r>
              <a:rPr lang="ru-RU" sz="1700" dirty="0" err="1"/>
              <a:t>назва</a:t>
            </a:r>
            <a:r>
              <a:rPr lang="ru-RU" sz="1700" dirty="0"/>
              <a:t> документа (календарно-</a:t>
            </a:r>
            <a:r>
              <a:rPr lang="ru-RU" sz="1700" dirty="0" err="1"/>
              <a:t>тематичне</a:t>
            </a:r>
            <a:r>
              <a:rPr lang="ru-RU" sz="1700" dirty="0"/>
              <a:t> </a:t>
            </a:r>
            <a:r>
              <a:rPr lang="ru-RU" sz="1700" dirty="0" err="1"/>
              <a:t>планування</a:t>
            </a:r>
            <a:r>
              <a:rPr lang="ru-RU" sz="1700" dirty="0"/>
              <a:t>);</a:t>
            </a:r>
          </a:p>
          <a:p>
            <a:r>
              <a:rPr lang="ru-RU" sz="1700" dirty="0" err="1"/>
              <a:t>назва</a:t>
            </a:r>
            <a:r>
              <a:rPr lang="ru-RU" sz="1700" dirty="0"/>
              <a:t> предмета (</a:t>
            </a:r>
            <a:r>
              <a:rPr lang="ru-RU" sz="1700" dirty="0" err="1"/>
              <a:t>має</a:t>
            </a:r>
            <a:r>
              <a:rPr lang="ru-RU" sz="1700" dirty="0"/>
              <a:t> </a:t>
            </a:r>
            <a:r>
              <a:rPr lang="ru-RU" sz="1700" dirty="0" err="1"/>
              <a:t>відповідати</a:t>
            </a:r>
            <a:r>
              <a:rPr lang="ru-RU" sz="1700" dirty="0"/>
              <a:t> </a:t>
            </a:r>
            <a:r>
              <a:rPr lang="ru-RU" sz="1700" dirty="0" err="1"/>
              <a:t>назві</a:t>
            </a:r>
            <a:r>
              <a:rPr lang="ru-RU" sz="1700" dirty="0"/>
              <a:t> предмета в </a:t>
            </a:r>
            <a:r>
              <a:rPr lang="ru-RU" sz="1700" dirty="0" err="1"/>
              <a:t>робочому</a:t>
            </a:r>
            <a:r>
              <a:rPr lang="ru-RU" sz="1700" dirty="0"/>
              <a:t> </a:t>
            </a:r>
            <a:r>
              <a:rPr lang="ru-RU" sz="1700" dirty="0" err="1"/>
              <a:t>плані</a:t>
            </a:r>
            <a:r>
              <a:rPr lang="ru-RU" sz="1700" dirty="0"/>
              <a:t> закладу </a:t>
            </a:r>
            <a:r>
              <a:rPr lang="ru-RU" sz="1700" dirty="0" err="1"/>
              <a:t>освіти</a:t>
            </a:r>
            <a:r>
              <a:rPr lang="ru-RU" sz="1700" dirty="0"/>
              <a:t>);</a:t>
            </a:r>
          </a:p>
          <a:p>
            <a:r>
              <a:rPr lang="ru-RU" sz="1700" dirty="0" err="1"/>
              <a:t>навчальний</a:t>
            </a:r>
            <a:r>
              <a:rPr lang="ru-RU" sz="1700" dirty="0"/>
              <a:t> </a:t>
            </a:r>
            <a:r>
              <a:rPr lang="ru-RU" sz="1700" dirty="0" err="1"/>
              <a:t>рік</a:t>
            </a:r>
            <a:r>
              <a:rPr lang="ru-RU" sz="1700" dirty="0"/>
              <a:t>;</a:t>
            </a:r>
          </a:p>
          <a:p>
            <a:r>
              <a:rPr lang="ru-RU" sz="1700" dirty="0" err="1"/>
              <a:t>клас</a:t>
            </a:r>
            <a:r>
              <a:rPr lang="ru-RU" sz="1700" dirty="0"/>
              <a:t>;</a:t>
            </a:r>
          </a:p>
          <a:p>
            <a:r>
              <a:rPr lang="ru-RU" sz="1700" dirty="0" err="1"/>
              <a:t>назва</a:t>
            </a:r>
            <a:r>
              <a:rPr lang="ru-RU" sz="1700" dirty="0"/>
              <a:t> </a:t>
            </a:r>
            <a:r>
              <a:rPr lang="ru-RU" sz="1700" dirty="0" err="1"/>
              <a:t>програми</a:t>
            </a:r>
            <a:r>
              <a:rPr lang="ru-RU" sz="1700" dirty="0"/>
              <a:t> </a:t>
            </a:r>
            <a:r>
              <a:rPr lang="ru-RU" sz="1700" dirty="0" err="1"/>
              <a:t>згідно</a:t>
            </a:r>
            <a:r>
              <a:rPr lang="ru-RU" sz="1700" dirty="0"/>
              <a:t> </a:t>
            </a:r>
            <a:r>
              <a:rPr lang="ru-RU" sz="1700" dirty="0" err="1"/>
              <a:t>якої</a:t>
            </a:r>
            <a:r>
              <a:rPr lang="ru-RU" sz="1700" dirty="0"/>
              <a:t> </a:t>
            </a:r>
            <a:r>
              <a:rPr lang="ru-RU" sz="1700" dirty="0" err="1"/>
              <a:t>розроблено</a:t>
            </a:r>
            <a:r>
              <a:rPr lang="ru-RU" sz="1700" dirty="0"/>
              <a:t> </a:t>
            </a:r>
            <a:r>
              <a:rPr lang="ru-RU" sz="1700" dirty="0" err="1"/>
              <a:t>планування</a:t>
            </a:r>
            <a:r>
              <a:rPr lang="ru-RU" sz="1700" dirty="0"/>
              <a:t>;</a:t>
            </a:r>
          </a:p>
          <a:p>
            <a:r>
              <a:rPr lang="ru-RU" sz="1700" dirty="0" err="1"/>
              <a:t>прізвище</a:t>
            </a:r>
            <a:r>
              <a:rPr lang="ru-RU" sz="1700" dirty="0"/>
              <a:t>, </a:t>
            </a:r>
            <a:r>
              <a:rPr lang="ru-RU" sz="1700" dirty="0" err="1"/>
              <a:t>ім’я</a:t>
            </a:r>
            <a:r>
              <a:rPr lang="ru-RU" sz="1700" dirty="0"/>
              <a:t> та по </a:t>
            </a:r>
            <a:r>
              <a:rPr lang="ru-RU" sz="1700" dirty="0" err="1"/>
              <a:t>батькові</a:t>
            </a:r>
            <a:r>
              <a:rPr lang="ru-RU" sz="1700" dirty="0"/>
              <a:t> </a:t>
            </a:r>
            <a:r>
              <a:rPr lang="ru-RU" sz="1700" dirty="0" err="1"/>
              <a:t>вчителя</a:t>
            </a:r>
            <a:r>
              <a:rPr lang="ru-RU" sz="1700" dirty="0"/>
              <a:t>.</a:t>
            </a:r>
          </a:p>
          <a:p>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645670530"/>
              </p:ext>
            </p:extLst>
          </p:nvPr>
        </p:nvGraphicFramePr>
        <p:xfrm>
          <a:off x="8693624" y="177421"/>
          <a:ext cx="3357349" cy="2101755"/>
        </p:xfrm>
        <a:graphic>
          <a:graphicData uri="http://schemas.openxmlformats.org/drawingml/2006/table">
            <a:tbl>
              <a:tblPr firstRow="1" firstCol="1" bandRow="1" bandCol="1">
                <a:tableStyleId>{5C22544A-7EE6-4342-B048-85BDC9FD1C3A}</a:tableStyleId>
              </a:tblPr>
              <a:tblGrid>
                <a:gridCol w="1876763"/>
                <a:gridCol w="1480586"/>
              </a:tblGrid>
              <a:tr h="2101755">
                <a:tc>
                  <a:txBody>
                    <a:bodyPr/>
                    <a:lstStyle/>
                    <a:p>
                      <a:pPr>
                        <a:lnSpc>
                          <a:spcPct val="107000"/>
                        </a:lnSpc>
                        <a:spcAft>
                          <a:spcPts val="0"/>
                        </a:spcAft>
                      </a:pPr>
                      <a:r>
                        <a:rPr lang="uk-UA" sz="900" dirty="0">
                          <a:effectLst/>
                        </a:rPr>
                        <a:t>РОЗГЛЯНУТО</a:t>
                      </a:r>
                      <a:endParaRPr lang="uk-UA" sz="1100" dirty="0">
                        <a:effectLst/>
                      </a:endParaRPr>
                    </a:p>
                    <a:p>
                      <a:pPr>
                        <a:lnSpc>
                          <a:spcPct val="107000"/>
                        </a:lnSpc>
                        <a:spcAft>
                          <a:spcPts val="0"/>
                        </a:spcAft>
                      </a:pPr>
                      <a:r>
                        <a:rPr lang="uk-UA" sz="900" dirty="0">
                          <a:effectLst/>
                        </a:rPr>
                        <a:t>на засіданні предметної кафедри </a:t>
                      </a:r>
                      <a:endParaRPr lang="uk-UA" sz="1100" dirty="0">
                        <a:effectLst/>
                      </a:endParaRPr>
                    </a:p>
                    <a:p>
                      <a:pPr>
                        <a:lnSpc>
                          <a:spcPct val="107000"/>
                        </a:lnSpc>
                        <a:spcAft>
                          <a:spcPts val="0"/>
                        </a:spcAft>
                      </a:pPr>
                      <a:r>
                        <a:rPr lang="uk-UA" sz="900" dirty="0">
                          <a:effectLst/>
                        </a:rPr>
                        <a:t>Протокол №_____  від ___________р.  </a:t>
                      </a:r>
                      <a:endParaRPr lang="uk-UA" sz="1100" dirty="0">
                        <a:effectLst/>
                      </a:endParaRPr>
                    </a:p>
                    <a:p>
                      <a:pPr>
                        <a:lnSpc>
                          <a:spcPct val="107000"/>
                        </a:lnSpc>
                        <a:spcAft>
                          <a:spcPts val="0"/>
                        </a:spcAft>
                      </a:pPr>
                      <a:r>
                        <a:rPr lang="uk-UA" sz="900" dirty="0">
                          <a:effectLst/>
                        </a:rPr>
                        <a:t>Голова ПК ____________   </a:t>
                      </a:r>
                      <a:endParaRPr lang="uk-UA" sz="1100" dirty="0">
                        <a:effectLst/>
                      </a:endParaRPr>
                    </a:p>
                    <a:p>
                      <a:pPr marR="448945">
                        <a:lnSpc>
                          <a:spcPct val="107000"/>
                        </a:lnSpc>
                        <a:spcAft>
                          <a:spcPts val="0"/>
                        </a:spcAft>
                      </a:pPr>
                      <a:r>
                        <a:rPr lang="uk-UA" sz="900" dirty="0">
                          <a:effectLst/>
                        </a:rPr>
                        <a:t> </a:t>
                      </a:r>
                      <a:endParaRPr lang="uk-UA" sz="1100" dirty="0">
                        <a:effectLst/>
                        <a:latin typeface="Calibri"/>
                        <a:ea typeface="Calibri"/>
                        <a:cs typeface="Times New Roman"/>
                      </a:endParaRPr>
                    </a:p>
                  </a:txBody>
                  <a:tcPr marL="68580" marR="68580" marT="0" marB="0"/>
                </a:tc>
                <a:tc>
                  <a:txBody>
                    <a:bodyPr/>
                    <a:lstStyle/>
                    <a:p>
                      <a:pPr marL="199390" marR="73025">
                        <a:lnSpc>
                          <a:spcPct val="107000"/>
                        </a:lnSpc>
                        <a:spcAft>
                          <a:spcPts val="0"/>
                        </a:spcAft>
                      </a:pPr>
                      <a:r>
                        <a:rPr lang="uk-UA" sz="900" dirty="0">
                          <a:effectLst/>
                        </a:rPr>
                        <a:t>ПОГОДЖЕНО</a:t>
                      </a:r>
                      <a:endParaRPr lang="uk-UA" sz="1100" dirty="0">
                        <a:effectLst/>
                      </a:endParaRPr>
                    </a:p>
                    <a:p>
                      <a:pPr marL="199390" marR="73025">
                        <a:lnSpc>
                          <a:spcPct val="107000"/>
                        </a:lnSpc>
                        <a:spcAft>
                          <a:spcPts val="0"/>
                        </a:spcAft>
                      </a:pPr>
                      <a:r>
                        <a:rPr lang="uk-UA" sz="900" dirty="0">
                          <a:effectLst/>
                        </a:rPr>
                        <a:t>Заступник директора </a:t>
                      </a:r>
                      <a:endParaRPr lang="uk-UA" sz="1100" dirty="0">
                        <a:effectLst/>
                      </a:endParaRPr>
                    </a:p>
                    <a:p>
                      <a:pPr marL="199390" marR="73025">
                        <a:lnSpc>
                          <a:spcPct val="107000"/>
                        </a:lnSpc>
                        <a:spcAft>
                          <a:spcPts val="0"/>
                        </a:spcAft>
                      </a:pPr>
                      <a:r>
                        <a:rPr lang="uk-UA" sz="900" dirty="0">
                          <a:effectLst/>
                        </a:rPr>
                        <a:t>з навчально-виховної роботи</a:t>
                      </a:r>
                      <a:endParaRPr lang="uk-UA" sz="1100" dirty="0">
                        <a:effectLst/>
                      </a:endParaRPr>
                    </a:p>
                    <a:p>
                      <a:pPr marL="199390" marR="73025">
                        <a:lnSpc>
                          <a:spcPct val="107000"/>
                        </a:lnSpc>
                        <a:spcAft>
                          <a:spcPts val="0"/>
                        </a:spcAft>
                      </a:pPr>
                      <a:r>
                        <a:rPr lang="uk-UA" sz="900" dirty="0">
                          <a:effectLst/>
                        </a:rPr>
                        <a:t> ______________ </a:t>
                      </a:r>
                      <a:endParaRPr lang="uk-UA" sz="1100" dirty="0">
                        <a:effectLst/>
                      </a:endParaRPr>
                    </a:p>
                    <a:p>
                      <a:pPr marL="199390" marR="73025">
                        <a:lnSpc>
                          <a:spcPct val="107000"/>
                        </a:lnSpc>
                        <a:spcAft>
                          <a:spcPts val="0"/>
                        </a:spcAft>
                      </a:pPr>
                      <a:r>
                        <a:rPr lang="uk-UA" sz="900" dirty="0">
                          <a:effectLst/>
                        </a:rPr>
                        <a:t>« ____ » _____________ </a:t>
                      </a:r>
                      <a:r>
                        <a:rPr lang="uk-UA" sz="900" dirty="0" smtClean="0">
                          <a:effectLst/>
                        </a:rPr>
                        <a:t>2023р</a:t>
                      </a:r>
                      <a:r>
                        <a:rPr lang="uk-UA" sz="900" dirty="0">
                          <a:effectLst/>
                        </a:rPr>
                        <a:t>.</a:t>
                      </a:r>
                      <a:endParaRPr lang="uk-UA" sz="1100" dirty="0">
                        <a:effectLst/>
                      </a:endParaRPr>
                    </a:p>
                    <a:p>
                      <a:pPr>
                        <a:lnSpc>
                          <a:spcPct val="107000"/>
                        </a:lnSpc>
                        <a:spcAft>
                          <a:spcPts val="0"/>
                        </a:spcAft>
                      </a:pPr>
                      <a:r>
                        <a:rPr lang="uk-UA" sz="900" dirty="0">
                          <a:effectLst/>
                        </a:rPr>
                        <a:t>                                                                                                                                                    </a:t>
                      </a:r>
                      <a:endParaRPr lang="uk-UA" sz="1100" dirty="0">
                        <a:effectLst/>
                      </a:endParaRPr>
                    </a:p>
                    <a:p>
                      <a:pPr marR="448945">
                        <a:lnSpc>
                          <a:spcPct val="107000"/>
                        </a:lnSpc>
                        <a:spcAft>
                          <a:spcPts val="0"/>
                        </a:spcAft>
                      </a:pPr>
                      <a:r>
                        <a:rPr lang="uk-UA" sz="900" dirty="0">
                          <a:effectLst/>
                        </a:rPr>
                        <a:t> </a:t>
                      </a:r>
                      <a:endParaRPr lang="uk-UA" sz="1100" dirty="0">
                        <a:effectLst/>
                        <a:latin typeface="Calibri"/>
                        <a:ea typeface="Calibri"/>
                        <a:cs typeface="Times New Roman"/>
                      </a:endParaRPr>
                    </a:p>
                  </a:txBody>
                  <a:tcPr marL="68580" marR="68580" marT="0" marB="0"/>
                </a:tc>
              </a:tr>
            </a:tbl>
          </a:graphicData>
        </a:graphic>
      </p:graphicFrame>
      <p:sp>
        <p:nvSpPr>
          <p:cNvPr id="6" name="Прямоугольник 5"/>
          <p:cNvSpPr/>
          <p:nvPr/>
        </p:nvSpPr>
        <p:spPr>
          <a:xfrm>
            <a:off x="1078172" y="1228299"/>
            <a:ext cx="7410735" cy="2246769"/>
          </a:xfrm>
          <a:prstGeom prst="rect">
            <a:avLst/>
          </a:prstGeom>
        </p:spPr>
        <p:txBody>
          <a:bodyPr wrap="square">
            <a:spAutoFit/>
          </a:bodyPr>
          <a:lstStyle/>
          <a:p>
            <a:r>
              <a:rPr lang="ru-RU" dirty="0" err="1"/>
              <a:t>Календарний</a:t>
            </a:r>
            <a:r>
              <a:rPr lang="ru-RU" dirty="0"/>
              <a:t> (календарно-</a:t>
            </a:r>
            <a:r>
              <a:rPr lang="ru-RU" dirty="0" err="1"/>
              <a:t>тематичний</a:t>
            </a:r>
            <a:r>
              <a:rPr lang="ru-RU" dirty="0"/>
              <a:t>) план є </a:t>
            </a:r>
            <a:r>
              <a:rPr lang="ru-RU" dirty="0" err="1"/>
              <a:t>основним</a:t>
            </a:r>
            <a:r>
              <a:rPr lang="ru-RU" dirty="0"/>
              <a:t> </a:t>
            </a:r>
            <a:r>
              <a:rPr lang="ru-RU" dirty="0" err="1"/>
              <a:t>робочим</a:t>
            </a:r>
            <a:r>
              <a:rPr lang="ru-RU" dirty="0"/>
              <a:t> документом, </a:t>
            </a:r>
            <a:r>
              <a:rPr lang="ru-RU" dirty="0" err="1"/>
              <a:t>який</a:t>
            </a:r>
            <a:r>
              <a:rPr lang="ru-RU" dirty="0"/>
              <a:t> </a:t>
            </a:r>
            <a:r>
              <a:rPr lang="ru-RU" dirty="0" err="1"/>
              <a:t>визначає</a:t>
            </a:r>
            <a:r>
              <a:rPr lang="ru-RU" dirty="0"/>
              <a:t> </a:t>
            </a:r>
            <a:r>
              <a:rPr lang="ru-RU" dirty="0" err="1"/>
              <a:t>педагогічну</a:t>
            </a:r>
            <a:r>
              <a:rPr lang="ru-RU" dirty="0"/>
              <a:t> </a:t>
            </a:r>
            <a:r>
              <a:rPr lang="ru-RU" dirty="0" err="1"/>
              <a:t>діяльність</a:t>
            </a:r>
            <a:r>
              <a:rPr lang="ru-RU" dirty="0"/>
              <a:t> </a:t>
            </a:r>
            <a:r>
              <a:rPr lang="ru-RU" dirty="0" err="1"/>
              <a:t>вчителя</a:t>
            </a:r>
            <a:r>
              <a:rPr lang="ru-RU" dirty="0"/>
              <a:t> та </a:t>
            </a:r>
            <a:r>
              <a:rPr lang="ru-RU" dirty="0" err="1"/>
              <a:t>допомагає</a:t>
            </a:r>
            <a:r>
              <a:rPr lang="ru-RU" dirty="0"/>
              <a:t> </a:t>
            </a:r>
            <a:r>
              <a:rPr lang="ru-RU" dirty="0" err="1"/>
              <a:t>досягти</a:t>
            </a:r>
            <a:r>
              <a:rPr lang="ru-RU" dirty="0"/>
              <a:t> </a:t>
            </a:r>
            <a:r>
              <a:rPr lang="ru-RU" dirty="0" err="1"/>
              <a:t>очікуваних</a:t>
            </a:r>
            <a:r>
              <a:rPr lang="ru-RU" dirty="0"/>
              <a:t> </a:t>
            </a:r>
            <a:r>
              <a:rPr lang="ru-RU" dirty="0" err="1"/>
              <a:t>результатів</a:t>
            </a:r>
            <a:r>
              <a:rPr lang="ru-RU" dirty="0"/>
              <a:t> </a:t>
            </a:r>
            <a:r>
              <a:rPr lang="ru-RU" dirty="0" err="1"/>
              <a:t>навчання</a:t>
            </a:r>
            <a:r>
              <a:rPr lang="ru-RU" dirty="0"/>
              <a:t>. </a:t>
            </a:r>
            <a:r>
              <a:rPr lang="ru-RU" dirty="0" err="1"/>
              <a:t>Календарне</a:t>
            </a:r>
            <a:r>
              <a:rPr lang="ru-RU" dirty="0"/>
              <a:t> </a:t>
            </a:r>
            <a:r>
              <a:rPr lang="ru-RU" dirty="0" err="1"/>
              <a:t>планування</a:t>
            </a:r>
            <a:r>
              <a:rPr lang="ru-RU" dirty="0"/>
              <a:t> </a:t>
            </a:r>
            <a:r>
              <a:rPr lang="ru-RU" dirty="0" err="1"/>
              <a:t>розробляється</a:t>
            </a:r>
            <a:r>
              <a:rPr lang="ru-RU" dirty="0"/>
              <a:t> </a:t>
            </a:r>
            <a:r>
              <a:rPr lang="ru-RU" dirty="0" err="1"/>
              <a:t>вчителем</a:t>
            </a:r>
            <a:r>
              <a:rPr lang="ru-RU" dirty="0"/>
              <a:t> </a:t>
            </a:r>
            <a:r>
              <a:rPr lang="ru-RU" dirty="0" err="1"/>
              <a:t>самостійно</a:t>
            </a:r>
            <a:r>
              <a:rPr lang="ru-RU" dirty="0"/>
              <a:t> </a:t>
            </a:r>
            <a:r>
              <a:rPr lang="ru-RU" dirty="0" err="1"/>
              <a:t>або</a:t>
            </a:r>
            <a:r>
              <a:rPr lang="ru-RU" dirty="0"/>
              <a:t> </a:t>
            </a:r>
            <a:r>
              <a:rPr lang="ru-RU" dirty="0" err="1"/>
              <a:t>спільно</a:t>
            </a:r>
            <a:r>
              <a:rPr lang="ru-RU" dirty="0"/>
              <a:t> з </a:t>
            </a:r>
            <a:r>
              <a:rPr lang="ru-RU" dirty="0" err="1"/>
              <a:t>іншими</a:t>
            </a:r>
            <a:r>
              <a:rPr lang="ru-RU" dirty="0"/>
              <a:t> педагогами в </a:t>
            </a:r>
            <a:r>
              <a:rPr lang="ru-RU" dirty="0" err="1"/>
              <a:t>структурі</a:t>
            </a:r>
            <a:r>
              <a:rPr lang="ru-RU" dirty="0"/>
              <a:t> методичного </a:t>
            </a:r>
            <a:r>
              <a:rPr lang="ru-RU" dirty="0" err="1"/>
              <a:t>об’єднання</a:t>
            </a:r>
            <a:r>
              <a:rPr lang="ru-RU" dirty="0"/>
              <a:t> (</a:t>
            </a:r>
            <a:r>
              <a:rPr lang="ru-RU" dirty="0" err="1"/>
              <a:t>комісії</a:t>
            </a:r>
            <a:r>
              <a:rPr lang="ru-RU" dirty="0"/>
              <a:t>) закладу </a:t>
            </a:r>
            <a:r>
              <a:rPr lang="ru-RU" dirty="0" err="1"/>
              <a:t>освіти</a:t>
            </a:r>
            <a:r>
              <a:rPr lang="ru-RU" dirty="0"/>
              <a:t>. </a:t>
            </a:r>
            <a:endParaRPr lang="ru-RU" sz="1200" dirty="0"/>
          </a:p>
          <a:p>
            <a:r>
              <a:rPr lang="ru-RU" sz="1600" dirty="0"/>
              <a:t>                </a:t>
            </a:r>
            <a:r>
              <a:rPr lang="ru-RU" sz="1600" dirty="0" smtClean="0"/>
              <a:t>У </a:t>
            </a:r>
            <a:r>
              <a:rPr lang="ru-RU" sz="1600" dirty="0" err="1" smtClean="0"/>
              <a:t>закладі</a:t>
            </a:r>
            <a:r>
              <a:rPr lang="ru-RU" sz="1600" dirty="0" smtClean="0"/>
              <a:t> є </a:t>
            </a:r>
            <a:r>
              <a:rPr lang="ru-RU" sz="1600" dirty="0" err="1" smtClean="0"/>
              <a:t>положення</a:t>
            </a:r>
            <a:r>
              <a:rPr lang="ru-RU" sz="1600" dirty="0" smtClean="0"/>
              <a:t>    </a:t>
            </a:r>
            <a:r>
              <a:rPr lang="ru-RU" sz="1600" dirty="0"/>
              <a:t>про календарно-</a:t>
            </a:r>
            <a:r>
              <a:rPr lang="ru-RU" sz="1600" dirty="0" err="1"/>
              <a:t>тематичне</a:t>
            </a:r>
            <a:r>
              <a:rPr lang="ru-RU" sz="1600" dirty="0"/>
              <a:t> </a:t>
            </a:r>
            <a:r>
              <a:rPr lang="ru-RU" sz="1600" dirty="0" err="1"/>
              <a:t>планування</a:t>
            </a:r>
            <a:endParaRPr lang="uk-UA"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016" y="2382044"/>
            <a:ext cx="3494088"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56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Виконання навчальних програм</a:t>
            </a: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9644" y="1745001"/>
            <a:ext cx="2806927" cy="422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4" y="1712231"/>
            <a:ext cx="3367315" cy="418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570" y="1712232"/>
            <a:ext cx="4499429" cy="468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27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2000" dirty="0" smtClean="0"/>
              <a:t>(Наказ  по закладу від </a:t>
            </a:r>
            <a:r>
              <a:rPr lang="ru-RU" sz="2000" dirty="0" smtClean="0"/>
              <a:t>20 </a:t>
            </a:r>
            <a:r>
              <a:rPr lang="ru-RU" sz="2000" dirty="0" err="1"/>
              <a:t>червня</a:t>
            </a:r>
            <a:r>
              <a:rPr lang="ru-RU" sz="2000" dirty="0"/>
              <a:t> 2024 р.	№ </a:t>
            </a:r>
            <a:r>
              <a:rPr lang="ru-RU" sz="2000" dirty="0" smtClean="0"/>
              <a:t>105)</a:t>
            </a:r>
            <a:r>
              <a:rPr lang="ru-RU" sz="2000" dirty="0"/>
              <a:t>						</a:t>
            </a:r>
            <a:br>
              <a:rPr lang="ru-RU" sz="2000" dirty="0"/>
            </a:br>
            <a:endParaRPr lang="uk-UA" sz="2000" dirty="0"/>
          </a:p>
        </p:txBody>
      </p:sp>
      <p:sp>
        <p:nvSpPr>
          <p:cNvPr id="3" name="Объект 2"/>
          <p:cNvSpPr>
            <a:spLocks noGrp="1"/>
          </p:cNvSpPr>
          <p:nvPr>
            <p:ph idx="1"/>
          </p:nvPr>
        </p:nvSpPr>
        <p:spPr>
          <a:xfrm>
            <a:off x="1523999" y="1378424"/>
            <a:ext cx="10131189" cy="5281683"/>
          </a:xfrm>
        </p:spPr>
        <p:txBody>
          <a:bodyPr>
            <a:normAutofit fontScale="47500" lnSpcReduction="20000"/>
          </a:bodyPr>
          <a:lstStyle/>
          <a:p>
            <a:r>
              <a:rPr lang="uk-UA" sz="3400" dirty="0"/>
              <a:t>Відповідно до пункту 3 статті № 11, пункту 2 статті № 17 </a:t>
            </a:r>
            <a:r>
              <a:rPr lang="uk-UA" sz="3400" dirty="0" smtClean="0"/>
              <a:t>Закону України </a:t>
            </a:r>
            <a:r>
              <a:rPr lang="uk-UA" sz="3400" dirty="0"/>
              <a:t>«Про повну загальну середню освіту; розділу «Освітній процес», розділу «Учасники освітнього процесу», на виконання робочого навчального плану та навчальних програм з предметів інваріантної та варіативної складових, відповідно до річного плану роботи Дубенського ліцею №2 адміністрацією в червні 2024 року проведено експертизу стану виконання учителями робочого навчального плану та навчальних програм із предметів інваріантної та варіативної складових та стану ведення шкільної документації.</a:t>
            </a:r>
          </a:p>
          <a:p>
            <a:r>
              <a:rPr lang="uk-UA" sz="3400" dirty="0"/>
              <a:t>Перевірено:</a:t>
            </a:r>
          </a:p>
          <a:p>
            <a:r>
              <a:rPr lang="uk-UA" sz="3400" dirty="0"/>
              <a:t>1. Кількість годин, відведених на вивчення предметів за навчальними програмами.</a:t>
            </a:r>
          </a:p>
          <a:p>
            <a:r>
              <a:rPr lang="uk-UA" sz="3400" dirty="0"/>
              <a:t>2. Фактична кількість використаних годин:</a:t>
            </a:r>
          </a:p>
          <a:p>
            <a:r>
              <a:rPr lang="uk-UA" sz="3400" dirty="0"/>
              <a:t>1) використання годин інваріантної та варіативної складових навчального плану;  </a:t>
            </a:r>
          </a:p>
          <a:p>
            <a:r>
              <a:rPr lang="uk-UA" sz="3400" dirty="0"/>
              <a:t>2) відповідність вивчення навчального матеріалу календарному плануванню;</a:t>
            </a:r>
          </a:p>
          <a:p>
            <a:r>
              <a:rPr lang="uk-UA" sz="3400" dirty="0"/>
              <a:t>3) послідовність вивчення навчального матеріалу і дотримання кількості годин, визначених програмою на кожну тему.</a:t>
            </a:r>
          </a:p>
          <a:p>
            <a:r>
              <a:rPr lang="uk-UA" sz="3400" dirty="0"/>
              <a:t>3. Виконання вчителями вимог навчальних програм:</a:t>
            </a:r>
          </a:p>
          <a:p>
            <a:r>
              <a:rPr lang="uk-UA" sz="3400" dirty="0"/>
              <a:t>1) кількість проведених контрольних, лабораторних, практичних, творчих робіт, робіт з розвитку зв’язного мовлення, уроків позакласного читання;</a:t>
            </a:r>
          </a:p>
          <a:p>
            <a:r>
              <a:rPr lang="uk-UA" sz="3400" dirty="0"/>
              <a:t>2) розподіл навчального матеріалу;</a:t>
            </a:r>
          </a:p>
          <a:p>
            <a:endParaRPr lang="uk-UA" dirty="0"/>
          </a:p>
        </p:txBody>
      </p:sp>
      <p:sp>
        <p:nvSpPr>
          <p:cNvPr id="4" name="Прямоугольник 3"/>
          <p:cNvSpPr/>
          <p:nvPr/>
        </p:nvSpPr>
        <p:spPr>
          <a:xfrm>
            <a:off x="1733265" y="-652482"/>
            <a:ext cx="7670041" cy="1723549"/>
          </a:xfrm>
          <a:prstGeom prst="rect">
            <a:avLst/>
          </a:prstGeom>
        </p:spPr>
        <p:txBody>
          <a:bodyPr wrap="square">
            <a:spAutoFit/>
          </a:bodyPr>
          <a:lstStyle/>
          <a:p>
            <a:endParaRPr lang="ru-RU" sz="2000" dirty="0" smtClean="0">
              <a:solidFill>
                <a:srgbClr val="1D5253">
                  <a:lumMod val="75000"/>
                </a:srgbClr>
              </a:solidFill>
              <a:ea typeface="+mj-ea"/>
              <a:cs typeface="+mj-cs"/>
            </a:endParaRPr>
          </a:p>
          <a:p>
            <a:endParaRPr lang="ru-RU" sz="2000" dirty="0">
              <a:solidFill>
                <a:srgbClr val="1D5253">
                  <a:lumMod val="75000"/>
                </a:srgbClr>
              </a:solidFill>
              <a:ea typeface="+mj-ea"/>
              <a:cs typeface="+mj-cs"/>
            </a:endParaRPr>
          </a:p>
          <a:p>
            <a:r>
              <a:rPr lang="ru-RU" sz="2000" dirty="0" smtClean="0">
                <a:solidFill>
                  <a:srgbClr val="1D5253">
                    <a:lumMod val="75000"/>
                  </a:srgbClr>
                </a:solidFill>
                <a:ea typeface="+mj-ea"/>
                <a:cs typeface="+mj-cs"/>
              </a:rPr>
              <a:t>«</a:t>
            </a:r>
            <a:r>
              <a:rPr lang="ru-RU" sz="2400" dirty="0">
                <a:solidFill>
                  <a:srgbClr val="1D5253">
                    <a:lumMod val="75000"/>
                  </a:srgbClr>
                </a:solidFill>
                <a:ea typeface="+mj-ea"/>
                <a:cs typeface="+mj-cs"/>
              </a:rPr>
              <a:t>Про </a:t>
            </a:r>
            <a:r>
              <a:rPr lang="ru-RU" sz="2400" dirty="0" err="1">
                <a:solidFill>
                  <a:srgbClr val="1D5253">
                    <a:lumMod val="75000"/>
                  </a:srgbClr>
                </a:solidFill>
                <a:ea typeface="+mj-ea"/>
                <a:cs typeface="+mj-cs"/>
              </a:rPr>
              <a:t>виконання</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навчальних</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планів</a:t>
            </a:r>
            <a:r>
              <a:rPr lang="ru-RU" sz="2400" dirty="0">
                <a:solidFill>
                  <a:srgbClr val="1D5253">
                    <a:lumMod val="75000"/>
                  </a:srgbClr>
                </a:solidFill>
                <a:ea typeface="+mj-ea"/>
                <a:cs typeface="+mj-cs"/>
              </a:rPr>
              <a:t> і </a:t>
            </a:r>
            <a:r>
              <a:rPr lang="ru-RU" sz="2400" dirty="0" err="1">
                <a:solidFill>
                  <a:srgbClr val="1D5253">
                    <a:lumMod val="75000"/>
                  </a:srgbClr>
                </a:solidFill>
                <a:ea typeface="+mj-ea"/>
                <a:cs typeface="+mj-cs"/>
              </a:rPr>
              <a:t>програм</a:t>
            </a:r>
            <a:r>
              <a:rPr lang="ru-RU" sz="2400" dirty="0">
                <a:solidFill>
                  <a:srgbClr val="1D5253">
                    <a:lumMod val="75000"/>
                  </a:srgbClr>
                </a:solidFill>
                <a:ea typeface="+mj-ea"/>
                <a:cs typeface="+mj-cs"/>
              </a:rPr>
              <a:t>» та </a:t>
            </a:r>
            <a:r>
              <a:rPr lang="ru-RU" sz="2400" dirty="0" err="1">
                <a:solidFill>
                  <a:srgbClr val="1D5253">
                    <a:lumMod val="75000"/>
                  </a:srgbClr>
                </a:solidFill>
                <a:ea typeface="+mj-ea"/>
                <a:cs typeface="+mj-cs"/>
              </a:rPr>
              <a:t>зданих</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звітів</a:t>
            </a:r>
            <a:r>
              <a:rPr lang="ru-RU" sz="2400" dirty="0">
                <a:solidFill>
                  <a:srgbClr val="1D5253">
                    <a:lumMod val="75000"/>
                  </a:srgbClr>
                </a:solidFill>
                <a:ea typeface="+mj-ea"/>
                <a:cs typeface="+mj-cs"/>
              </a:rPr>
              <a:t> </a:t>
            </a:r>
            <a:r>
              <a:rPr lang="ru-RU" sz="2400" dirty="0" err="1">
                <a:solidFill>
                  <a:srgbClr val="1D5253">
                    <a:lumMod val="75000"/>
                  </a:srgbClr>
                </a:solidFill>
                <a:ea typeface="+mj-ea"/>
                <a:cs typeface="+mj-cs"/>
              </a:rPr>
              <a:t>вчителів</a:t>
            </a:r>
            <a:r>
              <a:rPr lang="ru-RU" sz="2400" dirty="0">
                <a:solidFill>
                  <a:srgbClr val="1D5253">
                    <a:lumMod val="75000"/>
                  </a:srgbClr>
                </a:solidFill>
                <a:ea typeface="+mj-ea"/>
                <a:cs typeface="+mj-cs"/>
              </a:rPr>
              <a:t> закладу </a:t>
            </a:r>
            <a:r>
              <a:rPr lang="ru-RU" sz="2400" dirty="0" err="1">
                <a:solidFill>
                  <a:srgbClr val="1D5253">
                    <a:lumMod val="75000"/>
                  </a:srgbClr>
                </a:solidFill>
                <a:ea typeface="+mj-ea"/>
                <a:cs typeface="+mj-cs"/>
              </a:rPr>
              <a:t>освіти</a:t>
            </a:r>
            <a:r>
              <a:rPr lang="ru-RU" sz="2400" dirty="0">
                <a:solidFill>
                  <a:srgbClr val="1D5253">
                    <a:lumMod val="75000"/>
                  </a:srgbClr>
                </a:solidFill>
                <a:ea typeface="+mj-ea"/>
                <a:cs typeface="+mj-cs"/>
              </a:rPr>
              <a:t>.</a:t>
            </a:r>
            <a:br>
              <a:rPr lang="ru-RU" sz="2400" dirty="0">
                <a:solidFill>
                  <a:srgbClr val="1D5253">
                    <a:lumMod val="75000"/>
                  </a:srgbClr>
                </a:solidFill>
                <a:ea typeface="+mj-ea"/>
                <a:cs typeface="+mj-cs"/>
              </a:rPr>
            </a:br>
            <a:endParaRPr lang="uk-UA" dirty="0"/>
          </a:p>
        </p:txBody>
      </p:sp>
    </p:spTree>
    <p:extLst>
      <p:ext uri="{BB962C8B-B14F-4D97-AF65-F5344CB8AC3E}">
        <p14:creationId xmlns:p14="http://schemas.microsoft.com/office/powerpoint/2010/main" val="179317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012072" cy="307804"/>
          </a:xfrm>
        </p:spPr>
        <p:txBody>
          <a:bodyPr>
            <a:normAutofit fontScale="90000"/>
          </a:bodyPr>
          <a:lstStyle/>
          <a:p>
            <a:endParaRPr lang="uk-UA" dirty="0"/>
          </a:p>
        </p:txBody>
      </p:sp>
      <p:sp>
        <p:nvSpPr>
          <p:cNvPr id="3" name="Объект 2"/>
          <p:cNvSpPr>
            <a:spLocks noGrp="1"/>
          </p:cNvSpPr>
          <p:nvPr>
            <p:ph idx="1"/>
          </p:nvPr>
        </p:nvSpPr>
        <p:spPr>
          <a:xfrm>
            <a:off x="1514901" y="1255594"/>
            <a:ext cx="9153099" cy="4760029"/>
          </a:xfrm>
        </p:spPr>
        <p:txBody>
          <a:bodyPr/>
          <a:lstStyle/>
          <a:p>
            <a:r>
              <a:rPr lang="ru-RU" sz="2800" dirty="0" err="1" smtClean="0"/>
              <a:t>Перевірка</a:t>
            </a:r>
            <a:r>
              <a:rPr lang="ru-RU" sz="2800" dirty="0" smtClean="0"/>
              <a:t> </a:t>
            </a:r>
            <a:r>
              <a:rPr lang="ru-RU" sz="2800" dirty="0" err="1"/>
              <a:t>календарних</a:t>
            </a:r>
            <a:r>
              <a:rPr lang="ru-RU" sz="2800" dirty="0"/>
              <a:t> </a:t>
            </a:r>
            <a:r>
              <a:rPr lang="ru-RU" sz="2800" dirty="0" err="1"/>
              <a:t>планів</a:t>
            </a:r>
            <a:r>
              <a:rPr lang="ru-RU" sz="2800" dirty="0"/>
              <a:t>, </a:t>
            </a:r>
            <a:r>
              <a:rPr lang="ru-RU" sz="2800" dirty="0" err="1"/>
              <a:t>програм</a:t>
            </a:r>
            <a:r>
              <a:rPr lang="ru-RU" sz="2800" dirty="0"/>
              <a:t> </a:t>
            </a:r>
            <a:r>
              <a:rPr lang="ru-RU" sz="2800" dirty="0" smtClean="0"/>
              <a:t> показала</a:t>
            </a:r>
            <a:r>
              <a:rPr lang="ru-RU" sz="2800" dirty="0"/>
              <a:t>, </a:t>
            </a:r>
            <a:r>
              <a:rPr lang="ru-RU" sz="2800" dirty="0" err="1"/>
              <a:t>що</a:t>
            </a:r>
            <a:r>
              <a:rPr lang="ru-RU" sz="2800" dirty="0"/>
              <a:t> </a:t>
            </a:r>
            <a:r>
              <a:rPr lang="ru-RU" sz="2800" dirty="0" err="1" smtClean="0"/>
              <a:t>вчителі</a:t>
            </a:r>
            <a:r>
              <a:rPr lang="ru-RU" sz="2800" dirty="0" smtClean="0"/>
              <a:t> </a:t>
            </a:r>
            <a:r>
              <a:rPr lang="ru-RU" sz="2800" dirty="0" err="1"/>
              <a:t>забезпечили</a:t>
            </a:r>
            <a:r>
              <a:rPr lang="ru-RU" sz="2800" dirty="0"/>
              <a:t> </a:t>
            </a:r>
            <a:r>
              <a:rPr lang="ru-RU" sz="2800" dirty="0" err="1"/>
              <a:t>виконання</a:t>
            </a:r>
            <a:r>
              <a:rPr lang="ru-RU" sz="2800" dirty="0"/>
              <a:t> </a:t>
            </a:r>
            <a:r>
              <a:rPr lang="ru-RU" sz="2800" dirty="0" err="1"/>
              <a:t>навчальних</a:t>
            </a:r>
            <a:r>
              <a:rPr lang="ru-RU" sz="2800" dirty="0"/>
              <a:t> </a:t>
            </a:r>
            <a:r>
              <a:rPr lang="ru-RU" sz="2800" dirty="0" err="1"/>
              <a:t>планів</a:t>
            </a:r>
            <a:r>
              <a:rPr lang="ru-RU" sz="2800" dirty="0"/>
              <a:t> і </a:t>
            </a:r>
            <a:r>
              <a:rPr lang="ru-RU" sz="2800" dirty="0" err="1"/>
              <a:t>програм</a:t>
            </a:r>
            <a:r>
              <a:rPr lang="ru-RU" sz="2800" dirty="0"/>
              <a:t>, </a:t>
            </a:r>
            <a:r>
              <a:rPr lang="ru-RU" sz="2800" dirty="0" err="1"/>
              <a:t>дотримання</a:t>
            </a:r>
            <a:r>
              <a:rPr lang="ru-RU" sz="2800" dirty="0"/>
              <a:t> </a:t>
            </a:r>
            <a:r>
              <a:rPr lang="ru-RU" sz="2800" dirty="0" err="1"/>
              <a:t>єдиного</a:t>
            </a:r>
            <a:r>
              <a:rPr lang="ru-RU" sz="2800" dirty="0"/>
              <a:t> </a:t>
            </a:r>
            <a:r>
              <a:rPr lang="ru-RU" sz="2800" dirty="0" err="1"/>
              <a:t>українського</a:t>
            </a:r>
            <a:r>
              <a:rPr lang="ru-RU" sz="2800" dirty="0"/>
              <a:t> </a:t>
            </a:r>
            <a:r>
              <a:rPr lang="ru-RU" sz="2800" dirty="0" err="1"/>
              <a:t>орфографічного</a:t>
            </a:r>
            <a:r>
              <a:rPr lang="ru-RU" sz="2800" dirty="0"/>
              <a:t> режиму, </a:t>
            </a:r>
            <a:r>
              <a:rPr lang="ru-RU" sz="2800" dirty="0" err="1"/>
              <a:t>кількість</a:t>
            </a:r>
            <a:r>
              <a:rPr lang="ru-RU" sz="2800" dirty="0"/>
              <a:t> </a:t>
            </a:r>
            <a:r>
              <a:rPr lang="ru-RU" sz="2800" dirty="0" err="1"/>
              <a:t>перевірних</a:t>
            </a:r>
            <a:r>
              <a:rPr lang="ru-RU" sz="2800" dirty="0"/>
              <a:t> та </a:t>
            </a:r>
            <a:r>
              <a:rPr lang="ru-RU" sz="2800" dirty="0" err="1"/>
              <a:t>контрольних</a:t>
            </a:r>
            <a:r>
              <a:rPr lang="ru-RU" sz="2800" dirty="0"/>
              <a:t> </a:t>
            </a:r>
            <a:r>
              <a:rPr lang="ru-RU" sz="2800" dirty="0" err="1"/>
              <a:t>робіт</a:t>
            </a:r>
            <a:r>
              <a:rPr lang="ru-RU" sz="2800" dirty="0"/>
              <a:t>.</a:t>
            </a:r>
          </a:p>
          <a:p>
            <a:r>
              <a:rPr lang="ru-RU" sz="2800" dirty="0"/>
              <a:t> </a:t>
            </a:r>
            <a:r>
              <a:rPr lang="ru-RU" sz="2800" dirty="0" smtClean="0"/>
              <a:t> </a:t>
            </a:r>
            <a:r>
              <a:rPr lang="ru-RU" sz="2800" dirty="0" err="1" smtClean="0"/>
              <a:t>Програмовий</a:t>
            </a:r>
            <a:r>
              <a:rPr lang="ru-RU" sz="2800" dirty="0" smtClean="0"/>
              <a:t> </a:t>
            </a:r>
            <a:r>
              <a:rPr lang="ru-RU" sz="2800" dirty="0" err="1"/>
              <a:t>матеріал</a:t>
            </a:r>
            <a:r>
              <a:rPr lang="ru-RU" sz="2800" dirty="0"/>
              <a:t> з </a:t>
            </a:r>
            <a:r>
              <a:rPr lang="ru-RU" sz="2800" dirty="0" err="1"/>
              <a:t>усіх</a:t>
            </a:r>
            <a:r>
              <a:rPr lang="ru-RU" sz="2800" dirty="0"/>
              <a:t> </a:t>
            </a:r>
            <a:r>
              <a:rPr lang="ru-RU" sz="2800" dirty="0" err="1"/>
              <a:t>предметів</a:t>
            </a:r>
            <a:r>
              <a:rPr lang="ru-RU" sz="2800" dirty="0"/>
              <a:t> в </a:t>
            </a:r>
            <a:r>
              <a:rPr lang="ru-RU" sz="2800" dirty="0" err="1"/>
              <a:t>якісному</a:t>
            </a:r>
            <a:r>
              <a:rPr lang="ru-RU" sz="2800" dirty="0"/>
              <a:t> </a:t>
            </a:r>
            <a:r>
              <a:rPr lang="ru-RU" sz="2800" dirty="0" err="1"/>
              <a:t>показнику</a:t>
            </a:r>
            <a:r>
              <a:rPr lang="ru-RU" sz="2800" dirty="0"/>
              <a:t> </a:t>
            </a:r>
            <a:r>
              <a:rPr lang="ru-RU" sz="2800" dirty="0" err="1"/>
              <a:t>виконано</a:t>
            </a:r>
            <a:r>
              <a:rPr lang="ru-RU" sz="2800" dirty="0"/>
              <a:t> в </a:t>
            </a:r>
            <a:r>
              <a:rPr lang="ru-RU" sz="2800" dirty="0" err="1"/>
              <a:t>повному</a:t>
            </a:r>
            <a:r>
              <a:rPr lang="ru-RU" sz="2800" dirty="0"/>
              <a:t> </a:t>
            </a:r>
            <a:r>
              <a:rPr lang="ru-RU" sz="2800" dirty="0" err="1"/>
              <a:t>обсязі</a:t>
            </a:r>
            <a:r>
              <a:rPr lang="ru-RU" sz="2800" dirty="0"/>
              <a:t>,  .</a:t>
            </a:r>
          </a:p>
          <a:p>
            <a:endParaRPr lang="uk-UA" dirty="0"/>
          </a:p>
        </p:txBody>
      </p:sp>
    </p:spTree>
    <p:extLst>
      <p:ext uri="{BB962C8B-B14F-4D97-AF65-F5344CB8AC3E}">
        <p14:creationId xmlns:p14="http://schemas.microsoft.com/office/powerpoint/2010/main" val="24551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99" y="565653"/>
            <a:ext cx="11359487" cy="1143000"/>
          </a:xfrm>
        </p:spPr>
        <p:txBody>
          <a:bodyPr/>
          <a:lstStyle/>
          <a:p>
            <a:pPr algn="ct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228944292"/>
              </p:ext>
            </p:extLst>
          </p:nvPr>
        </p:nvGraphicFramePr>
        <p:xfrm>
          <a:off x="1460310" y="360803"/>
          <a:ext cx="7315201" cy="5706623"/>
        </p:xfrm>
        <a:graphic>
          <a:graphicData uri="http://schemas.openxmlformats.org/drawingml/2006/table">
            <a:tbl>
              <a:tblPr firstRow="1" firstCol="1" bandRow="1"/>
              <a:tblGrid>
                <a:gridCol w="1729525"/>
                <a:gridCol w="837172"/>
                <a:gridCol w="773277"/>
                <a:gridCol w="609908"/>
                <a:gridCol w="697037"/>
                <a:gridCol w="608457"/>
                <a:gridCol w="154588"/>
                <a:gridCol w="662912"/>
                <a:gridCol w="609908"/>
                <a:gridCol w="632417"/>
              </a:tblGrid>
              <a:tr h="286436">
                <a:tc>
                  <a:txBody>
                    <a:bodyPr/>
                    <a:lstStyle/>
                    <a:p>
                      <a:pPr algn="just">
                        <a:lnSpc>
                          <a:spcPct val="113000"/>
                        </a:lnSpc>
                        <a:spcAft>
                          <a:spcPts val="790"/>
                        </a:spcAft>
                      </a:pPr>
                      <a:r>
                        <a:rPr lang="uk-UA" sz="1300" dirty="0">
                          <a:solidFill>
                            <a:srgbClr val="000000"/>
                          </a:solidFill>
                          <a:effectLst/>
                          <a:latin typeface="Times New Roman"/>
                          <a:ea typeface="Times New Roman"/>
                        </a:rPr>
                        <a:t>Предмети</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just">
                        <a:lnSpc>
                          <a:spcPct val="113000"/>
                        </a:lnSpc>
                        <a:spcAft>
                          <a:spcPts val="790"/>
                        </a:spcAft>
                      </a:pPr>
                      <a:r>
                        <a:rPr lang="uk-UA" sz="1300" dirty="0">
                          <a:solidFill>
                            <a:srgbClr val="000000"/>
                          </a:solidFill>
                          <a:effectLst/>
                          <a:latin typeface="Times New Roman"/>
                          <a:ea typeface="Times New Roman"/>
                        </a:rPr>
                        <a:t>   Класи  та,,,  кількість  годин за планом і фактично       </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264339">
                <a:tc>
                  <a:txBody>
                    <a:bodyPr/>
                    <a:lstStyle/>
                    <a:p>
                      <a:pPr indent="10160" algn="just">
                        <a:lnSpc>
                          <a:spcPct val="113000"/>
                        </a:lnSpc>
                        <a:spcAft>
                          <a:spcPts val="0"/>
                        </a:spcAft>
                      </a:pPr>
                      <a:r>
                        <a:rPr lang="uk-UA" sz="1300">
                          <a:effectLst/>
                          <a:latin typeface="Times New Roman"/>
                          <a:ea typeface="Times New Roman"/>
                        </a:rPr>
                        <a:t>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1А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1Б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2А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2Б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3000"/>
                        </a:lnSpc>
                        <a:spcAft>
                          <a:spcPts val="0"/>
                        </a:spcAft>
                      </a:pPr>
                      <a:r>
                        <a:rPr lang="uk-UA" sz="1300">
                          <a:solidFill>
                            <a:srgbClr val="000000"/>
                          </a:solidFill>
                          <a:effectLst/>
                          <a:latin typeface="Times New Roman"/>
                          <a:ea typeface="Times New Roman"/>
                        </a:rPr>
                        <a:t>3А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3000"/>
                        </a:lnSpc>
                        <a:spcAft>
                          <a:spcPts val="0"/>
                        </a:spcAft>
                      </a:pPr>
                      <a:r>
                        <a:rPr lang="uk-UA" sz="1300">
                          <a:effectLst/>
                          <a:latin typeface="Times New Roman"/>
                          <a:ea typeface="Times New Roman"/>
                        </a:rPr>
                        <a:t>3Б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4А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effectLst/>
                          <a:latin typeface="Times New Roman"/>
                          <a:ea typeface="Times New Roman"/>
                        </a:rPr>
                        <a:t>4Б</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effectLst/>
                          <a:latin typeface="Times New Roman"/>
                          <a:ea typeface="Times New Roman"/>
                        </a:rPr>
                        <a:t>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lnSpc>
                          <a:spcPct val="113000"/>
                        </a:lnSpc>
                        <a:spcAft>
                          <a:spcPts val="0"/>
                        </a:spcAft>
                      </a:pPr>
                      <a:r>
                        <a:rPr lang="uk-UA" sz="1300">
                          <a:solidFill>
                            <a:srgbClr val="000000"/>
                          </a:solidFill>
                          <a:effectLst/>
                          <a:latin typeface="Times New Roman"/>
                          <a:ea typeface="Times New Roman"/>
                        </a:rPr>
                        <a:t>план</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3000"/>
                        </a:lnSpc>
                        <a:spcAft>
                          <a:spcPts val="0"/>
                        </a:spcAft>
                      </a:pPr>
                      <a:r>
                        <a:rPr lang="uk-UA" sz="1300">
                          <a:solidFill>
                            <a:srgbClr val="000000"/>
                          </a:solidFill>
                          <a:effectLst/>
                          <a:latin typeface="Times New Roman"/>
                          <a:ea typeface="Times New Roman"/>
                        </a:rPr>
                        <a:t>факт.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Укр.мова  </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175/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181</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Англійська мова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70/</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69</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102</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102</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Математика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140/</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146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Фізична культура</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105/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106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Інформатика Ігр.</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Інформатика ІІгр.</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35/</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Мистецтво музич.</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34/</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35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effectLst/>
                          <a:latin typeface="Times New Roman"/>
                          <a:ea typeface="Times New Roman"/>
                        </a:rPr>
                        <a:t> 34/</a:t>
                      </a:r>
                      <a:endParaRPr lang="uk-UA" sz="900">
                        <a:effectLst/>
                        <a:latin typeface="Times New Roman"/>
                        <a:ea typeface="Times New Roman"/>
                      </a:endParaRPr>
                    </a:p>
                    <a:p>
                      <a:pPr algn="just">
                        <a:lnSpc>
                          <a:spcPct val="113000"/>
                        </a:lnSpc>
                        <a:spcAft>
                          <a:spcPts val="0"/>
                        </a:spcAft>
                      </a:pPr>
                      <a:r>
                        <a:rPr lang="uk-UA" sz="1300">
                          <a:effectLst/>
                          <a:latin typeface="Times New Roman"/>
                          <a:ea typeface="Times New Roman"/>
                        </a:rPr>
                        <a:t>36</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872">
                <a:tc>
                  <a:txBody>
                    <a:bodyPr/>
                    <a:lstStyle/>
                    <a:p>
                      <a:pPr algn="just">
                        <a:lnSpc>
                          <a:spcPct val="113000"/>
                        </a:lnSpc>
                        <a:spcAft>
                          <a:spcPts val="0"/>
                        </a:spcAft>
                      </a:pPr>
                      <a:r>
                        <a:rPr lang="uk-UA" sz="1300">
                          <a:solidFill>
                            <a:srgbClr val="000000"/>
                          </a:solidFill>
                          <a:effectLst/>
                          <a:latin typeface="Times New Roman"/>
                          <a:ea typeface="Times New Roman"/>
                        </a:rPr>
                        <a:t>Я досліджую світ</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244</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lnSpc>
                          <a:spcPct val="113000"/>
                        </a:lnSpc>
                        <a:spcAft>
                          <a:spcPts val="0"/>
                        </a:spcAft>
                      </a:pPr>
                      <a:r>
                        <a:rPr lang="uk-UA" sz="1300">
                          <a:solidFill>
                            <a:srgbClr val="000000"/>
                          </a:solidFill>
                          <a:effectLst/>
                          <a:latin typeface="Times New Roman"/>
                          <a:ea typeface="Times New Roman"/>
                        </a:rPr>
                        <a:t>245/</a:t>
                      </a:r>
                      <a:endParaRPr lang="uk-UA" sz="900">
                        <a:effectLst/>
                        <a:latin typeface="Times New Roman"/>
                        <a:ea typeface="Times New Roman"/>
                      </a:endParaRPr>
                    </a:p>
                    <a:p>
                      <a:pPr algn="just">
                        <a:lnSpc>
                          <a:spcPct val="113000"/>
                        </a:lnSpc>
                        <a:spcAft>
                          <a:spcPts val="0"/>
                        </a:spcAft>
                      </a:pPr>
                      <a:r>
                        <a:rPr lang="uk-UA" sz="1300">
                          <a:solidFill>
                            <a:srgbClr val="000000"/>
                          </a:solidFill>
                          <a:effectLst/>
                          <a:latin typeface="Times New Roman"/>
                          <a:ea typeface="Times New Roman"/>
                        </a:rPr>
                        <a:t>248</a:t>
                      </a:r>
                      <a:endParaRPr lang="uk-UA" sz="90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3000"/>
                        </a:lnSpc>
                        <a:spcAft>
                          <a:spcPts val="0"/>
                        </a:spcAft>
                      </a:pPr>
                      <a:r>
                        <a:rPr lang="uk-UA" sz="1300" dirty="0">
                          <a:solidFill>
                            <a:srgbClr val="000000"/>
                          </a:solidFill>
                          <a:effectLst/>
                          <a:latin typeface="Times New Roman"/>
                          <a:ea typeface="Times New Roman"/>
                        </a:rPr>
                        <a:t>245/</a:t>
                      </a:r>
                      <a:endParaRPr lang="uk-UA" sz="900" dirty="0">
                        <a:effectLst/>
                        <a:latin typeface="Times New Roman"/>
                        <a:ea typeface="Times New Roman"/>
                      </a:endParaRPr>
                    </a:p>
                    <a:p>
                      <a:pPr algn="just">
                        <a:lnSpc>
                          <a:spcPct val="113000"/>
                        </a:lnSpc>
                        <a:spcAft>
                          <a:spcPts val="0"/>
                        </a:spcAft>
                      </a:pPr>
                      <a:r>
                        <a:rPr lang="uk-UA" sz="1300" dirty="0" smtClean="0">
                          <a:solidFill>
                            <a:srgbClr val="000000"/>
                          </a:solidFill>
                          <a:effectLst/>
                          <a:latin typeface="Times New Roman"/>
                          <a:ea typeface="Times New Roman"/>
                        </a:rPr>
                        <a:t>245</a:t>
                      </a:r>
                      <a:endParaRPr lang="uk-UA" sz="900" dirty="0">
                        <a:effectLst/>
                        <a:latin typeface="Times New Roman"/>
                        <a:ea typeface="Times New Roman"/>
                      </a:endParaRPr>
                    </a:p>
                  </a:txBody>
                  <a:tcPr marL="61600" marR="616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3"/>
          <p:cNvSpPr>
            <a:spLocks noChangeArrowheads="1"/>
          </p:cNvSpPr>
          <p:nvPr/>
        </p:nvSpPr>
        <p:spPr bwMode="auto">
          <a:xfrm rot="10800000" flipV="1">
            <a:off x="8679975" y="360805"/>
            <a:ext cx="33673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52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9525" algn="ctr"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1-4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Дубенського ліцею № 2</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a:t>
            </a:r>
            <a:r>
              <a:rPr kumimoji="0" lang="uk-UA" altLang="uk-UA"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навчальномуу</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9525"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077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110385162"/>
              </p:ext>
            </p:extLst>
          </p:nvPr>
        </p:nvGraphicFramePr>
        <p:xfrm>
          <a:off x="327547" y="221079"/>
          <a:ext cx="9239534" cy="6478975"/>
        </p:xfrm>
        <a:graphic>
          <a:graphicData uri="http://schemas.openxmlformats.org/drawingml/2006/table">
            <a:tbl>
              <a:tblPr firstRow="1" firstCol="1" bandRow="1"/>
              <a:tblGrid>
                <a:gridCol w="2611976"/>
                <a:gridCol w="601479"/>
                <a:gridCol w="601479"/>
                <a:gridCol w="601479"/>
                <a:gridCol w="601479"/>
                <a:gridCol w="595741"/>
                <a:gridCol w="210544"/>
                <a:gridCol w="601479"/>
                <a:gridCol w="530184"/>
                <a:gridCol w="210544"/>
                <a:gridCol w="537556"/>
                <a:gridCol w="704728"/>
                <a:gridCol w="210544"/>
                <a:gridCol w="620322"/>
              </a:tblGrid>
              <a:tr h="177109">
                <a:tc>
                  <a:txBody>
                    <a:bodyPr/>
                    <a:lstStyle/>
                    <a:p>
                      <a:pPr algn="just">
                        <a:spcAft>
                          <a:spcPts val="0"/>
                        </a:spcAft>
                      </a:pPr>
                      <a:r>
                        <a:rPr lang="uk-UA" sz="1200" dirty="0">
                          <a:solidFill>
                            <a:srgbClr val="000000"/>
                          </a:solidFill>
                          <a:effectLst/>
                          <a:latin typeface="Times New Roman"/>
                          <a:ea typeface="Times New Roman"/>
                        </a:rPr>
                        <a:t>Предмети</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3">
                  <a:txBody>
                    <a:bodyPr/>
                    <a:lstStyle/>
                    <a:p>
                      <a:pPr algn="just">
                        <a:spcAft>
                          <a:spcPts val="0"/>
                        </a:spcAft>
                      </a:pPr>
                      <a:r>
                        <a:rPr lang="uk-UA" sz="1200">
                          <a:solidFill>
                            <a:srgbClr val="000000"/>
                          </a:solidFill>
                          <a:effectLst/>
                          <a:latin typeface="Times New Roman"/>
                          <a:ea typeface="Times New Roman"/>
                        </a:rPr>
                        <a:t>   Класи  та  кількість  годин за планом і фактично виконано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177109">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 5А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Times New Roman"/>
                        </a:rPr>
                        <a:t>5Б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 6А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Times New Roman"/>
                        </a:rPr>
                        <a:t>6Б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solidFill>
                            <a:srgbClr val="000000"/>
                          </a:solidFill>
                          <a:effectLst/>
                          <a:latin typeface="Times New Roman"/>
                          <a:ea typeface="Times New Roman"/>
                        </a:rPr>
                        <a:t>7А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7Б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8А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8Б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9А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200">
                          <a:effectLst/>
                          <a:latin typeface="Times New Roman"/>
                          <a:ea typeface="Times New Roman"/>
                        </a:rPr>
                        <a:t>9Б</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77109">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gridSpan="2">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hMerge="1">
                  <a:txBody>
                    <a:bodyPr/>
                    <a:lstStyle/>
                    <a:p>
                      <a:endParaRPr lang="uk-UA"/>
                    </a:p>
                  </a:txBody>
                  <a:tcPr/>
                </a:tc>
                <a:tc>
                  <a:txBody>
                    <a:bodyPr/>
                    <a:lstStyle/>
                    <a:p>
                      <a:pPr algn="ctr">
                        <a:spcAft>
                          <a:spcPts val="0"/>
                        </a:spcAft>
                      </a:pPr>
                      <a:r>
                        <a:rPr lang="uk-UA" sz="1200">
                          <a:solidFill>
                            <a:srgbClr val="000000"/>
                          </a:solidFill>
                          <a:effectLst/>
                          <a:latin typeface="Times New Roman"/>
                          <a:ea typeface="Times New Roman"/>
                        </a:rPr>
                        <a:t>Пл ф.</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r>
              <a:tr h="354217">
                <a:tc>
                  <a:txBody>
                    <a:bodyPr/>
                    <a:lstStyle/>
                    <a:p>
                      <a:pPr algn="just">
                        <a:spcAft>
                          <a:spcPts val="0"/>
                        </a:spcAft>
                      </a:pPr>
                      <a:r>
                        <a:rPr lang="uk-UA" sz="1200" dirty="0" err="1">
                          <a:solidFill>
                            <a:srgbClr val="000000"/>
                          </a:solidFill>
                          <a:effectLst/>
                          <a:latin typeface="Times New Roman"/>
                          <a:ea typeface="Times New Roman"/>
                        </a:rPr>
                        <a:t>Укр.мова</a:t>
                      </a:r>
                      <a:r>
                        <a:rPr lang="uk-UA" sz="1200" dirty="0">
                          <a:solidFill>
                            <a:srgbClr val="000000"/>
                          </a:solidFill>
                          <a:effectLst/>
                          <a:latin typeface="Times New Roman"/>
                          <a:ea typeface="Times New Roman"/>
                        </a:rPr>
                        <a:t> </a:t>
                      </a:r>
                      <a:r>
                        <a:rPr lang="uk-UA" sz="1200" dirty="0" smtClean="0">
                          <a:solidFill>
                            <a:srgbClr val="000000"/>
                          </a:solidFill>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140/</a:t>
                      </a:r>
                      <a:endParaRPr lang="uk-UA" sz="1100">
                        <a:effectLst/>
                        <a:latin typeface="Times New Roman"/>
                        <a:ea typeface="Times New Roman"/>
                      </a:endParaRPr>
                    </a:p>
                    <a:p>
                      <a:pPr algn="just">
                        <a:spcAft>
                          <a:spcPts val="0"/>
                        </a:spcAft>
                      </a:pPr>
                      <a:r>
                        <a:rPr lang="uk-UA" sz="1200">
                          <a:effectLst/>
                          <a:latin typeface="Times New Roman"/>
                          <a:ea typeface="Times New Roman"/>
                        </a:rPr>
                        <a:t>140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149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138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138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88/</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81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Укр.література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70/</a:t>
                      </a:r>
                      <a:endParaRPr lang="uk-UA" sz="1100">
                        <a:effectLst/>
                        <a:latin typeface="Times New Roman"/>
                        <a:ea typeface="Times New Roman"/>
                      </a:endParaRPr>
                    </a:p>
                    <a:p>
                      <a:pPr algn="just">
                        <a:spcAft>
                          <a:spcPts val="0"/>
                        </a:spcAft>
                      </a:pPr>
                      <a:r>
                        <a:rPr lang="uk-UA" sz="1200">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64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Зар. література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40/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40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53/50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Англійська мова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157/</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85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Я досліджую історію</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uk-UA" sz="1200">
                          <a:solidFill>
                            <a:srgbClr val="000000"/>
                          </a:solidFill>
                          <a:effectLst/>
                          <a:latin typeface="Times New Roman"/>
                          <a:ea typeface="Times New Roman"/>
                        </a:rPr>
                        <a:t>70/ 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uk-UA" sz="1200">
                          <a:solidFill>
                            <a:srgbClr val="000000"/>
                          </a:solidFill>
                          <a:effectLst/>
                          <a:latin typeface="Times New Roman"/>
                          <a:ea typeface="Times New Roman"/>
                        </a:rPr>
                        <a:t>70/ 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Історія України</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Всесвітня історія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r>
                        <a:rPr lang="uk-UA" sz="1200">
                          <a:solidFill>
                            <a:srgbClr val="000000"/>
                          </a:solidFill>
                          <a:effectLst/>
                          <a:latin typeface="Times New Roman"/>
                          <a:ea typeface="Times New Roman"/>
                        </a:rPr>
                        <a:t>35/ 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Основип правознавства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Математика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184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177</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Алгебра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175/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174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Геометрія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Пізнаємо природу</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Біологія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Географія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Фізика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65/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66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65/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109</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217">
                <a:tc>
                  <a:txBody>
                    <a:bodyPr/>
                    <a:lstStyle/>
                    <a:p>
                      <a:pPr algn="just">
                        <a:spcAft>
                          <a:spcPts val="0"/>
                        </a:spcAft>
                      </a:pPr>
                      <a:r>
                        <a:rPr lang="uk-UA" sz="1200">
                          <a:solidFill>
                            <a:srgbClr val="000000"/>
                          </a:solidFill>
                          <a:effectLst/>
                          <a:latin typeface="Times New Roman"/>
                          <a:ea typeface="Times New Roman"/>
                        </a:rPr>
                        <a:t>Хімія</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55/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56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71/</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72</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175">
                <a:tc>
                  <a:txBody>
                    <a:bodyPr/>
                    <a:lstStyle/>
                    <a:p>
                      <a:pPr algn="just">
                        <a:spcAft>
                          <a:spcPts val="0"/>
                        </a:spcAft>
                      </a:pPr>
                      <a:r>
                        <a:rPr lang="uk-UA" sz="400" dirty="0">
                          <a:solidFill>
                            <a:srgbClr val="000000"/>
                          </a:solidFill>
                          <a:effectLst/>
                          <a:latin typeface="Times New Roman"/>
                          <a:ea typeface="Times New Roman"/>
                        </a:rPr>
                        <a:t>Основи християнської етики</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dirty="0">
                          <a:effectLst/>
                          <a:latin typeface="Times New Roman"/>
                          <a:ea typeface="Times New Roman"/>
                        </a:rPr>
                        <a:t> </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9662615" y="652123"/>
            <a:ext cx="252938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5-9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Дубенського ліцею № 2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a:t>
            </a:r>
            <a:r>
              <a:rPr kumimoji="0" lang="uk-UA" altLang="uk-UA"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навчальномуу</a:t>
            </a: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4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1419025580"/>
              </p:ext>
            </p:extLst>
          </p:nvPr>
        </p:nvGraphicFramePr>
        <p:xfrm>
          <a:off x="354844" y="327551"/>
          <a:ext cx="11382228" cy="5786650"/>
        </p:xfrm>
        <a:graphic>
          <a:graphicData uri="http://schemas.openxmlformats.org/drawingml/2006/table">
            <a:tbl>
              <a:tblPr firstRow="1" firstCol="1" bandRow="1"/>
              <a:tblGrid>
                <a:gridCol w="3217708"/>
                <a:gridCol w="740964"/>
                <a:gridCol w="740964"/>
                <a:gridCol w="740964"/>
                <a:gridCol w="740964"/>
                <a:gridCol w="733896"/>
                <a:gridCol w="259371"/>
                <a:gridCol w="740964"/>
                <a:gridCol w="653137"/>
                <a:gridCol w="259371"/>
                <a:gridCol w="662219"/>
                <a:gridCol w="868157"/>
                <a:gridCol w="259371"/>
                <a:gridCol w="764178"/>
              </a:tblGrid>
              <a:tr h="627540">
                <a:tc>
                  <a:txBody>
                    <a:bodyPr/>
                    <a:lstStyle/>
                    <a:p>
                      <a:pPr algn="just">
                        <a:spcAft>
                          <a:spcPts val="0"/>
                        </a:spcAft>
                      </a:pPr>
                      <a:r>
                        <a:rPr lang="uk-UA" sz="1200" dirty="0">
                          <a:solidFill>
                            <a:srgbClr val="000000"/>
                          </a:solidFill>
                          <a:effectLst/>
                          <a:latin typeface="Times New Roman"/>
                          <a:ea typeface="Times New Roman"/>
                        </a:rPr>
                        <a:t>Музичне мистецтво</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solidFill>
                            <a:srgbClr val="000000"/>
                          </a:solidFill>
                          <a:effectLst/>
                          <a:latin typeface="Times New Roman"/>
                          <a:ea typeface="Times New Roman"/>
                        </a:rPr>
                        <a:t>34/</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spcAft>
                          <a:spcPts val="79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Образотворче мист.</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effectLst/>
                          <a:latin typeface="Times New Roman"/>
                          <a:ea typeface="Times New Roman"/>
                        </a:rPr>
                        <a:t> </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Інформатика І гр.</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Інформатика ІІ гр.</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70</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Технології хлопці</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Технології дівчата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33</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33</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Основи здоров’я/ЗБД</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34</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36</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a:solidFill>
                            <a:srgbClr val="000000"/>
                          </a:solidFill>
                          <a:effectLst/>
                          <a:latin typeface="Times New Roman"/>
                          <a:ea typeface="Times New Roman"/>
                        </a:rPr>
                        <a:t>Фізична культура</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106</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105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94</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7540">
                <a:tc>
                  <a:txBody>
                    <a:bodyPr/>
                    <a:lstStyle/>
                    <a:p>
                      <a:pPr algn="just">
                        <a:spcAft>
                          <a:spcPts val="0"/>
                        </a:spcAft>
                      </a:pPr>
                      <a:r>
                        <a:rPr lang="uk-UA" sz="1200" dirty="0">
                          <a:solidFill>
                            <a:srgbClr val="000000"/>
                          </a:solidFill>
                          <a:effectLst/>
                          <a:latin typeface="Times New Roman"/>
                          <a:ea typeface="Times New Roman"/>
                        </a:rPr>
                        <a:t>Німецька мова</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68</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effectLst/>
                          <a:latin typeface="Times New Roman"/>
                          <a:ea typeface="Times New Roman"/>
                        </a:rPr>
                        <a:t> 70/</a:t>
                      </a:r>
                      <a:endParaRPr lang="uk-UA" sz="1100">
                        <a:effectLst/>
                        <a:latin typeface="Times New Roman"/>
                        <a:ea typeface="Times New Roman"/>
                      </a:endParaRPr>
                    </a:p>
                    <a:p>
                      <a:pPr algn="just">
                        <a:spcAft>
                          <a:spcPts val="0"/>
                        </a:spcAft>
                      </a:pPr>
                      <a:r>
                        <a:rPr lang="uk-UA" sz="1200">
                          <a:effectLst/>
                          <a:latin typeface="Times New Roman"/>
                          <a:ea typeface="Times New Roman"/>
                        </a:rPr>
                        <a:t>70</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effectLst/>
                          <a:latin typeface="Times New Roman"/>
                          <a:ea typeface="Times New Roman"/>
                        </a:rPr>
                        <a:t> 35/</a:t>
                      </a:r>
                      <a:endParaRPr lang="uk-UA" sz="1100">
                        <a:effectLst/>
                        <a:latin typeface="Times New Roman"/>
                        <a:ea typeface="Times New Roman"/>
                      </a:endParaRPr>
                    </a:p>
                    <a:p>
                      <a:pPr algn="just">
                        <a:spcAft>
                          <a:spcPts val="0"/>
                        </a:spcAft>
                      </a:pPr>
                      <a:r>
                        <a:rPr lang="uk-UA" sz="1200">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p>
                      <a:pPr algn="just">
                        <a:spcAft>
                          <a:spcPts val="0"/>
                        </a:spcAft>
                      </a:pPr>
                      <a:r>
                        <a:rPr lang="uk-UA" sz="1200">
                          <a:solidFill>
                            <a:srgbClr val="000000"/>
                          </a:solidFill>
                          <a:effectLst/>
                          <a:latin typeface="Times New Roman"/>
                          <a:ea typeface="Times New Roman"/>
                        </a:rPr>
                        <a:t>35</a:t>
                      </a:r>
                      <a:endParaRPr lang="uk-UA" sz="11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p>
                      <a:pPr algn="just">
                        <a:spcAft>
                          <a:spcPts val="0"/>
                        </a:spcAft>
                      </a:pPr>
                      <a:r>
                        <a:rPr lang="uk-UA" sz="1200" dirty="0">
                          <a:solidFill>
                            <a:srgbClr val="000000"/>
                          </a:solidFill>
                          <a:effectLst/>
                          <a:latin typeface="Times New Roman"/>
                          <a:ea typeface="Times New Roman"/>
                        </a:rPr>
                        <a:t>35</a:t>
                      </a:r>
                      <a:endParaRPr lang="uk-UA" sz="11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790">
                <a:tc>
                  <a:txBody>
                    <a:bodyPr/>
                    <a:lstStyle/>
                    <a:p>
                      <a:pPr algn="just">
                        <a:spcAft>
                          <a:spcPts val="0"/>
                        </a:spcAft>
                      </a:pPr>
                      <a:r>
                        <a:rPr lang="uk-UA" sz="400">
                          <a:solidFill>
                            <a:srgbClr val="000000"/>
                          </a:solidFill>
                          <a:effectLst/>
                          <a:latin typeface="Times New Roman"/>
                          <a:ea typeface="Times New Roman"/>
                        </a:rPr>
                        <a:t>Основи християнської етики</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uk-UA" sz="400">
                          <a:effectLst/>
                          <a:latin typeface="Times New Roman"/>
                          <a:ea typeface="Times New Roman"/>
                        </a:rPr>
                        <a:t> </a:t>
                      </a:r>
                      <a:endParaRPr lang="uk-UA" sz="30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lgn="just">
                        <a:spcAft>
                          <a:spcPts val="0"/>
                        </a:spcAft>
                      </a:pPr>
                      <a:r>
                        <a:rPr lang="uk-UA" sz="400" dirty="0">
                          <a:effectLst/>
                          <a:latin typeface="Times New Roman"/>
                          <a:ea typeface="Times New Roman"/>
                        </a:rPr>
                        <a:t> </a:t>
                      </a:r>
                      <a:endParaRPr lang="uk-UA" sz="300" dirty="0">
                        <a:effectLst/>
                        <a:latin typeface="Times New Roman"/>
                        <a:ea typeface="Times New Roman"/>
                      </a:endParaRPr>
                    </a:p>
                  </a:txBody>
                  <a:tcPr marL="19692" marR="196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265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4" name="Объект 3"/>
          <p:cNvGraphicFramePr>
            <a:graphicFrameLocks noGrp="1"/>
          </p:cNvGraphicFramePr>
          <p:nvPr>
            <p:ph idx="1"/>
            <p:extLst>
              <p:ext uri="{D42A27DB-BD31-4B8C-83A1-F6EECF244321}">
                <p14:modId xmlns:p14="http://schemas.microsoft.com/office/powerpoint/2010/main" val="2087120687"/>
              </p:ext>
            </p:extLst>
          </p:nvPr>
        </p:nvGraphicFramePr>
        <p:xfrm>
          <a:off x="313900" y="341198"/>
          <a:ext cx="8516206" cy="6366161"/>
        </p:xfrm>
        <a:graphic>
          <a:graphicData uri="http://schemas.openxmlformats.org/drawingml/2006/table">
            <a:tbl>
              <a:tblPr firstRow="1" firstCol="1" bandRow="1"/>
              <a:tblGrid>
                <a:gridCol w="2029735"/>
                <a:gridCol w="991508"/>
                <a:gridCol w="998429"/>
                <a:gridCol w="412552"/>
                <a:gridCol w="412552"/>
                <a:gridCol w="894966"/>
                <a:gridCol w="699937"/>
                <a:gridCol w="412552"/>
                <a:gridCol w="719332"/>
                <a:gridCol w="412552"/>
                <a:gridCol w="532091"/>
              </a:tblGrid>
              <a:tr h="217156">
                <a:tc>
                  <a:txBody>
                    <a:bodyPr/>
                    <a:lstStyle/>
                    <a:p>
                      <a:pPr algn="just">
                        <a:spcAft>
                          <a:spcPts val="0"/>
                        </a:spcAft>
                      </a:pPr>
                      <a:r>
                        <a:rPr lang="uk-UA" sz="1600" dirty="0">
                          <a:solidFill>
                            <a:srgbClr val="000000"/>
                          </a:solidFill>
                          <a:effectLst/>
                          <a:latin typeface="Times New Roman"/>
                          <a:ea typeface="Times New Roman"/>
                        </a:rPr>
                        <a:t>Предмети</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just">
                        <a:spcAft>
                          <a:spcPts val="0"/>
                        </a:spcAft>
                      </a:pPr>
                      <a:r>
                        <a:rPr lang="uk-UA" sz="1600">
                          <a:solidFill>
                            <a:srgbClr val="000000"/>
                          </a:solidFill>
                          <a:effectLst/>
                          <a:latin typeface="Times New Roman"/>
                          <a:ea typeface="Times New Roman"/>
                        </a:rPr>
                        <a:t>   Класи  та  кількість  годин за планом і фактично виконано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325733">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uk-UA" sz="1600">
                          <a:solidFill>
                            <a:srgbClr val="000000"/>
                          </a:solidFill>
                          <a:effectLst/>
                          <a:latin typeface="Times New Roman"/>
                          <a:ea typeface="Times New Roman"/>
                        </a:rPr>
                        <a:t>10М</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600" dirty="0">
                          <a:solidFill>
                            <a:srgbClr val="000000"/>
                          </a:solidFill>
                          <a:effectLst/>
                          <a:latin typeface="Times New Roman"/>
                          <a:ea typeface="Times New Roman"/>
                        </a:rPr>
                        <a:t> 10Г</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gn="ctr">
                        <a:spcAft>
                          <a:spcPts val="0"/>
                        </a:spcAft>
                      </a:pPr>
                      <a:r>
                        <a:rPr lang="uk-UA" sz="1600" dirty="0">
                          <a:solidFill>
                            <a:srgbClr val="000000"/>
                          </a:solidFill>
                          <a:effectLst/>
                          <a:latin typeface="Times New Roman"/>
                          <a:ea typeface="Times New Roman"/>
                        </a:rPr>
                        <a:t>11</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3">
                  <a:txBody>
                    <a:bodyPr/>
                    <a:lstStyle/>
                    <a:p>
                      <a:pPr algn="ctr">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hMerge="1">
                  <a:txBody>
                    <a:bodyPr/>
                    <a:lstStyle/>
                    <a:p>
                      <a:endParaRPr lang="uk-UA"/>
                    </a:p>
                  </a:txBody>
                  <a:tcPr/>
                </a:tc>
                <a:tc>
                  <a:txBody>
                    <a:bodyPr/>
                    <a:lstStyle/>
                    <a:p>
                      <a:pPr algn="ctr">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11">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план</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a:solidFill>
                            <a:srgbClr val="000000"/>
                          </a:solidFill>
                          <a:effectLst/>
                          <a:latin typeface="Times New Roman"/>
                          <a:ea typeface="Times New Roman"/>
                        </a:rPr>
                        <a:t>факт</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Укр.мова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106/103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88</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81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Укр.література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Зар. література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Англійська 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p>
                      <a:pPr algn="just">
                        <a:spcAft>
                          <a:spcPts val="0"/>
                        </a:spcAft>
                      </a:pPr>
                      <a:r>
                        <a:rPr lang="uk-UA" sz="1600">
                          <a:solidFill>
                            <a:srgbClr val="000000"/>
                          </a:solidFill>
                          <a:effectLst/>
                          <a:latin typeface="Times New Roman"/>
                          <a:ea typeface="Times New Roman"/>
                        </a:rPr>
                        <a:t>107,103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97</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140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Історія України</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Всесвітня історія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36 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36</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710">
                <a:tc>
                  <a:txBody>
                    <a:bodyPr/>
                    <a:lstStyle/>
                    <a:p>
                      <a:pPr algn="just">
                        <a:spcAft>
                          <a:spcPts val="0"/>
                        </a:spcAft>
                      </a:pPr>
                      <a:r>
                        <a:rPr lang="uk-UA" sz="1600">
                          <a:solidFill>
                            <a:srgbClr val="000000"/>
                          </a:solidFill>
                          <a:effectLst/>
                          <a:latin typeface="Times New Roman"/>
                          <a:ea typeface="Times New Roman"/>
                        </a:rPr>
                        <a:t>Німецька мова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72 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68 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2064">
                <a:tc>
                  <a:txBody>
                    <a:bodyPr/>
                    <a:lstStyle/>
                    <a:p>
                      <a:pPr algn="just">
                        <a:spcAft>
                          <a:spcPts val="0"/>
                        </a:spcAft>
                      </a:pPr>
                      <a:r>
                        <a:rPr lang="uk-UA" sz="1600">
                          <a:solidFill>
                            <a:srgbClr val="000000"/>
                          </a:solidFill>
                          <a:effectLst/>
                          <a:latin typeface="Times New Roman"/>
                          <a:ea typeface="Times New Roman"/>
                        </a:rPr>
                        <a:t>Математика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Алгебра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209</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209 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Геометрія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72 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Громадянська освіта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71 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Біологія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70 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69</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Географія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50 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50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Фізика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105 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103 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103 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Хімія</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54 </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 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71</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152">
                <a:tc>
                  <a:txBody>
                    <a:bodyPr/>
                    <a:lstStyle/>
                    <a:p>
                      <a:pPr algn="just">
                        <a:spcAft>
                          <a:spcPts val="0"/>
                        </a:spcAft>
                      </a:pPr>
                      <a:r>
                        <a:rPr lang="uk-UA" sz="1600">
                          <a:solidFill>
                            <a:srgbClr val="000000"/>
                          </a:solidFill>
                          <a:effectLst/>
                          <a:latin typeface="Times New Roman"/>
                          <a:ea typeface="Times New Roman"/>
                        </a:rPr>
                        <a:t>Інформатика І гр.</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63</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56">
                <a:tc>
                  <a:txBody>
                    <a:bodyPr/>
                    <a:lstStyle/>
                    <a:p>
                      <a:pPr algn="just">
                        <a:spcAft>
                          <a:spcPts val="0"/>
                        </a:spcAft>
                      </a:pPr>
                      <a:r>
                        <a:rPr lang="uk-UA" sz="1600">
                          <a:solidFill>
                            <a:srgbClr val="000000"/>
                          </a:solidFill>
                          <a:effectLst/>
                          <a:latin typeface="Times New Roman"/>
                          <a:ea typeface="Times New Roman"/>
                        </a:rPr>
                        <a:t>Інформатика ІІ гр.</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32</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70</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65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733">
                <a:tc>
                  <a:txBody>
                    <a:bodyPr/>
                    <a:lstStyle/>
                    <a:p>
                      <a:pPr algn="just">
                        <a:spcAft>
                          <a:spcPts val="0"/>
                        </a:spcAft>
                      </a:pPr>
                      <a:r>
                        <a:rPr lang="uk-UA" sz="1600">
                          <a:solidFill>
                            <a:srgbClr val="000000"/>
                          </a:solidFill>
                          <a:effectLst/>
                          <a:latin typeface="Times New Roman"/>
                          <a:ea typeface="Times New Roman"/>
                        </a:rPr>
                        <a:t>Фізична культура</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104</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105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solidFill>
                            <a:srgbClr val="000000"/>
                          </a:solidFill>
                          <a:effectLst/>
                          <a:latin typeface="Times New Roman"/>
                          <a:ea typeface="Times New Roman"/>
                        </a:rPr>
                        <a:t>96</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667">
                <a:tc>
                  <a:txBody>
                    <a:bodyPr/>
                    <a:lstStyle/>
                    <a:p>
                      <a:pPr algn="just">
                        <a:spcAft>
                          <a:spcPts val="0"/>
                        </a:spcAft>
                      </a:pPr>
                      <a:r>
                        <a:rPr lang="uk-UA" sz="1600">
                          <a:effectLst/>
                          <a:latin typeface="Times New Roman"/>
                          <a:ea typeface="Times New Roman"/>
                        </a:rPr>
                        <a:t>Захист України</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55</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a:effectLst/>
                          <a:latin typeface="Times New Roman"/>
                          <a:ea typeface="Times New Roman"/>
                        </a:rPr>
                        <a:t>35/18</a:t>
                      </a:r>
                      <a:endParaRPr lang="uk-UA" sz="1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a:ea typeface="Times New Roman"/>
                        </a:rPr>
                        <a:t>35/18</a:t>
                      </a:r>
                      <a:endParaRPr lang="uk-UA" sz="1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a:effectLst/>
                          <a:latin typeface="Times New Roman"/>
                          <a:ea typeface="Times New Roman"/>
                        </a:rPr>
                        <a:t> </a:t>
                      </a:r>
                      <a:endParaRPr lang="uk-UA" sz="40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500" dirty="0">
                          <a:effectLst/>
                          <a:latin typeface="Times New Roman"/>
                          <a:ea typeface="Times New Roman"/>
                        </a:rPr>
                        <a:t> </a:t>
                      </a:r>
                      <a:endParaRPr lang="uk-UA" sz="400" dirty="0">
                        <a:effectLst/>
                        <a:latin typeface="Times New Roman"/>
                        <a:ea typeface="Times New Roman"/>
                      </a:endParaRPr>
                    </a:p>
                  </a:txBody>
                  <a:tcPr marL="25355" marR="25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9635319" y="1328620"/>
            <a:ext cx="245659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Таблиця  виконання планів і програм вчителями 10-11 класів</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Дубенського ліцею № 2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 2023 - 2024 навчальному  році. </a:t>
            </a:r>
            <a:endParaRPr kumimoji="0" lang="uk-UA" altLang="uk-UA"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630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ОСВІТНЄ СЕРЕДОВИЩЕ</a:t>
            </a:r>
            <a:br>
              <a:rPr lang="uk-UA" dirty="0"/>
            </a:br>
            <a:r>
              <a:rPr lang="uk-UA" dirty="0"/>
              <a:t>Структура </a:t>
            </a:r>
            <a:r>
              <a:rPr lang="uk-UA" dirty="0" smtClean="0"/>
              <a:t>2023-2024 навчального року була</a:t>
            </a:r>
            <a:endParaRPr lang="uk-UA" dirty="0"/>
          </a:p>
        </p:txBody>
      </p:sp>
      <p:sp>
        <p:nvSpPr>
          <p:cNvPr id="3" name="Объект 2"/>
          <p:cNvSpPr>
            <a:spLocks noGrp="1"/>
          </p:cNvSpPr>
          <p:nvPr>
            <p:ph idx="1"/>
          </p:nvPr>
        </p:nvSpPr>
        <p:spPr>
          <a:xfrm>
            <a:off x="1523999" y="1900823"/>
            <a:ext cx="9953767" cy="4114800"/>
          </a:xfrm>
        </p:spPr>
        <p:txBody>
          <a:bodyPr>
            <a:normAutofit fontScale="92500" lnSpcReduction="10000"/>
          </a:bodyPr>
          <a:lstStyle/>
          <a:p>
            <a:r>
              <a:rPr lang="ru-RU" dirty="0" err="1"/>
              <a:t>Цей</a:t>
            </a:r>
            <a:r>
              <a:rPr lang="ru-RU" dirty="0"/>
              <a:t> </a:t>
            </a:r>
            <a:r>
              <a:rPr lang="ru-RU" dirty="0" err="1"/>
              <a:t>воєнний</a:t>
            </a:r>
            <a:r>
              <a:rPr lang="ru-RU" dirty="0"/>
              <a:t> </a:t>
            </a:r>
            <a:r>
              <a:rPr lang="ru-RU" dirty="0" err="1"/>
              <a:t>рік</a:t>
            </a:r>
            <a:r>
              <a:rPr lang="ru-RU" dirty="0"/>
              <a:t> став </a:t>
            </a:r>
            <a:r>
              <a:rPr lang="ru-RU" dirty="0" err="1"/>
              <a:t>справжнім</a:t>
            </a:r>
            <a:r>
              <a:rPr lang="ru-RU" dirty="0"/>
              <a:t> </a:t>
            </a:r>
            <a:r>
              <a:rPr lang="ru-RU" dirty="0" err="1"/>
              <a:t>викликом</a:t>
            </a:r>
            <a:r>
              <a:rPr lang="ru-RU" dirty="0"/>
              <a:t> для </a:t>
            </a:r>
            <a:r>
              <a:rPr lang="ru-RU" dirty="0" err="1"/>
              <a:t>адміністрації</a:t>
            </a:r>
            <a:r>
              <a:rPr lang="ru-RU" dirty="0"/>
              <a:t>, </a:t>
            </a:r>
            <a:r>
              <a:rPr lang="ru-RU" dirty="0" err="1"/>
              <a:t>педагогів</a:t>
            </a:r>
            <a:r>
              <a:rPr lang="ru-RU" dirty="0"/>
              <a:t>, тому </a:t>
            </a:r>
            <a:r>
              <a:rPr lang="ru-RU" dirty="0" err="1"/>
              <a:t>що</a:t>
            </a:r>
            <a:r>
              <a:rPr lang="ru-RU" dirty="0"/>
              <a:t> </a:t>
            </a:r>
            <a:r>
              <a:rPr lang="ru-RU" dirty="0" err="1"/>
              <a:t>довелося</a:t>
            </a:r>
            <a:r>
              <a:rPr lang="ru-RU" dirty="0"/>
              <a:t> </a:t>
            </a:r>
            <a:r>
              <a:rPr lang="ru-RU" dirty="0" err="1"/>
              <a:t>планувати</a:t>
            </a:r>
            <a:r>
              <a:rPr lang="ru-RU" dirty="0"/>
              <a:t> </a:t>
            </a:r>
            <a:r>
              <a:rPr lang="ru-RU" dirty="0" err="1"/>
              <a:t>навчання</a:t>
            </a:r>
            <a:r>
              <a:rPr lang="ru-RU" dirty="0"/>
              <a:t> </a:t>
            </a:r>
            <a:r>
              <a:rPr lang="ru-RU" dirty="0" err="1"/>
              <a:t>учнів</a:t>
            </a:r>
            <a:r>
              <a:rPr lang="ru-RU" dirty="0"/>
              <a:t> </a:t>
            </a:r>
            <a:r>
              <a:rPr lang="ru-RU" dirty="0" err="1"/>
              <a:t>різних</a:t>
            </a:r>
            <a:r>
              <a:rPr lang="ru-RU" dirty="0"/>
              <a:t> </a:t>
            </a:r>
            <a:r>
              <a:rPr lang="ru-RU" dirty="0" err="1"/>
              <a:t>класів</a:t>
            </a:r>
            <a:r>
              <a:rPr lang="ru-RU" dirty="0"/>
              <a:t> за </a:t>
            </a:r>
            <a:r>
              <a:rPr lang="ru-RU" dirty="0" err="1"/>
              <a:t>різними</a:t>
            </a:r>
            <a:r>
              <a:rPr lang="ru-RU" dirty="0"/>
              <a:t> форматами </a:t>
            </a:r>
            <a:r>
              <a:rPr lang="ru-RU" dirty="0" smtClean="0"/>
              <a:t> </a:t>
            </a:r>
            <a:r>
              <a:rPr lang="ru-RU" dirty="0" err="1" smtClean="0"/>
              <a:t>здобуття</a:t>
            </a:r>
            <a:r>
              <a:rPr lang="ru-RU" dirty="0" smtClean="0"/>
              <a:t> </a:t>
            </a:r>
            <a:r>
              <a:rPr lang="ru-RU" dirty="0" err="1"/>
              <a:t>освіти</a:t>
            </a:r>
            <a:r>
              <a:rPr lang="ru-RU" dirty="0"/>
              <a:t>. </a:t>
            </a:r>
            <a:r>
              <a:rPr lang="ru-RU" dirty="0" err="1"/>
              <a:t>Проте</a:t>
            </a:r>
            <a:r>
              <a:rPr lang="ru-RU" dirty="0"/>
              <a:t> , не </a:t>
            </a:r>
            <a:r>
              <a:rPr lang="ru-RU" dirty="0" err="1"/>
              <a:t>зважаючи</a:t>
            </a:r>
            <a:r>
              <a:rPr lang="ru-RU" dirty="0"/>
              <a:t> на </a:t>
            </a:r>
            <a:r>
              <a:rPr lang="ru-RU" dirty="0" err="1"/>
              <a:t>труднощі</a:t>
            </a:r>
            <a:r>
              <a:rPr lang="ru-RU" dirty="0"/>
              <a:t>, нам </a:t>
            </a:r>
            <a:r>
              <a:rPr lang="ru-RU" dirty="0" err="1"/>
              <a:t>вдалося</a:t>
            </a:r>
            <a:r>
              <a:rPr lang="ru-RU" dirty="0"/>
              <a:t> </a:t>
            </a:r>
            <a:r>
              <a:rPr lang="ru-RU" dirty="0" err="1"/>
              <a:t>організувати</a:t>
            </a:r>
            <a:r>
              <a:rPr lang="ru-RU" dirty="0"/>
              <a:t> </a:t>
            </a:r>
            <a:r>
              <a:rPr lang="ru-RU" dirty="0" err="1"/>
              <a:t>освітній</a:t>
            </a:r>
            <a:r>
              <a:rPr lang="ru-RU" dirty="0"/>
              <a:t> </a:t>
            </a:r>
            <a:r>
              <a:rPr lang="ru-RU" dirty="0" err="1"/>
              <a:t>процес</a:t>
            </a:r>
            <a:r>
              <a:rPr lang="ru-RU" dirty="0"/>
              <a:t>  </a:t>
            </a:r>
            <a:r>
              <a:rPr lang="ru-RU" dirty="0" err="1"/>
              <a:t>із</a:t>
            </a:r>
            <a:r>
              <a:rPr lang="ru-RU" dirty="0"/>
              <a:t> </a:t>
            </a:r>
            <a:r>
              <a:rPr lang="ru-RU" dirty="0" err="1"/>
              <a:t>дотриманням</a:t>
            </a:r>
            <a:r>
              <a:rPr lang="ru-RU" dirty="0"/>
              <a:t> </a:t>
            </a:r>
            <a:r>
              <a:rPr lang="ru-RU" dirty="0" err="1"/>
              <a:t>вимог</a:t>
            </a:r>
            <a:r>
              <a:rPr lang="ru-RU" dirty="0"/>
              <a:t> </a:t>
            </a:r>
            <a:r>
              <a:rPr lang="ru-RU" dirty="0" err="1"/>
              <a:t>безпечної</a:t>
            </a:r>
            <a:r>
              <a:rPr lang="ru-RU" dirty="0"/>
              <a:t> </a:t>
            </a:r>
            <a:r>
              <a:rPr lang="ru-RU" dirty="0" err="1"/>
              <a:t>роботи</a:t>
            </a:r>
            <a:r>
              <a:rPr lang="ru-RU" dirty="0"/>
              <a:t> в </a:t>
            </a:r>
            <a:r>
              <a:rPr lang="ru-RU" dirty="0" err="1"/>
              <a:t>умовах</a:t>
            </a:r>
            <a:r>
              <a:rPr lang="ru-RU" dirty="0"/>
              <a:t> </a:t>
            </a:r>
            <a:r>
              <a:rPr lang="ru-RU" dirty="0" err="1"/>
              <a:t>воєнного</a:t>
            </a:r>
            <a:r>
              <a:rPr lang="ru-RU" dirty="0"/>
              <a:t> </a:t>
            </a:r>
            <a:r>
              <a:rPr lang="ru-RU" dirty="0" smtClean="0"/>
              <a:t>стану:</a:t>
            </a:r>
          </a:p>
          <a:p>
            <a:r>
              <a:rPr lang="ru-RU" dirty="0" err="1" smtClean="0"/>
              <a:t>Відповідно</a:t>
            </a:r>
            <a:r>
              <a:rPr lang="ru-RU" dirty="0" smtClean="0"/>
              <a:t> </a:t>
            </a:r>
            <a:r>
              <a:rPr lang="ru-RU" dirty="0"/>
              <a:t>наказу по закладу </a:t>
            </a:r>
            <a:r>
              <a:rPr lang="ru-RU" dirty="0" err="1"/>
              <a:t>від</a:t>
            </a:r>
            <a:r>
              <a:rPr lang="ru-RU" dirty="0"/>
              <a:t> 01.09.2023 № 120 «Про </a:t>
            </a:r>
            <a:r>
              <a:rPr lang="ru-RU" dirty="0" err="1"/>
              <a:t>організацію</a:t>
            </a:r>
            <a:r>
              <a:rPr lang="ru-RU" dirty="0"/>
              <a:t> </a:t>
            </a:r>
            <a:r>
              <a:rPr lang="ru-RU" dirty="0" err="1"/>
              <a:t>освітнього</a:t>
            </a:r>
            <a:r>
              <a:rPr lang="ru-RU" dirty="0"/>
              <a:t> </a:t>
            </a:r>
            <a:r>
              <a:rPr lang="ru-RU" dirty="0" err="1"/>
              <a:t>процесу</a:t>
            </a:r>
            <a:r>
              <a:rPr lang="ru-RU" dirty="0"/>
              <a:t> у </a:t>
            </a:r>
            <a:r>
              <a:rPr lang="ru-RU" dirty="0" err="1"/>
              <a:t>Дубенському</a:t>
            </a:r>
            <a:r>
              <a:rPr lang="ru-RU" dirty="0"/>
              <a:t> </a:t>
            </a:r>
            <a:r>
              <a:rPr lang="ru-RU" dirty="0" err="1"/>
              <a:t>ліцеї</a:t>
            </a:r>
            <a:r>
              <a:rPr lang="ru-RU" dirty="0"/>
              <a:t> № 2   в 2023-2024 </a:t>
            </a:r>
            <a:r>
              <a:rPr lang="ru-RU" dirty="0" err="1"/>
              <a:t>навчальному</a:t>
            </a:r>
            <a:r>
              <a:rPr lang="ru-RU" dirty="0"/>
              <a:t> </a:t>
            </a:r>
            <a:r>
              <a:rPr lang="ru-RU" dirty="0" err="1"/>
              <a:t>році</a:t>
            </a:r>
            <a:r>
              <a:rPr lang="ru-RU" dirty="0"/>
              <a:t>» </a:t>
            </a:r>
            <a:r>
              <a:rPr lang="ru-RU" dirty="0" err="1" smtClean="0"/>
              <a:t>навчальний</a:t>
            </a:r>
            <a:r>
              <a:rPr lang="ru-RU" dirty="0" smtClean="0"/>
              <a:t> </a:t>
            </a:r>
            <a:r>
              <a:rPr lang="ru-RU" dirty="0" err="1" smtClean="0"/>
              <a:t>рік</a:t>
            </a:r>
            <a:r>
              <a:rPr lang="ru-RU" dirty="0" smtClean="0"/>
              <a:t> </a:t>
            </a:r>
            <a:r>
              <a:rPr lang="ru-RU" dirty="0" err="1" smtClean="0"/>
              <a:t>тривав</a:t>
            </a:r>
            <a:endParaRPr lang="ru-RU" dirty="0" smtClean="0"/>
          </a:p>
          <a:p>
            <a:r>
              <a:rPr lang="ru-RU" dirty="0" smtClean="0"/>
              <a:t>з </a:t>
            </a:r>
            <a:r>
              <a:rPr lang="ru-RU" dirty="0"/>
              <a:t>01 </a:t>
            </a:r>
            <a:r>
              <a:rPr lang="ru-RU" dirty="0" err="1"/>
              <a:t>вересня</a:t>
            </a:r>
            <a:r>
              <a:rPr lang="ru-RU" dirty="0"/>
              <a:t> 2023 року </a:t>
            </a:r>
            <a:r>
              <a:rPr lang="ru-RU" dirty="0" smtClean="0"/>
              <a:t>роботу  та </a:t>
            </a:r>
            <a:r>
              <a:rPr lang="ru-RU" dirty="0" err="1" smtClean="0"/>
              <a:t>завершився</a:t>
            </a:r>
            <a:r>
              <a:rPr lang="ru-RU" dirty="0" smtClean="0"/>
              <a:t> 28  </a:t>
            </a:r>
            <a:r>
              <a:rPr lang="ru-RU" dirty="0" err="1" smtClean="0"/>
              <a:t>червня</a:t>
            </a:r>
            <a:r>
              <a:rPr lang="ru-RU" dirty="0" smtClean="0"/>
              <a:t> 2024 </a:t>
            </a:r>
            <a:r>
              <a:rPr lang="ru-RU" dirty="0"/>
              <a:t>року. </a:t>
            </a:r>
            <a:endParaRPr lang="ru-RU" dirty="0" smtClean="0"/>
          </a:p>
          <a:p>
            <a:r>
              <a:rPr lang="ru-RU" dirty="0" err="1"/>
              <a:t>Н</a:t>
            </a:r>
            <a:r>
              <a:rPr lang="ru-RU" dirty="0" err="1" smtClean="0"/>
              <a:t>авчання</a:t>
            </a:r>
            <a:r>
              <a:rPr lang="ru-RU" dirty="0" smtClean="0"/>
              <a:t> </a:t>
            </a:r>
            <a:r>
              <a:rPr lang="ru-RU" dirty="0" err="1" smtClean="0"/>
              <a:t>відбувалося</a:t>
            </a:r>
            <a:r>
              <a:rPr lang="ru-RU" dirty="0" smtClean="0"/>
              <a:t> </a:t>
            </a:r>
            <a:r>
              <a:rPr lang="ru-RU" dirty="0" err="1" smtClean="0"/>
              <a:t>лише</a:t>
            </a:r>
            <a:r>
              <a:rPr lang="ru-RU" dirty="0" smtClean="0"/>
              <a:t> </a:t>
            </a:r>
            <a:r>
              <a:rPr lang="ru-RU" dirty="0"/>
              <a:t>в ОЧНОМУ </a:t>
            </a:r>
            <a:r>
              <a:rPr lang="ru-RU" dirty="0" err="1"/>
              <a:t>форматі</a:t>
            </a:r>
            <a:r>
              <a:rPr lang="ru-RU" dirty="0"/>
              <a:t> </a:t>
            </a:r>
            <a:r>
              <a:rPr lang="ru-RU" dirty="0" smtClean="0"/>
              <a:t>у ІІ </a:t>
            </a:r>
            <a:r>
              <a:rPr lang="ru-RU" dirty="0" err="1" smtClean="0"/>
              <a:t>зміни</a:t>
            </a:r>
            <a:r>
              <a:rPr lang="ru-RU" dirty="0" smtClean="0"/>
              <a:t>: 1-3 </a:t>
            </a:r>
            <a:r>
              <a:rPr lang="ru-RU" dirty="0" err="1" smtClean="0"/>
              <a:t>класи</a:t>
            </a:r>
            <a:r>
              <a:rPr lang="ru-RU" dirty="0" smtClean="0"/>
              <a:t>, 9-11 </a:t>
            </a:r>
            <a:r>
              <a:rPr lang="ru-RU" dirty="0" err="1" smtClean="0"/>
              <a:t>класи</a:t>
            </a:r>
            <a:r>
              <a:rPr lang="ru-RU" dirty="0" smtClean="0"/>
              <a:t> </a:t>
            </a:r>
            <a:r>
              <a:rPr lang="ru-RU" dirty="0" err="1" smtClean="0"/>
              <a:t>навчалися</a:t>
            </a:r>
            <a:r>
              <a:rPr lang="ru-RU" dirty="0" smtClean="0"/>
              <a:t> у І зміну,4 </a:t>
            </a:r>
            <a:r>
              <a:rPr lang="ru-RU" dirty="0" err="1" smtClean="0"/>
              <a:t>класи</a:t>
            </a:r>
            <a:r>
              <a:rPr lang="ru-RU" dirty="0" smtClean="0"/>
              <a:t>, 5-8 у ІІ </a:t>
            </a:r>
            <a:r>
              <a:rPr lang="ru-RU" dirty="0" err="1" smtClean="0"/>
              <a:t>зміну</a:t>
            </a:r>
            <a:r>
              <a:rPr lang="ru-RU" dirty="0" smtClean="0"/>
              <a:t>.</a:t>
            </a:r>
          </a:p>
          <a:p>
            <a:pPr marL="45720" indent="0" algn="just">
              <a:spcAft>
                <a:spcPts val="0"/>
              </a:spcAft>
              <a:buNone/>
            </a:pPr>
            <a:r>
              <a:rPr lang="uk-UA" dirty="0" smtClean="0">
                <a:latin typeface="Times New Roman"/>
                <a:ea typeface="Calibri"/>
              </a:rPr>
              <a:t> </a:t>
            </a:r>
            <a:r>
              <a:rPr lang="uk-UA" dirty="0" smtClean="0">
                <a:latin typeface="Times New Roman"/>
                <a:ea typeface="Times New Roman"/>
              </a:rPr>
              <a:t>  </a:t>
            </a:r>
            <a:r>
              <a:rPr lang="uk-UA" dirty="0">
                <a:latin typeface="Times New Roman"/>
                <a:ea typeface="Times New Roman"/>
              </a:rPr>
              <a:t>І семестр у 2023-2024 навчальному році  тривав з 1 вересня по 23 грудня 2023 року.</a:t>
            </a:r>
            <a:endParaRPr lang="uk-UA" sz="1800" dirty="0">
              <a:latin typeface="Times New Roman"/>
              <a:ea typeface="Times New Roman"/>
            </a:endParaRPr>
          </a:p>
          <a:p>
            <a:r>
              <a:rPr lang="uk-UA" dirty="0" smtClean="0"/>
              <a:t>ІІ </a:t>
            </a:r>
            <a:r>
              <a:rPr lang="uk-UA" dirty="0">
                <a:solidFill>
                  <a:srgbClr val="1D5253"/>
                </a:solidFill>
                <a:latin typeface="Times New Roman"/>
                <a:ea typeface="Times New Roman"/>
              </a:rPr>
              <a:t>семестр у 2023-2024 навчальному році  тривав з </a:t>
            </a:r>
            <a:r>
              <a:rPr lang="uk-UA" dirty="0" smtClean="0">
                <a:solidFill>
                  <a:srgbClr val="1D5253"/>
                </a:solidFill>
                <a:latin typeface="Times New Roman"/>
                <a:ea typeface="Times New Roman"/>
              </a:rPr>
              <a:t>09січня по 31 травня</a:t>
            </a:r>
            <a:endParaRPr lang="uk-UA" dirty="0"/>
          </a:p>
        </p:txBody>
      </p:sp>
    </p:spTree>
    <p:extLst>
      <p:ext uri="{BB962C8B-B14F-4D97-AF65-F5344CB8AC3E}">
        <p14:creationId xmlns:p14="http://schemas.microsoft.com/office/powerpoint/2010/main" val="282378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p:txBody>
          <a:bodyPr>
            <a:normAutofit/>
          </a:bodyPr>
          <a:lstStyle/>
          <a:p>
            <a:pPr marL="0" lvl="0" indent="0" algn="ctr">
              <a:lnSpc>
                <a:spcPct val="100000"/>
              </a:lnSpc>
              <a:spcBef>
                <a:spcPts val="0"/>
              </a:spcBef>
              <a:buSzTx/>
              <a:buNone/>
            </a:pP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Навчальний</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a:t>
            </a: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процес</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 </a:t>
            </a:r>
            <a:r>
              <a:rPr lang="ru-RU" sz="4000" b="1" dirty="0" err="1">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це</a:t>
            </a: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ритм.</a:t>
            </a:r>
          </a:p>
          <a:p>
            <a:pPr marL="0" lvl="0" indent="0" algn="ctr">
              <a:lnSpc>
                <a:spcPct val="100000"/>
              </a:lnSpc>
              <a:spcBef>
                <a:spcPts val="0"/>
              </a:spcBef>
              <a:buSzTx/>
              <a:buNone/>
            </a:pPr>
            <a:r>
              <a:rPr lang="ru-RU"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 </a:t>
            </a:r>
            <a:r>
              <a:rPr lang="uk-UA"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І заступник директора повинен  працювати як годинник:</a:t>
            </a:r>
            <a:endParaRPr lang="ru-RU" sz="4000"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endParaRPr>
          </a:p>
          <a:p>
            <a:pPr marL="0" lvl="0" indent="0" algn="ctr">
              <a:lnSpc>
                <a:spcPct val="100000"/>
              </a:lnSpc>
              <a:spcBef>
                <a:spcPts val="0"/>
              </a:spcBef>
              <a:buSzTx/>
              <a:buNone/>
            </a:pPr>
            <a:r>
              <a:rPr lang="uk-UA" sz="4000" b="1"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rPr>
              <a:t>секунда, хвилина, година, місяць, семестр, рік.</a:t>
            </a:r>
            <a:endParaRPr lang="ru-RU" sz="4000" dirty="0">
              <a:ln>
                <a:solidFill>
                  <a:srgbClr val="4472C4">
                    <a:lumMod val="75000"/>
                  </a:srgbClr>
                </a:solidFill>
              </a:ln>
              <a:solidFill>
                <a:srgbClr val="800000"/>
              </a:solidFill>
              <a:latin typeface="Times New Roman" panose="02020603050405020304" pitchFamily="18" charset="0"/>
              <a:cs typeface="Times New Roman" panose="02020603050405020304" pitchFamily="18" charset="0"/>
            </a:endParaRPr>
          </a:p>
          <a:p>
            <a:endParaRPr lang="uk-UA"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038"/>
            <a:ext cx="2852738"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6469" y="326220"/>
            <a:ext cx="2316162"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9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Дубенський ліцей № 2</a:t>
            </a:r>
          </a:p>
        </p:txBody>
      </p:sp>
      <p:sp>
        <p:nvSpPr>
          <p:cNvPr id="3" name="Объект 2"/>
          <p:cNvSpPr>
            <a:spLocks noGrp="1"/>
          </p:cNvSpPr>
          <p:nvPr>
            <p:ph idx="1"/>
          </p:nvPr>
        </p:nvSpPr>
        <p:spPr/>
        <p:txBody>
          <a:bodyPr/>
          <a:lstStyle/>
          <a:p>
            <a:endParaRPr lang="uk-UA" dirty="0"/>
          </a:p>
        </p:txBody>
      </p:sp>
      <p:graphicFrame>
        <p:nvGraphicFramePr>
          <p:cNvPr id="4" name="Схема 3"/>
          <p:cNvGraphicFramePr/>
          <p:nvPr>
            <p:extLst>
              <p:ext uri="{D42A27DB-BD31-4B8C-83A1-F6EECF244321}">
                <p14:modId xmlns:p14="http://schemas.microsoft.com/office/powerpoint/2010/main" val="1103283177"/>
              </p:ext>
            </p:extLst>
          </p:nvPr>
        </p:nvGraphicFramePr>
        <p:xfrm>
          <a:off x="1625600" y="1132114"/>
          <a:ext cx="9564914" cy="537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36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Дубенський ліцей № 2 </a:t>
            </a:r>
            <a:br>
              <a:rPr lang="uk-UA" dirty="0" smtClean="0"/>
            </a:br>
            <a:r>
              <a:rPr lang="uk-UA" dirty="0" err="1" smtClean="0"/>
              <a:t>Дубенської</a:t>
            </a:r>
            <a:r>
              <a:rPr lang="uk-UA" dirty="0" smtClean="0"/>
              <a:t> міської ради Рівненської області</a:t>
            </a:r>
            <a:endParaRPr lang="uk-UA" dirty="0"/>
          </a:p>
        </p:txBody>
      </p:sp>
      <p:sp>
        <p:nvSpPr>
          <p:cNvPr id="3" name="Объект 2"/>
          <p:cNvSpPr>
            <a:spLocks noGrp="1"/>
          </p:cNvSpPr>
          <p:nvPr>
            <p:ph idx="1"/>
          </p:nvPr>
        </p:nvSpPr>
        <p:spPr/>
        <p:txBody>
          <a:bodyPr>
            <a:normAutofit fontScale="92500" lnSpcReduction="10000"/>
          </a:bodyPr>
          <a:lstStyle/>
          <a:p>
            <a:pPr marL="45720" indent="0">
              <a:buNone/>
            </a:pPr>
            <a:endParaRPr lang="uk-UA" dirty="0" smtClean="0"/>
          </a:p>
          <a:p>
            <a:r>
              <a:rPr lang="uk-UA" sz="2400" dirty="0"/>
              <a:t>На кінець 2023 /2024 навчального року в Дубенському ліцеї </a:t>
            </a:r>
            <a:r>
              <a:rPr lang="uk-UA" sz="2400" dirty="0" smtClean="0"/>
              <a:t>№2  отримували </a:t>
            </a:r>
            <a:r>
              <a:rPr lang="uk-UA" sz="2400" dirty="0"/>
              <a:t>освітні послуги </a:t>
            </a:r>
            <a:r>
              <a:rPr lang="uk-UA" sz="2400" dirty="0">
                <a:solidFill>
                  <a:srgbClr val="FF0000"/>
                </a:solidFill>
              </a:rPr>
              <a:t>506</a:t>
            </a:r>
            <a:r>
              <a:rPr lang="uk-UA" sz="2400" dirty="0"/>
              <a:t> здобувачів освіти: </a:t>
            </a:r>
            <a:endParaRPr lang="uk-UA" sz="2400" dirty="0" smtClean="0"/>
          </a:p>
          <a:p>
            <a:r>
              <a:rPr lang="uk-UA" sz="2400" dirty="0" smtClean="0"/>
              <a:t>за </a:t>
            </a:r>
            <a:r>
              <a:rPr lang="uk-UA" sz="2400" dirty="0"/>
              <a:t>навчальний рік вибуло 7 учнів, прибуло </a:t>
            </a:r>
            <a:r>
              <a:rPr lang="uk-UA" sz="2400" dirty="0" smtClean="0"/>
              <a:t> 8 </a:t>
            </a:r>
            <a:r>
              <a:rPr lang="uk-UA" sz="2400" dirty="0"/>
              <a:t>учнів, </a:t>
            </a:r>
            <a:endParaRPr lang="uk-UA" sz="2400" dirty="0" smtClean="0"/>
          </a:p>
          <a:p>
            <a:r>
              <a:rPr lang="uk-UA" sz="2400" dirty="0" smtClean="0"/>
              <a:t>у </a:t>
            </a:r>
            <a:r>
              <a:rPr lang="uk-UA" sz="2400" dirty="0"/>
              <a:t>1-4класах НУШ навчається  – </a:t>
            </a:r>
            <a:r>
              <a:rPr lang="uk-UA" sz="2400" dirty="0">
                <a:solidFill>
                  <a:srgbClr val="FF0000"/>
                </a:solidFill>
              </a:rPr>
              <a:t>184</a:t>
            </a:r>
            <a:r>
              <a:rPr lang="uk-UA" sz="2400" dirty="0"/>
              <a:t> </a:t>
            </a:r>
            <a:r>
              <a:rPr lang="uk-UA" sz="2400" dirty="0" smtClean="0"/>
              <a:t>здобувача освіти, </a:t>
            </a:r>
          </a:p>
          <a:p>
            <a:r>
              <a:rPr lang="uk-UA" sz="2400" dirty="0" smtClean="0"/>
              <a:t>у </a:t>
            </a:r>
            <a:r>
              <a:rPr lang="uk-UA" sz="2400" dirty="0"/>
              <a:t>5-9-х класах – </a:t>
            </a:r>
            <a:r>
              <a:rPr lang="uk-UA" sz="2400" dirty="0" smtClean="0">
                <a:solidFill>
                  <a:srgbClr val="FF0000"/>
                </a:solidFill>
              </a:rPr>
              <a:t>254 </a:t>
            </a:r>
            <a:r>
              <a:rPr lang="uk-UA" sz="2400" dirty="0" smtClean="0"/>
              <a:t>здобувача </a:t>
            </a:r>
            <a:r>
              <a:rPr lang="uk-UA" sz="2400" dirty="0"/>
              <a:t>освіти </a:t>
            </a:r>
            <a:endParaRPr lang="uk-UA" sz="2400" dirty="0" smtClean="0"/>
          </a:p>
          <a:p>
            <a:r>
              <a:rPr lang="uk-UA" sz="2400" dirty="0" smtClean="0"/>
              <a:t>у </a:t>
            </a:r>
            <a:r>
              <a:rPr lang="uk-UA" sz="2400" dirty="0"/>
              <a:t>10-11-х класах навчалося  – </a:t>
            </a:r>
            <a:r>
              <a:rPr lang="uk-UA" sz="2400" dirty="0" smtClean="0">
                <a:solidFill>
                  <a:srgbClr val="FF0000"/>
                </a:solidFill>
              </a:rPr>
              <a:t>68 </a:t>
            </a:r>
            <a:r>
              <a:rPr lang="uk-UA" sz="2400" dirty="0" smtClean="0"/>
              <a:t>учнів .</a:t>
            </a:r>
          </a:p>
          <a:p>
            <a:r>
              <a:rPr lang="uk-UA" dirty="0" smtClean="0"/>
              <a:t> </a:t>
            </a:r>
            <a:r>
              <a:rPr lang="uk-UA" dirty="0">
                <a:solidFill>
                  <a:srgbClr val="FF0000"/>
                </a:solidFill>
              </a:rPr>
              <a:t>35 здобувачів освіти навчається за кордоном, станом на 01.06.2024 </a:t>
            </a:r>
            <a:r>
              <a:rPr lang="uk-UA" dirty="0" smtClean="0">
                <a:solidFill>
                  <a:srgbClr val="FF0000"/>
                </a:solidFill>
              </a:rPr>
              <a:t>-        26 здобувачів освіти  </a:t>
            </a:r>
            <a:r>
              <a:rPr lang="uk-UA" dirty="0">
                <a:solidFill>
                  <a:srgbClr val="FF0000"/>
                </a:solidFill>
              </a:rPr>
              <a:t>продовжують навчатися до липня і оцінені будуть в серпні 2024 року . </a:t>
            </a:r>
          </a:p>
          <a:p>
            <a:endParaRPr lang="uk-UA" dirty="0" smtClean="0"/>
          </a:p>
          <a:p>
            <a:endParaRPr lang="uk-UA" dirty="0"/>
          </a:p>
        </p:txBody>
      </p:sp>
    </p:spTree>
    <p:extLst>
      <p:ext uri="{BB962C8B-B14F-4D97-AF65-F5344CB8AC3E}">
        <p14:creationId xmlns:p14="http://schemas.microsoft.com/office/powerpoint/2010/main" val="274988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4901" y="0"/>
            <a:ext cx="9153099" cy="2019869"/>
          </a:xfrm>
        </p:spPr>
        <p:txBody>
          <a:bodyPr>
            <a:normAutofit fontScale="90000"/>
          </a:bodyPr>
          <a:lstStyle/>
          <a:p>
            <a:pPr marL="274320" lvl="0" indent="-228600">
              <a:spcBef>
                <a:spcPts val="1800"/>
              </a:spcBef>
            </a:pPr>
            <a:r>
              <a:rPr lang="uk-UA" sz="1900" dirty="0">
                <a:solidFill>
                  <a:srgbClr val="1D5253"/>
                </a:solidFill>
                <a:ea typeface="+mn-ea"/>
                <a:cs typeface="+mn-cs"/>
              </a:rPr>
              <a:t> </a:t>
            </a:r>
            <a:r>
              <a:rPr lang="uk-UA" sz="1900" dirty="0" smtClean="0">
                <a:solidFill>
                  <a:srgbClr val="1D5253"/>
                </a:solidFill>
                <a:ea typeface="+mn-ea"/>
                <a:cs typeface="+mn-cs"/>
              </a:rPr>
              <a:t/>
            </a:r>
            <a:br>
              <a:rPr lang="uk-UA" sz="1900" dirty="0" smtClean="0">
                <a:solidFill>
                  <a:srgbClr val="1D5253"/>
                </a:solidFill>
                <a:ea typeface="+mn-ea"/>
                <a:cs typeface="+mn-cs"/>
              </a:rPr>
            </a:br>
            <a:r>
              <a:rPr lang="uk-UA" sz="1900" dirty="0">
                <a:solidFill>
                  <a:srgbClr val="1D5253"/>
                </a:solidFill>
                <a:ea typeface="+mn-ea"/>
                <a:cs typeface="+mn-cs"/>
              </a:rPr>
              <a:t/>
            </a:r>
            <a:br>
              <a:rPr lang="uk-UA" sz="1900" dirty="0">
                <a:solidFill>
                  <a:srgbClr val="1D5253"/>
                </a:solidFill>
                <a:ea typeface="+mn-ea"/>
                <a:cs typeface="+mn-cs"/>
              </a:rPr>
            </a:br>
            <a:r>
              <a:rPr lang="uk-UA" sz="1900" dirty="0" smtClean="0">
                <a:solidFill>
                  <a:srgbClr val="1D5253"/>
                </a:solidFill>
                <a:ea typeface="+mn-ea"/>
                <a:cs typeface="+mn-cs"/>
              </a:rPr>
              <a:t/>
            </a:r>
            <a:br>
              <a:rPr lang="uk-UA" sz="1900" dirty="0" smtClean="0">
                <a:solidFill>
                  <a:srgbClr val="1D5253"/>
                </a:solidFill>
                <a:ea typeface="+mn-ea"/>
                <a:cs typeface="+mn-cs"/>
              </a:rPr>
            </a:br>
            <a:r>
              <a:rPr lang="uk-UA" sz="1900" dirty="0">
                <a:solidFill>
                  <a:srgbClr val="1D5253"/>
                </a:solidFill>
                <a:ea typeface="+mn-ea"/>
                <a:cs typeface="+mn-cs"/>
              </a:rPr>
              <a:t/>
            </a:r>
            <a:br>
              <a:rPr lang="uk-UA" sz="1900" dirty="0">
                <a:solidFill>
                  <a:srgbClr val="1D5253"/>
                </a:solidFill>
                <a:ea typeface="+mn-ea"/>
                <a:cs typeface="+mn-cs"/>
              </a:rPr>
            </a:br>
            <a:r>
              <a:rPr lang="uk-UA" sz="1900" dirty="0" smtClean="0">
                <a:solidFill>
                  <a:srgbClr val="1D5253"/>
                </a:solidFill>
                <a:ea typeface="+mn-ea"/>
                <a:cs typeface="+mn-cs"/>
              </a:rPr>
              <a:t/>
            </a:r>
            <a:br>
              <a:rPr lang="uk-UA" sz="1900" dirty="0" smtClean="0">
                <a:solidFill>
                  <a:srgbClr val="1D5253"/>
                </a:solidFill>
                <a:ea typeface="+mn-ea"/>
                <a:cs typeface="+mn-cs"/>
              </a:rPr>
            </a:br>
            <a:r>
              <a:rPr lang="uk-UA" sz="2700" dirty="0" smtClean="0">
                <a:solidFill>
                  <a:srgbClr val="FF0000"/>
                </a:solidFill>
                <a:ea typeface="+mn-ea"/>
                <a:cs typeface="+mn-cs"/>
              </a:rPr>
              <a:t>35 </a:t>
            </a:r>
            <a:r>
              <a:rPr lang="uk-UA" sz="2700" dirty="0">
                <a:solidFill>
                  <a:srgbClr val="FF0000"/>
                </a:solidFill>
                <a:ea typeface="+mn-ea"/>
                <a:cs typeface="+mn-cs"/>
              </a:rPr>
              <a:t>здобувачів освіти </a:t>
            </a:r>
            <a:r>
              <a:rPr lang="uk-UA" sz="2700" dirty="0" smtClean="0">
                <a:solidFill>
                  <a:srgbClr val="FF0000"/>
                </a:solidFill>
                <a:ea typeface="+mn-ea"/>
                <a:cs typeface="+mn-cs"/>
              </a:rPr>
              <a:t>Дубенського ліцею № 2 навчається </a:t>
            </a:r>
            <a:r>
              <a:rPr lang="uk-UA" sz="2700" dirty="0">
                <a:solidFill>
                  <a:srgbClr val="FF0000"/>
                </a:solidFill>
                <a:ea typeface="+mn-ea"/>
                <a:cs typeface="+mn-cs"/>
              </a:rPr>
              <a:t>за кордоном, станом на 01.06.2024 - </a:t>
            </a:r>
            <a:r>
              <a:rPr lang="uk-UA" sz="2700" dirty="0" smtClean="0">
                <a:solidFill>
                  <a:srgbClr val="FF0000"/>
                </a:solidFill>
                <a:ea typeface="+mn-ea"/>
                <a:cs typeface="+mn-cs"/>
              </a:rPr>
              <a:t>26 </a:t>
            </a:r>
            <a:r>
              <a:rPr lang="uk-UA" sz="2700" dirty="0">
                <a:solidFill>
                  <a:srgbClr val="FF0000"/>
                </a:solidFill>
                <a:ea typeface="+mn-ea"/>
                <a:cs typeface="+mn-cs"/>
              </a:rPr>
              <a:t>здобувачів освіти  продовжують навчатися до липня і оцінені будуть в серпні 2024 року </a:t>
            </a:r>
            <a:r>
              <a:rPr lang="uk-UA" sz="1900" dirty="0">
                <a:solidFill>
                  <a:srgbClr val="FF0000"/>
                </a:solidFill>
                <a:ea typeface="+mn-ea"/>
                <a:cs typeface="+mn-cs"/>
              </a:rPr>
              <a:t>. </a:t>
            </a:r>
            <a:br>
              <a:rPr lang="uk-UA" sz="1900" dirty="0">
                <a:solidFill>
                  <a:srgbClr val="FF0000"/>
                </a:solidFill>
                <a:ea typeface="+mn-ea"/>
                <a:cs typeface="+mn-cs"/>
              </a:rPr>
            </a:br>
            <a:endParaRPr lang="uk-UA" dirty="0"/>
          </a:p>
        </p:txBody>
      </p:sp>
      <p:sp>
        <p:nvSpPr>
          <p:cNvPr id="3" name="Объект 2"/>
          <p:cNvSpPr>
            <a:spLocks noGrp="1"/>
          </p:cNvSpPr>
          <p:nvPr>
            <p:ph idx="1"/>
          </p:nvPr>
        </p:nvSpPr>
        <p:spPr>
          <a:xfrm>
            <a:off x="1523999" y="1900822"/>
            <a:ext cx="9394209" cy="4513625"/>
          </a:xfrm>
        </p:spPr>
        <p:txBody>
          <a:bodyPr>
            <a:normAutofit lnSpcReduction="10000"/>
          </a:bodyPr>
          <a:lstStyle/>
          <a:p>
            <a:r>
              <a:rPr lang="uk-UA" sz="2400" dirty="0"/>
              <a:t>Відповідно наказу Міністерства освіти і науки України від 15 травня 2023 року № 563 «Про затвердження методичних рекомендацій щодо окремих питань здобуття освіти в закладах загальної середньої освіти в умовах воєнного стану в Україні»  здійснено оцінювання за ІІ семестр та рік, зараховано всі оцінки, які учні отримали упродовж цього семестру незалежно від місця навчання:   в Україні чи за її межами. Всі учні Дубенського ліцею № 2, які долучили інформаційні довідки про період навчання із зазначеного переліку предметів, окремих тем та результатів оцінювання взялися до уваги. Річне оцінювання здійснили на підставі семестрових </a:t>
            </a:r>
            <a:r>
              <a:rPr lang="uk-UA" sz="2400" dirty="0" smtClean="0"/>
              <a:t>оцінок. Здобувачі освіти здали </a:t>
            </a:r>
            <a:r>
              <a:rPr lang="uk-UA" sz="2400" dirty="0" err="1" smtClean="0"/>
              <a:t>обов</a:t>
            </a:r>
            <a:r>
              <a:rPr lang="en-US" sz="2400" dirty="0" smtClean="0"/>
              <a:t>’</a:t>
            </a:r>
            <a:r>
              <a:rPr lang="uk-UA" sz="2400" dirty="0" err="1" smtClean="0"/>
              <a:t>язковий</a:t>
            </a:r>
            <a:r>
              <a:rPr lang="uk-UA" sz="2400" dirty="0" smtClean="0"/>
              <a:t> </a:t>
            </a:r>
            <a:r>
              <a:rPr lang="ru-RU" sz="2400" dirty="0" err="1"/>
              <a:t>Українознавчий</a:t>
            </a:r>
            <a:r>
              <a:rPr lang="ru-RU" sz="2400" dirty="0"/>
              <a:t> </a:t>
            </a:r>
            <a:r>
              <a:rPr lang="ru-RU" sz="2400" dirty="0" smtClean="0"/>
              <a:t>компонент (нова </a:t>
            </a:r>
            <a:r>
              <a:rPr lang="ru-RU" sz="2400" dirty="0" err="1"/>
              <a:t>освітня</a:t>
            </a:r>
            <a:r>
              <a:rPr lang="ru-RU" sz="2400" dirty="0"/>
              <a:t> </a:t>
            </a:r>
            <a:r>
              <a:rPr lang="ru-RU" sz="2400" dirty="0" err="1"/>
              <a:t>програма</a:t>
            </a:r>
            <a:r>
              <a:rPr lang="ru-RU" sz="2400" dirty="0"/>
              <a:t> для </a:t>
            </a:r>
            <a:r>
              <a:rPr lang="ru-RU" sz="2400" dirty="0" err="1"/>
              <a:t>школярів</a:t>
            </a:r>
            <a:r>
              <a:rPr lang="ru-RU" sz="2400" dirty="0"/>
              <a:t> за </a:t>
            </a:r>
            <a:r>
              <a:rPr lang="ru-RU" sz="2400" dirty="0" smtClean="0"/>
              <a:t>кордоном)</a:t>
            </a:r>
            <a:endParaRPr lang="uk-UA" sz="2400" dirty="0"/>
          </a:p>
        </p:txBody>
      </p:sp>
    </p:spTree>
    <p:extLst>
      <p:ext uri="{BB962C8B-B14F-4D97-AF65-F5344CB8AC3E}">
        <p14:creationId xmlns:p14="http://schemas.microsoft.com/office/powerpoint/2010/main" val="9710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10458734" cy="5944330"/>
          </a:xfrm>
        </p:spPr>
        <p:txBody>
          <a:bodyPr>
            <a:noAutofit/>
          </a:bodyPr>
          <a:lstStyle/>
          <a:p>
            <a:r>
              <a:rPr lang="uk-UA" sz="2800" b="1" dirty="0" smtClean="0"/>
              <a:t>                     Українознавчим </a:t>
            </a:r>
            <a:r>
              <a:rPr lang="uk-UA" sz="2800" b="1" dirty="0"/>
              <a:t>компонентом</a:t>
            </a:r>
            <a:br>
              <a:rPr lang="uk-UA" sz="2800" b="1" dirty="0"/>
            </a:br>
            <a:r>
              <a:rPr lang="uk-UA" sz="2000" dirty="0"/>
              <a:t>Початкова школа, 1–4 класи:</a:t>
            </a:r>
            <a:br>
              <a:rPr lang="uk-UA" sz="2000" dirty="0"/>
            </a:br>
            <a:r>
              <a:rPr lang="uk-UA" sz="2000" dirty="0" smtClean="0"/>
              <a:t>українська </a:t>
            </a:r>
            <a:r>
              <a:rPr lang="uk-UA" sz="2000" dirty="0"/>
              <a:t>мова;</a:t>
            </a:r>
            <a:br>
              <a:rPr lang="uk-UA" sz="2000" dirty="0"/>
            </a:br>
            <a:r>
              <a:rPr lang="uk-UA" sz="2000" dirty="0"/>
              <a:t>літературне читання;</a:t>
            </a:r>
            <a:br>
              <a:rPr lang="uk-UA" sz="2000" dirty="0"/>
            </a:br>
            <a:r>
              <a:rPr lang="uk-UA" sz="2000" dirty="0"/>
              <a:t>ЯДС (я досліджую світ — у частині громадянської й історичної освітньої галузі).</a:t>
            </a:r>
            <a:br>
              <a:rPr lang="uk-UA" sz="2000" dirty="0"/>
            </a:br>
            <a:r>
              <a:rPr lang="uk-UA" sz="2000" dirty="0"/>
              <a:t>Середня школа, 5–9 класи:</a:t>
            </a:r>
            <a:br>
              <a:rPr lang="uk-UA" sz="2000" dirty="0"/>
            </a:br>
            <a:r>
              <a:rPr lang="uk-UA" sz="2000" dirty="0"/>
              <a:t/>
            </a:r>
            <a:br>
              <a:rPr lang="uk-UA" sz="2000" dirty="0"/>
            </a:br>
            <a:r>
              <a:rPr lang="uk-UA" sz="2000" dirty="0"/>
              <a:t>українська мова та література;</a:t>
            </a:r>
            <a:br>
              <a:rPr lang="uk-UA" sz="2000" dirty="0"/>
            </a:br>
            <a:r>
              <a:rPr lang="uk-UA" sz="2000" dirty="0"/>
              <a:t>вступ до історії та громадянської освіти (5 клас);</a:t>
            </a:r>
            <a:br>
              <a:rPr lang="uk-UA" sz="2000" dirty="0"/>
            </a:br>
            <a:r>
              <a:rPr lang="uk-UA" sz="2000" dirty="0"/>
              <a:t>історія України. Всесвітня історія (6 клас);</a:t>
            </a:r>
            <a:br>
              <a:rPr lang="uk-UA" sz="2000" dirty="0"/>
            </a:br>
            <a:r>
              <a:rPr lang="uk-UA" sz="2000" dirty="0"/>
              <a:t>історія України (7–9 клас);</a:t>
            </a:r>
            <a:br>
              <a:rPr lang="uk-UA" sz="2000" dirty="0"/>
            </a:br>
            <a:r>
              <a:rPr lang="uk-UA" sz="2000" dirty="0"/>
              <a:t>основи правознавства (9 клас);</a:t>
            </a:r>
            <a:br>
              <a:rPr lang="uk-UA" sz="2000" dirty="0"/>
            </a:br>
            <a:r>
              <a:rPr lang="uk-UA" sz="2000" dirty="0"/>
              <a:t>географія (8–9 клас).</a:t>
            </a:r>
            <a:br>
              <a:rPr lang="uk-UA" sz="2000" dirty="0"/>
            </a:br>
            <a:r>
              <a:rPr lang="uk-UA" sz="2000" dirty="0"/>
              <a:t>Старша школа, 10–11 класи:</a:t>
            </a:r>
            <a:br>
              <a:rPr lang="uk-UA" sz="2000" dirty="0"/>
            </a:br>
            <a:r>
              <a:rPr lang="uk-UA" sz="2000" dirty="0"/>
              <a:t/>
            </a:r>
            <a:br>
              <a:rPr lang="uk-UA" sz="2000" dirty="0"/>
            </a:br>
            <a:r>
              <a:rPr lang="uk-UA" sz="2000" dirty="0"/>
              <a:t>українська мова та література;</a:t>
            </a:r>
            <a:br>
              <a:rPr lang="uk-UA" sz="2000" dirty="0"/>
            </a:br>
            <a:r>
              <a:rPr lang="uk-UA" sz="2000" dirty="0"/>
              <a:t>історія України;</a:t>
            </a:r>
            <a:br>
              <a:rPr lang="uk-UA" sz="2000" dirty="0"/>
            </a:br>
            <a:r>
              <a:rPr lang="uk-UA" sz="2000" dirty="0"/>
              <a:t>громадянська освіта (10 клас);</a:t>
            </a:r>
            <a:br>
              <a:rPr lang="uk-UA" sz="2000" dirty="0"/>
            </a:br>
            <a:r>
              <a:rPr lang="uk-UA" sz="2000" dirty="0"/>
              <a:t>географія (11 клас);</a:t>
            </a:r>
            <a:br>
              <a:rPr lang="uk-UA" sz="2000" dirty="0"/>
            </a:br>
            <a:r>
              <a:rPr lang="uk-UA" sz="2000" dirty="0"/>
              <a:t>захист України.</a:t>
            </a:r>
          </a:p>
        </p:txBody>
      </p:sp>
      <p:sp>
        <p:nvSpPr>
          <p:cNvPr id="3" name="Объект 2"/>
          <p:cNvSpPr>
            <a:spLocks noGrp="1"/>
          </p:cNvSpPr>
          <p:nvPr>
            <p:ph idx="1"/>
          </p:nvPr>
        </p:nvSpPr>
        <p:spPr/>
        <p:txBody>
          <a:bodyPr/>
          <a:lstStyle/>
          <a:p>
            <a:endParaRPr lang="uk-UA" dirty="0"/>
          </a:p>
        </p:txBody>
      </p:sp>
    </p:spTree>
    <p:extLst>
      <p:ext uri="{BB962C8B-B14F-4D97-AF65-F5344CB8AC3E}">
        <p14:creationId xmlns:p14="http://schemas.microsoft.com/office/powerpoint/2010/main" val="34308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Індивідуальна форма навчання  </a:t>
            </a:r>
            <a:r>
              <a:rPr lang="uk-UA" dirty="0"/>
              <a:t/>
            </a:r>
            <a:br>
              <a:rPr lang="uk-UA" dirty="0"/>
            </a:br>
            <a:endParaRPr lang="uk-UA" dirty="0"/>
          </a:p>
        </p:txBody>
      </p:sp>
      <p:sp>
        <p:nvSpPr>
          <p:cNvPr id="3" name="Объект 2"/>
          <p:cNvSpPr>
            <a:spLocks noGrp="1"/>
          </p:cNvSpPr>
          <p:nvPr>
            <p:ph idx="1"/>
          </p:nvPr>
        </p:nvSpPr>
        <p:spPr/>
        <p:txBody>
          <a:bodyPr>
            <a:normAutofit/>
          </a:bodyPr>
          <a:lstStyle/>
          <a:p>
            <a:pPr lvl="0"/>
            <a:r>
              <a:rPr lang="uk-UA" sz="2800" dirty="0">
                <a:solidFill>
                  <a:srgbClr val="1D5253"/>
                </a:solidFill>
              </a:rPr>
              <a:t>Відповідно до Положення про індивідуальну та інклюзивну форми навчання в загальноосвітніх навчальних закладах, з метою забезпечення рівного доступу до якісної освіти, з урахуванням індивідуальних здібностей та стану здоров’я учнів у 2023/2024 навчальному році індивідуальним навчанням було охоплено 1 учениця  </a:t>
            </a:r>
            <a:r>
              <a:rPr lang="uk-UA" sz="2800" dirty="0" smtClean="0">
                <a:solidFill>
                  <a:srgbClr val="1D5253"/>
                </a:solidFill>
              </a:rPr>
              <a:t>старшої ланки </a:t>
            </a:r>
            <a:r>
              <a:rPr lang="uk-UA" sz="2800" dirty="0">
                <a:solidFill>
                  <a:srgbClr val="1D5253"/>
                </a:solidFill>
              </a:rPr>
              <a:t>. Індивідуальне навчання було організовано за заявою батьків та довідки лікувального закладу. </a:t>
            </a:r>
            <a:endParaRPr lang="uk-UA" sz="2800" dirty="0"/>
          </a:p>
        </p:txBody>
      </p:sp>
    </p:spTree>
    <p:extLst>
      <p:ext uri="{BB962C8B-B14F-4D97-AF65-F5344CB8AC3E}">
        <p14:creationId xmlns:p14="http://schemas.microsoft.com/office/powerpoint/2010/main" val="1880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lgn="ctr">
              <a:lnSpc>
                <a:spcPct val="100000"/>
              </a:lnSpc>
              <a:spcBef>
                <a:spcPts val="0"/>
              </a:spcBef>
            </a:pPr>
            <a:r>
              <a:rPr lang="uk-UA" dirty="0"/>
              <a:t>СОЦІАЛЬНИЙ ЗАХИСТ</a:t>
            </a:r>
            <a:br>
              <a:rPr lang="uk-UA" dirty="0"/>
            </a:br>
            <a:r>
              <a:rPr lang="uk-UA"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a:solidFill>
                  <a:srgbClr val="800000"/>
                </a:solidFill>
                <a:latin typeface="Times New Roman" panose="02020603050405020304" pitchFamily="18" charset="0"/>
                <a:ea typeface="+mn-ea"/>
                <a:cs typeface="Times New Roman" panose="02020603050405020304" pitchFamily="18" charset="0"/>
              </a:rPr>
              <a:t>У    20</a:t>
            </a:r>
            <a:r>
              <a:rPr lang="uk-UA" sz="2200" b="1" dirty="0">
                <a:solidFill>
                  <a:srgbClr val="800000"/>
                </a:solidFill>
                <a:latin typeface="Times New Roman" panose="02020603050405020304" pitchFamily="18" charset="0"/>
                <a:ea typeface="+mn-ea"/>
                <a:cs typeface="Times New Roman" panose="02020603050405020304" pitchFamily="18" charset="0"/>
              </a:rPr>
              <a:t>23-2024 </a:t>
            </a:r>
            <a:r>
              <a:rPr lang="ru-RU" sz="2200" b="1" dirty="0">
                <a:solidFill>
                  <a:srgbClr val="800000"/>
                </a:solidFill>
                <a:latin typeface="Times New Roman" panose="02020603050405020304" pitchFamily="18" charset="0"/>
                <a:ea typeface="+mn-ea"/>
                <a:cs typeface="Times New Roman" panose="02020603050405020304" pitchFamily="18" charset="0"/>
              </a:rPr>
              <a:t>  </a:t>
            </a:r>
            <a:r>
              <a:rPr lang="uk-UA" sz="2200" b="1" dirty="0">
                <a:solidFill>
                  <a:srgbClr val="800000"/>
                </a:solidFill>
                <a:latin typeface="Times New Roman" panose="02020603050405020304" pitchFamily="18" charset="0"/>
                <a:ea typeface="+mn-ea"/>
                <a:cs typeface="Times New Roman" panose="02020603050405020304" pitchFamily="18" charset="0"/>
              </a:rPr>
              <a:t>навчальному році         </a:t>
            </a:r>
            <a:br>
              <a:rPr lang="uk-UA" sz="2200" b="1" dirty="0">
                <a:solidFill>
                  <a:srgbClr val="800000"/>
                </a:solidFill>
                <a:latin typeface="Times New Roman" panose="02020603050405020304" pitchFamily="18" charset="0"/>
                <a:ea typeface="+mn-ea"/>
                <a:cs typeface="Times New Roman" panose="02020603050405020304" pitchFamily="18" charset="0"/>
              </a:rPr>
            </a:br>
            <a:r>
              <a:rPr lang="uk-UA" sz="2200" b="1" dirty="0">
                <a:solidFill>
                  <a:srgbClr val="800000"/>
                </a:solidFill>
                <a:latin typeface="Times New Roman" panose="02020603050405020304" pitchFamily="18" charset="0"/>
                <a:ea typeface="+mn-ea"/>
                <a:cs typeface="Times New Roman" panose="02020603050405020304" pitchFamily="18" charset="0"/>
              </a:rPr>
              <a:t>н</a:t>
            </a:r>
            <a:r>
              <a:rPr lang="ru-RU" sz="2200" b="1" dirty="0">
                <a:solidFill>
                  <a:srgbClr val="800000"/>
                </a:solidFill>
                <a:latin typeface="Times New Roman" panose="02020603050405020304" pitchFamily="18" charset="0"/>
                <a:ea typeface="+mn-ea"/>
                <a:cs typeface="Times New Roman" panose="02020603050405020304" pitchFamily="18" charset="0"/>
              </a:rPr>
              <a:t>а  </a:t>
            </a:r>
            <a:r>
              <a:rPr lang="ru-RU" sz="2200" b="1" dirty="0" err="1">
                <a:solidFill>
                  <a:srgbClr val="800000"/>
                </a:solidFill>
                <a:latin typeface="Times New Roman" panose="02020603050405020304" pitchFamily="18" charset="0"/>
                <a:ea typeface="+mn-ea"/>
                <a:cs typeface="Times New Roman" panose="02020603050405020304" pitchFamily="18" charset="0"/>
              </a:rPr>
              <a:t>обліку</a:t>
            </a:r>
            <a:r>
              <a:rPr lang="ru-RU" sz="2200" b="1" dirty="0">
                <a:solidFill>
                  <a:srgbClr val="800000"/>
                </a:solidFill>
                <a:latin typeface="Times New Roman" panose="02020603050405020304" pitchFamily="18" charset="0"/>
                <a:ea typeface="+mn-ea"/>
                <a:cs typeface="Times New Roman" panose="02020603050405020304" pitchFamily="18" charset="0"/>
              </a:rPr>
              <a:t> особливого  контролю  </a:t>
            </a:r>
            <a:r>
              <a:rPr lang="ru-RU" sz="2200" b="1" dirty="0" err="1">
                <a:solidFill>
                  <a:srgbClr val="800000"/>
                </a:solidFill>
                <a:latin typeface="Times New Roman" panose="02020603050405020304" pitchFamily="18" charset="0"/>
                <a:ea typeface="+mn-ea"/>
                <a:cs typeface="Times New Roman" panose="02020603050405020304" pitchFamily="18" charset="0"/>
              </a:rPr>
              <a:t>педагогічного</a:t>
            </a:r>
            <a:r>
              <a:rPr lang="ru-RU" sz="2200" b="1" dirty="0">
                <a:solidFill>
                  <a:srgbClr val="800000"/>
                </a:solidFill>
                <a:latin typeface="Times New Roman" panose="02020603050405020304" pitchFamily="18" charset="0"/>
                <a:ea typeface="+mn-ea"/>
                <a:cs typeface="Times New Roman" panose="02020603050405020304" pitchFamily="18" charset="0"/>
              </a:rPr>
              <a:t>  </a:t>
            </a:r>
            <a:br>
              <a:rPr lang="ru-RU" sz="2200" b="1" dirty="0">
                <a:solidFill>
                  <a:srgbClr val="800000"/>
                </a:solidFill>
                <a:latin typeface="Times New Roman" panose="02020603050405020304" pitchFamily="18" charset="0"/>
                <a:ea typeface="+mn-ea"/>
                <a:cs typeface="Times New Roman" panose="02020603050405020304" pitchFamily="18" charset="0"/>
              </a:rPr>
            </a:br>
            <a:r>
              <a:rPr lang="ru-RU"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err="1">
                <a:solidFill>
                  <a:srgbClr val="800000"/>
                </a:solidFill>
                <a:latin typeface="Times New Roman" panose="02020603050405020304" pitchFamily="18" charset="0"/>
                <a:ea typeface="+mn-ea"/>
                <a:cs typeface="Times New Roman" panose="02020603050405020304" pitchFamily="18" charset="0"/>
              </a:rPr>
              <a:t>колективу</a:t>
            </a:r>
            <a:r>
              <a:rPr lang="ru-RU" sz="2200" b="1" dirty="0">
                <a:solidFill>
                  <a:srgbClr val="800000"/>
                </a:solidFill>
                <a:latin typeface="Times New Roman" panose="02020603050405020304" pitchFamily="18" charset="0"/>
                <a:ea typeface="+mn-ea"/>
                <a:cs typeface="Times New Roman" panose="02020603050405020304" pitchFamily="18" charset="0"/>
              </a:rPr>
              <a:t> </a:t>
            </a:r>
            <a:r>
              <a:rPr lang="ru-RU" sz="2200" b="1" dirty="0" err="1">
                <a:solidFill>
                  <a:srgbClr val="800000"/>
                </a:solidFill>
                <a:latin typeface="Times New Roman" panose="02020603050405020304" pitchFamily="18" charset="0"/>
                <a:ea typeface="+mn-ea"/>
                <a:cs typeface="Times New Roman" panose="02020603050405020304" pitchFamily="18" charset="0"/>
              </a:rPr>
              <a:t>були</a:t>
            </a:r>
            <a:r>
              <a:rPr lang="ru-RU" sz="2200" b="1" dirty="0">
                <a:solidFill>
                  <a:srgbClr val="800000"/>
                </a:solidFill>
                <a:latin typeface="Times New Roman" panose="02020603050405020304" pitchFamily="18" charset="0"/>
                <a:ea typeface="+mn-ea"/>
                <a:cs typeface="Times New Roman" panose="02020603050405020304" pitchFamily="18" charset="0"/>
              </a:rPr>
              <a:t>: </a:t>
            </a:r>
            <a:endParaRPr lang="uk-UA" sz="3600" dirty="0"/>
          </a:p>
        </p:txBody>
      </p:sp>
      <p:sp>
        <p:nvSpPr>
          <p:cNvPr id="3" name="Объект 2"/>
          <p:cNvSpPr>
            <a:spLocks noGrp="1"/>
          </p:cNvSpPr>
          <p:nvPr>
            <p:ph idx="1"/>
          </p:nvPr>
        </p:nvSpPr>
        <p:spPr/>
        <p:txBody>
          <a:bodyPr>
            <a:normAutofit lnSpcReduction="10000"/>
          </a:bodyPr>
          <a:lstStyle/>
          <a:p>
            <a:r>
              <a:rPr lang="uk-UA" dirty="0" smtClean="0"/>
              <a:t>Діти сироти-сироти, позбавлені батьківського піклування -2</a:t>
            </a:r>
          </a:p>
          <a:p>
            <a:r>
              <a:rPr lang="uk-UA" dirty="0">
                <a:solidFill>
                  <a:srgbClr val="1D5253"/>
                </a:solidFill>
              </a:rPr>
              <a:t>Здобувачі </a:t>
            </a:r>
            <a:r>
              <a:rPr lang="uk-UA" dirty="0" smtClean="0">
                <a:solidFill>
                  <a:srgbClr val="1D5253"/>
                </a:solidFill>
              </a:rPr>
              <a:t>освіти, батьки яких загинули під час виконання службових </a:t>
            </a:r>
            <a:r>
              <a:rPr lang="uk-UA" dirty="0" err="1" smtClean="0">
                <a:solidFill>
                  <a:srgbClr val="1D5253"/>
                </a:solidFill>
              </a:rPr>
              <a:t>обов</a:t>
            </a:r>
            <a:r>
              <a:rPr lang="en-US" dirty="0" smtClean="0">
                <a:solidFill>
                  <a:srgbClr val="1D5253"/>
                </a:solidFill>
              </a:rPr>
              <a:t>’</a:t>
            </a:r>
            <a:r>
              <a:rPr lang="uk-UA" dirty="0" err="1" smtClean="0">
                <a:solidFill>
                  <a:srgbClr val="1D5253"/>
                </a:solidFill>
              </a:rPr>
              <a:t>язків</a:t>
            </a:r>
            <a:r>
              <a:rPr lang="uk-UA" dirty="0" smtClean="0">
                <a:solidFill>
                  <a:srgbClr val="1D5253"/>
                </a:solidFill>
              </a:rPr>
              <a:t> </a:t>
            </a:r>
            <a:r>
              <a:rPr lang="en-US" dirty="0" smtClean="0">
                <a:solidFill>
                  <a:srgbClr val="1D5253"/>
                </a:solidFill>
              </a:rPr>
              <a:t>- 3</a:t>
            </a:r>
            <a:endParaRPr lang="uk-UA" dirty="0" smtClean="0"/>
          </a:p>
          <a:p>
            <a:r>
              <a:rPr lang="uk-UA" dirty="0" smtClean="0"/>
              <a:t>Здобувачі освіти з багатодітних сімей -91</a:t>
            </a:r>
          </a:p>
          <a:p>
            <a:r>
              <a:rPr lang="uk-UA" dirty="0">
                <a:solidFill>
                  <a:srgbClr val="1D5253"/>
                </a:solidFill>
              </a:rPr>
              <a:t>Здобувачі </a:t>
            </a:r>
            <a:r>
              <a:rPr lang="uk-UA" dirty="0" smtClean="0">
                <a:solidFill>
                  <a:srgbClr val="1D5253"/>
                </a:solidFill>
              </a:rPr>
              <a:t>освіти з малозабезпечених сімей – 5</a:t>
            </a:r>
            <a:endParaRPr lang="en-US" dirty="0" smtClean="0">
              <a:solidFill>
                <a:srgbClr val="1D5253"/>
              </a:solidFill>
            </a:endParaRPr>
          </a:p>
          <a:p>
            <a:r>
              <a:rPr lang="uk-UA" dirty="0">
                <a:solidFill>
                  <a:srgbClr val="1D5253"/>
                </a:solidFill>
              </a:rPr>
              <a:t>Здобувачі </a:t>
            </a:r>
            <a:r>
              <a:rPr lang="uk-UA" dirty="0" smtClean="0">
                <a:solidFill>
                  <a:srgbClr val="1D5253"/>
                </a:solidFill>
              </a:rPr>
              <a:t>освіти</a:t>
            </a:r>
            <a:r>
              <a:rPr lang="en-US" dirty="0" smtClean="0">
                <a:solidFill>
                  <a:srgbClr val="1D5253"/>
                </a:solidFill>
              </a:rPr>
              <a:t> ,</a:t>
            </a:r>
            <a:r>
              <a:rPr lang="uk-UA" dirty="0" smtClean="0">
                <a:solidFill>
                  <a:srgbClr val="1D5253"/>
                </a:solidFill>
              </a:rPr>
              <a:t> батьки яких є учасниками АТО – 43</a:t>
            </a:r>
          </a:p>
          <a:p>
            <a:r>
              <a:rPr lang="uk-UA" dirty="0">
                <a:solidFill>
                  <a:srgbClr val="1D5253"/>
                </a:solidFill>
              </a:rPr>
              <a:t>Здобувачі </a:t>
            </a:r>
            <a:r>
              <a:rPr lang="uk-UA" dirty="0" smtClean="0">
                <a:solidFill>
                  <a:srgbClr val="1D5253"/>
                </a:solidFill>
              </a:rPr>
              <a:t>освіти з інвалідністю – 4</a:t>
            </a:r>
          </a:p>
          <a:p>
            <a:r>
              <a:rPr lang="uk-UA" dirty="0">
                <a:solidFill>
                  <a:srgbClr val="1D5253"/>
                </a:solidFill>
              </a:rPr>
              <a:t>Здобувачі </a:t>
            </a:r>
            <a:r>
              <a:rPr lang="uk-UA" dirty="0" smtClean="0">
                <a:solidFill>
                  <a:srgbClr val="1D5253"/>
                </a:solidFill>
              </a:rPr>
              <a:t>освіти, які є </a:t>
            </a:r>
            <a:r>
              <a:rPr lang="uk-UA" dirty="0" err="1" smtClean="0">
                <a:solidFill>
                  <a:srgbClr val="1D5253"/>
                </a:solidFill>
              </a:rPr>
              <a:t>внутрішньопереміщені</a:t>
            </a:r>
            <a:r>
              <a:rPr lang="uk-UA" dirty="0" smtClean="0">
                <a:solidFill>
                  <a:srgbClr val="1D5253"/>
                </a:solidFill>
              </a:rPr>
              <a:t>  особи– 17</a:t>
            </a:r>
          </a:p>
          <a:p>
            <a:r>
              <a:rPr lang="uk-UA" dirty="0">
                <a:solidFill>
                  <a:srgbClr val="1D5253"/>
                </a:solidFill>
              </a:rPr>
              <a:t>Здобувачі </a:t>
            </a:r>
            <a:r>
              <a:rPr lang="uk-UA" dirty="0" smtClean="0">
                <a:solidFill>
                  <a:srgbClr val="1D5253"/>
                </a:solidFill>
              </a:rPr>
              <a:t>освіти, батьки яких є учасниками бойових дій - 7</a:t>
            </a:r>
          </a:p>
          <a:p>
            <a:endParaRPr lang="uk-UA" dirty="0"/>
          </a:p>
        </p:txBody>
      </p:sp>
    </p:spTree>
    <p:extLst>
      <p:ext uri="{BB962C8B-B14F-4D97-AF65-F5344CB8AC3E}">
        <p14:creationId xmlns:p14="http://schemas.microsoft.com/office/powerpoint/2010/main" val="16173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606" y="532263"/>
            <a:ext cx="9089409" cy="1009934"/>
          </a:xfrm>
        </p:spPr>
        <p:txBody>
          <a:bodyPr>
            <a:noAutofit/>
          </a:bodyPr>
          <a:lstStyle/>
          <a:p>
            <a:pPr lvl="0">
              <a:lnSpc>
                <a:spcPct val="115000"/>
              </a:lnSpc>
              <a:spcBef>
                <a:spcPts val="2400"/>
              </a:spcBef>
            </a:pPr>
            <a:r>
              <a:rPr lang="ru-RU" sz="2400" b="1" dirty="0" smtClean="0">
                <a:ln>
                  <a:solidFill>
                    <a:srgbClr val="800000"/>
                  </a:solidFill>
                </a:ln>
                <a:solidFill>
                  <a:srgbClr val="CC0000"/>
                </a:solidFill>
                <a:latin typeface="Times New Roman" panose="02020603050405020304" pitchFamily="18" charset="0"/>
                <a:ea typeface="Times New Roman" panose="02020603050405020304" pitchFamily="18" charset="0"/>
                <a:cs typeface="+mn-cs"/>
              </a:rPr>
              <a:t/>
            </a:r>
            <a:br>
              <a:rPr lang="ru-RU" sz="2400" b="1" dirty="0" smtClean="0">
                <a:ln>
                  <a:solidFill>
                    <a:srgbClr val="800000"/>
                  </a:solidFill>
                </a:ln>
                <a:solidFill>
                  <a:srgbClr val="CC0000"/>
                </a:solidFill>
                <a:latin typeface="Times New Roman" panose="02020603050405020304" pitchFamily="18" charset="0"/>
                <a:ea typeface="Times New Roman" panose="02020603050405020304" pitchFamily="18" charset="0"/>
                <a:cs typeface="+mn-cs"/>
              </a:rPr>
            </a:b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Збереження</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і </a:t>
            </a:r>
            <a:r>
              <a:rPr lang="ru-RU" sz="2400" b="1" dirty="0" err="1">
                <a:ln>
                  <a:solidFill>
                    <a:srgbClr val="800000"/>
                  </a:solidFill>
                </a:ln>
                <a:solidFill>
                  <a:schemeClr val="tx2"/>
                </a:solidFill>
                <a:latin typeface="Century" panose="02040604050505020304" pitchFamily="18" charset="0"/>
                <a:ea typeface="Times New Roman" panose="02020603050405020304" pitchFamily="18" charset="0"/>
                <a:cs typeface="+mn-cs"/>
              </a:rPr>
              <a:t>зміцнення</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a:ln>
                  <a:solidFill>
                    <a:srgbClr val="800000"/>
                  </a:solidFill>
                </a:ln>
                <a:solidFill>
                  <a:schemeClr val="tx2"/>
                </a:solidFill>
                <a:latin typeface="Century" panose="02040604050505020304" pitchFamily="18" charset="0"/>
                <a:ea typeface="Times New Roman" panose="02020603050405020304" pitchFamily="18" charset="0"/>
                <a:cs typeface="+mn-cs"/>
              </a:rPr>
              <a:t>здоров'я</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здобувачів</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освіти</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a:ln>
                  <a:solidFill>
                    <a:srgbClr val="800000"/>
                  </a:solidFill>
                </a:ln>
                <a:solidFill>
                  <a:schemeClr val="tx2"/>
                </a:solidFill>
                <a:latin typeface="Century" panose="02040604050505020304" pitchFamily="18" charset="0"/>
                <a:ea typeface="Times New Roman" panose="02020603050405020304" pitchFamily="18" charset="0"/>
                <a:cs typeface="+mn-cs"/>
              </a:rPr>
              <a:t>та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працівників</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Дубенського</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a:t>
            </a:r>
            <a:r>
              <a:rPr lang="ru-RU" sz="2400" b="1" dirty="0" err="1" smtClean="0">
                <a:ln>
                  <a:solidFill>
                    <a:srgbClr val="800000"/>
                  </a:solidFill>
                </a:ln>
                <a:solidFill>
                  <a:schemeClr val="tx2"/>
                </a:solidFill>
                <a:latin typeface="Century" panose="02040604050505020304" pitchFamily="18" charset="0"/>
                <a:ea typeface="Times New Roman" panose="02020603050405020304" pitchFamily="18" charset="0"/>
                <a:cs typeface="+mn-cs"/>
              </a:rPr>
              <a:t>ліцею</a:t>
            </a:r>
            <a:r>
              <a:rPr lang="ru-RU" sz="2400" b="1"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 № 2</a:t>
            </a:r>
            <a:r>
              <a:rPr lang="ru-RU" sz="2400" cap="all" dirty="0" smtClean="0">
                <a:ln>
                  <a:solidFill>
                    <a:srgbClr val="800000"/>
                  </a:solidFill>
                </a:ln>
                <a:solidFill>
                  <a:schemeClr val="tx2"/>
                </a:solidFill>
                <a:latin typeface="Century" panose="02040604050505020304" pitchFamily="18" charset="0"/>
                <a:ea typeface="Times New Roman" panose="02020603050405020304" pitchFamily="18" charset="0"/>
                <a:cs typeface="+mn-cs"/>
              </a:rPr>
              <a:t>.</a:t>
            </a:r>
            <a:r>
              <a:rPr lang="ru-RU" sz="2400" dirty="0">
                <a:ln>
                  <a:solidFill>
                    <a:srgbClr val="800000"/>
                  </a:solidFill>
                </a:ln>
                <a:solidFill>
                  <a:schemeClr val="tx2"/>
                </a:solidFill>
                <a:latin typeface="Century" panose="02040604050505020304" pitchFamily="18" charset="0"/>
                <a:ea typeface="Times New Roman" panose="02020603050405020304" pitchFamily="18" charset="0"/>
                <a:cs typeface="+mn-cs"/>
              </a:rPr>
              <a:t/>
            </a:r>
            <a:br>
              <a:rPr lang="ru-RU" sz="2400" dirty="0">
                <a:ln>
                  <a:solidFill>
                    <a:srgbClr val="800000"/>
                  </a:solidFill>
                </a:ln>
                <a:solidFill>
                  <a:schemeClr val="tx2"/>
                </a:solidFill>
                <a:latin typeface="Century" panose="02040604050505020304" pitchFamily="18" charset="0"/>
                <a:ea typeface="Times New Roman" panose="02020603050405020304" pitchFamily="18" charset="0"/>
                <a:cs typeface="+mn-cs"/>
              </a:rPr>
            </a:br>
            <a:endParaRPr lang="uk-UA" sz="3200" dirty="0">
              <a:solidFill>
                <a:schemeClr val="tx2"/>
              </a:solidFill>
              <a:latin typeface="Century" panose="02040604050505020304" pitchFamily="18" charset="0"/>
            </a:endParaRPr>
          </a:p>
        </p:txBody>
      </p:sp>
      <p:sp>
        <p:nvSpPr>
          <p:cNvPr id="3" name="Объект 2"/>
          <p:cNvSpPr>
            <a:spLocks noGrp="1"/>
          </p:cNvSpPr>
          <p:nvPr>
            <p:ph idx="1"/>
          </p:nvPr>
        </p:nvSpPr>
        <p:spPr>
          <a:xfrm>
            <a:off x="1524000" y="1392072"/>
            <a:ext cx="9462448" cy="5158853"/>
          </a:xfrm>
        </p:spPr>
        <p:txBody>
          <a:bodyPr>
            <a:noAutofit/>
          </a:bodyPr>
          <a:lstStyle/>
          <a:p>
            <a:pPr marL="0" lvl="0" indent="0">
              <a:lnSpc>
                <a:spcPct val="115000"/>
              </a:lnSpc>
              <a:spcBef>
                <a:spcPts val="0"/>
              </a:spcBef>
              <a:buSzTx/>
              <a:buNone/>
            </a:pPr>
            <a:r>
              <a:rPr lang="ru-RU" dirty="0" err="1">
                <a:ln>
                  <a:solidFill>
                    <a:srgbClr val="0000CC"/>
                  </a:solidFill>
                </a:ln>
                <a:solidFill>
                  <a:schemeClr val="tx2"/>
                </a:solidFill>
                <a:ea typeface="Times New Roman" panose="02020603050405020304" pitchFamily="18" charset="0"/>
              </a:rPr>
              <a:t>Медичне</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обслуговування</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здобувачів</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освіти</a:t>
            </a:r>
            <a:r>
              <a:rPr lang="ru-RU" dirty="0" smtClean="0">
                <a:ln>
                  <a:solidFill>
                    <a:srgbClr val="0000CC"/>
                  </a:solidFill>
                </a:ln>
                <a:solidFill>
                  <a:schemeClr val="tx2"/>
                </a:solidFill>
                <a:ea typeface="Times New Roman" panose="02020603050405020304" pitchFamily="18" charset="0"/>
              </a:rPr>
              <a:t> </a:t>
            </a:r>
            <a:r>
              <a:rPr lang="ru-RU" dirty="0">
                <a:ln>
                  <a:solidFill>
                    <a:srgbClr val="0000CC"/>
                  </a:solidFill>
                </a:ln>
                <a:solidFill>
                  <a:schemeClr val="tx2"/>
                </a:solidFill>
                <a:ea typeface="Times New Roman" panose="02020603050405020304" pitchFamily="18" charset="0"/>
              </a:rPr>
              <a:t>і </a:t>
            </a:r>
            <a:r>
              <a:rPr lang="ru-RU" dirty="0" err="1">
                <a:ln>
                  <a:solidFill>
                    <a:srgbClr val="0000CC"/>
                  </a:solidFill>
                </a:ln>
                <a:solidFill>
                  <a:schemeClr val="tx2"/>
                </a:solidFill>
                <a:ea typeface="Times New Roman" panose="02020603050405020304" pitchFamily="18" charset="0"/>
              </a:rPr>
              <a:t>працівників</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Дубенського</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ліцею</a:t>
            </a:r>
            <a:r>
              <a:rPr lang="ru-RU" dirty="0" smtClean="0">
                <a:ln>
                  <a:solidFill>
                    <a:srgbClr val="0000CC"/>
                  </a:solidFill>
                </a:ln>
                <a:solidFill>
                  <a:schemeClr val="tx2"/>
                </a:solidFill>
                <a:ea typeface="Times New Roman" panose="02020603050405020304" pitchFamily="18" charset="0"/>
              </a:rPr>
              <a:t> №2 </a:t>
            </a:r>
            <a:r>
              <a:rPr lang="ru-RU" dirty="0" err="1">
                <a:ln>
                  <a:solidFill>
                    <a:srgbClr val="0000CC"/>
                  </a:solidFill>
                </a:ln>
                <a:solidFill>
                  <a:schemeClr val="tx2"/>
                </a:solidFill>
                <a:ea typeface="Times New Roman" panose="02020603050405020304" pitchFamily="18" charset="0"/>
              </a:rPr>
              <a:t>організовано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відповідно</a:t>
            </a:r>
            <a:r>
              <a:rPr lang="ru-RU" dirty="0">
                <a:ln>
                  <a:solidFill>
                    <a:srgbClr val="0000CC"/>
                  </a:solidFill>
                </a:ln>
                <a:solidFill>
                  <a:schemeClr val="tx2"/>
                </a:solidFill>
                <a:ea typeface="Times New Roman" panose="02020603050405020304" pitchFamily="18" charset="0"/>
              </a:rPr>
              <a:t> до нормативно - </a:t>
            </a:r>
            <a:r>
              <a:rPr lang="ru-RU" dirty="0" err="1">
                <a:ln>
                  <a:solidFill>
                    <a:srgbClr val="0000CC"/>
                  </a:solidFill>
                </a:ln>
                <a:solidFill>
                  <a:schemeClr val="tx2"/>
                </a:solidFill>
                <a:ea typeface="Times New Roman" panose="02020603050405020304" pitchFamily="18" charset="0"/>
              </a:rPr>
              <a:t>правової</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бази</a:t>
            </a:r>
            <a:r>
              <a:rPr lang="ru-RU" dirty="0">
                <a:ln>
                  <a:solidFill>
                    <a:srgbClr val="0000CC"/>
                  </a:solidFill>
                </a:ln>
                <a:solidFill>
                  <a:schemeClr val="tx2"/>
                </a:solidFill>
                <a:ea typeface="Times New Roman" panose="02020603050405020304" pitchFamily="18" charset="0"/>
              </a:rPr>
              <a:t>. Для </a:t>
            </a:r>
            <a:r>
              <a:rPr lang="ru-RU" dirty="0" err="1">
                <a:ln>
                  <a:solidFill>
                    <a:srgbClr val="0000CC"/>
                  </a:solidFill>
                </a:ln>
                <a:solidFill>
                  <a:schemeClr val="tx2"/>
                </a:solidFill>
                <a:ea typeface="Times New Roman" panose="02020603050405020304" pitchFamily="18" charset="0"/>
              </a:rPr>
              <a:t>якісного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забезпечення</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учнів</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вчителів</a:t>
            </a:r>
            <a:r>
              <a:rPr lang="ru-RU" dirty="0">
                <a:ln>
                  <a:solidFill>
                    <a:srgbClr val="0000CC"/>
                  </a:solidFill>
                </a:ln>
                <a:solidFill>
                  <a:schemeClr val="tx2"/>
                </a:solidFill>
                <a:ea typeface="Times New Roman" panose="02020603050405020304" pitchFamily="18" charset="0"/>
              </a:rPr>
              <a:t> у </a:t>
            </a:r>
            <a:r>
              <a:rPr lang="ru-RU" dirty="0" err="1">
                <a:ln>
                  <a:solidFill>
                    <a:srgbClr val="0000CC"/>
                  </a:solidFill>
                </a:ln>
                <a:solidFill>
                  <a:schemeClr val="tx2"/>
                </a:solidFill>
                <a:ea typeface="Times New Roman" panose="02020603050405020304" pitchFamily="18" charset="0"/>
              </a:rPr>
              <a:t>закладі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обладнаний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кабінет</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Медичний</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працівник</a:t>
            </a:r>
            <a:r>
              <a:rPr lang="ru-RU" dirty="0">
                <a:ln>
                  <a:solidFill>
                    <a:srgbClr val="0000CC"/>
                  </a:solidFill>
                </a:ln>
                <a:solidFill>
                  <a:schemeClr val="tx2"/>
                </a:solidFill>
                <a:ea typeface="Times New Roman" panose="02020603050405020304" pitchFamily="18" charset="0"/>
              </a:rPr>
              <a:t> </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організовувала</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систематичне</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планове</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обслуговування</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здобувачів</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освіти</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працівників</a:t>
            </a:r>
            <a:r>
              <a:rPr lang="ru-RU" dirty="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ліцею</a:t>
            </a:r>
            <a:r>
              <a:rPr lang="ru-RU" dirty="0" smtClean="0">
                <a:ln>
                  <a:solidFill>
                    <a:srgbClr val="0000CC"/>
                  </a:solidFill>
                </a:ln>
                <a:solidFill>
                  <a:schemeClr val="tx2"/>
                </a:solidFill>
                <a:ea typeface="Times New Roman" panose="02020603050405020304" pitchFamily="18" charset="0"/>
              </a:rPr>
              <a:t>.   </a:t>
            </a:r>
            <a:endParaRPr lang="ru-RU" sz="1800" dirty="0">
              <a:ln>
                <a:solidFill>
                  <a:srgbClr val="0000CC"/>
                </a:solidFill>
              </a:ln>
              <a:solidFill>
                <a:schemeClr val="tx2"/>
              </a:solidFill>
              <a:ea typeface="Times New Roman" panose="02020603050405020304" pitchFamily="18" charset="0"/>
            </a:endParaRPr>
          </a:p>
          <a:p>
            <a:pPr marL="0" lvl="0" indent="274320">
              <a:lnSpc>
                <a:spcPct val="115000"/>
              </a:lnSpc>
              <a:spcBef>
                <a:spcPts val="0"/>
              </a:spcBef>
              <a:buSzTx/>
              <a:buNone/>
            </a:pP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Відповідно</a:t>
            </a:r>
            <a:r>
              <a:rPr lang="ru-RU" dirty="0">
                <a:ln>
                  <a:solidFill>
                    <a:srgbClr val="0000CC"/>
                  </a:solidFill>
                </a:ln>
                <a:solidFill>
                  <a:schemeClr val="tx2"/>
                </a:solidFill>
                <a:ea typeface="Times New Roman" panose="02020603050405020304" pitchFamily="18" charset="0"/>
              </a:rPr>
              <a:t> до </a:t>
            </a:r>
            <a:r>
              <a:rPr lang="ru-RU" dirty="0" err="1">
                <a:ln>
                  <a:solidFill>
                    <a:srgbClr val="0000CC"/>
                  </a:solidFill>
                </a:ln>
                <a:solidFill>
                  <a:schemeClr val="tx2"/>
                </a:solidFill>
                <a:ea typeface="Times New Roman" panose="02020603050405020304" pitchFamily="18" charset="0"/>
              </a:rPr>
              <a:t>результатів</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медичного</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огляду</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дітей</a:t>
            </a:r>
            <a:r>
              <a:rPr lang="ru-RU" dirty="0">
                <a:ln>
                  <a:solidFill>
                    <a:srgbClr val="0000CC"/>
                  </a:solidFill>
                </a:ln>
                <a:solidFill>
                  <a:schemeClr val="tx2"/>
                </a:solidFill>
                <a:ea typeface="Times New Roman" panose="02020603050405020304" pitchFamily="18" charset="0"/>
              </a:rPr>
              <a:t>, на </a:t>
            </a:r>
            <a:r>
              <a:rPr lang="ru-RU" dirty="0" err="1">
                <a:ln>
                  <a:solidFill>
                    <a:srgbClr val="0000CC"/>
                  </a:solidFill>
                </a:ln>
                <a:solidFill>
                  <a:schemeClr val="tx2"/>
                </a:solidFill>
                <a:ea typeface="Times New Roman" panose="02020603050405020304" pitchFamily="18" charset="0"/>
              </a:rPr>
              <a:t>підставі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довідок</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лікувальних</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установ</a:t>
            </a:r>
            <a:r>
              <a:rPr lang="ru-RU" dirty="0">
                <a:ln>
                  <a:solidFill>
                    <a:srgbClr val="0000CC"/>
                  </a:solidFill>
                </a:ln>
                <a:solidFill>
                  <a:schemeClr val="tx2"/>
                </a:solidFill>
                <a:ea typeface="Times New Roman" panose="02020603050405020304" pitchFamily="18" charset="0"/>
              </a:rPr>
              <a:t>, у  </a:t>
            </a:r>
            <a:r>
              <a:rPr lang="ru-RU" dirty="0" err="1">
                <a:ln>
                  <a:solidFill>
                    <a:srgbClr val="0000CC"/>
                  </a:solidFill>
                </a:ln>
                <a:solidFill>
                  <a:schemeClr val="tx2"/>
                </a:solidFill>
                <a:ea typeface="Times New Roman" panose="02020603050405020304" pitchFamily="18" charset="0"/>
              </a:rPr>
              <a:t>вересні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було</a:t>
            </a:r>
            <a:r>
              <a:rPr lang="ru-RU" dirty="0">
                <a:ln>
                  <a:solidFill>
                    <a:srgbClr val="0000CC"/>
                  </a:solidFill>
                </a:ln>
                <a:solidFill>
                  <a:schemeClr val="tx2"/>
                </a:solidFill>
                <a:ea typeface="Times New Roman" panose="02020603050405020304" pitchFamily="18" charset="0"/>
              </a:rPr>
              <a:t> сформовано  списки </a:t>
            </a:r>
            <a:r>
              <a:rPr lang="ru-RU" dirty="0" err="1">
                <a:ln>
                  <a:solidFill>
                    <a:srgbClr val="0000CC"/>
                  </a:solidFill>
                </a:ln>
                <a:solidFill>
                  <a:schemeClr val="tx2"/>
                </a:solidFill>
                <a:ea typeface="Times New Roman" panose="02020603050405020304" pitchFamily="18" charset="0"/>
              </a:rPr>
              <a:t>учнів</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підготовчої</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основної</a:t>
            </a:r>
            <a:r>
              <a:rPr lang="ru-RU" dirty="0">
                <a:ln>
                  <a:solidFill>
                    <a:srgbClr val="0000CC"/>
                  </a:solidFill>
                </a:ln>
                <a:solidFill>
                  <a:schemeClr val="tx2"/>
                </a:solidFill>
                <a:ea typeface="Times New Roman" panose="02020603050405020304" pitchFamily="18" charset="0"/>
              </a:rPr>
              <a:t> та </a:t>
            </a:r>
            <a:r>
              <a:rPr lang="ru-RU" dirty="0" err="1">
                <a:ln>
                  <a:solidFill>
                    <a:srgbClr val="0000CC"/>
                  </a:solidFill>
                </a:ln>
                <a:solidFill>
                  <a:schemeClr val="tx2"/>
                </a:solidFill>
                <a:ea typeface="Times New Roman" panose="02020603050405020304" pitchFamily="18" charset="0"/>
              </a:rPr>
              <a:t>спецгрупи</a:t>
            </a:r>
            <a:r>
              <a:rPr lang="ru-RU" dirty="0">
                <a:ln>
                  <a:solidFill>
                    <a:srgbClr val="0000CC"/>
                  </a:solidFill>
                </a:ln>
                <a:solidFill>
                  <a:schemeClr val="tx2"/>
                </a:solidFill>
                <a:ea typeface="Times New Roman" panose="02020603050405020304" pitchFamily="18" charset="0"/>
              </a:rPr>
              <a:t>. </a:t>
            </a:r>
            <a:endParaRPr lang="ru-RU" sz="1800" dirty="0">
              <a:ln>
                <a:solidFill>
                  <a:srgbClr val="0000CC"/>
                </a:solidFill>
              </a:ln>
              <a:solidFill>
                <a:schemeClr val="tx2"/>
              </a:solidFill>
              <a:ea typeface="Times New Roman" panose="02020603050405020304" pitchFamily="18" charset="0"/>
            </a:endParaRPr>
          </a:p>
          <a:p>
            <a:pPr marL="502920" lvl="0" indent="0">
              <a:lnSpc>
                <a:spcPct val="115000"/>
              </a:lnSpc>
              <a:spcBef>
                <a:spcPts val="0"/>
              </a:spcBef>
              <a:buSzTx/>
              <a:buNone/>
            </a:pPr>
            <a:r>
              <a:rPr lang="uk-UA" b="1" dirty="0">
                <a:ln>
                  <a:solidFill>
                    <a:srgbClr val="0000CC"/>
                  </a:solidFill>
                </a:ln>
                <a:solidFill>
                  <a:schemeClr val="tx2"/>
                </a:solidFill>
                <a:ea typeface="Calibri" panose="020F0502020204030204" pitchFamily="34" charset="0"/>
                <a:cs typeface="Times New Roman" panose="02020603050405020304" pitchFamily="18" charset="0"/>
              </a:rPr>
              <a:t> </a:t>
            </a:r>
            <a:endParaRPr lang="ru-RU" sz="1800" dirty="0">
              <a:ln>
                <a:solidFill>
                  <a:srgbClr val="0000CC"/>
                </a:solidFill>
              </a:ln>
              <a:solidFill>
                <a:schemeClr val="tx2"/>
              </a:solidFill>
              <a:ea typeface="Calibri" panose="020F0502020204030204" pitchFamily="34" charset="0"/>
              <a:cs typeface="Times New Roman" panose="02020603050405020304" pitchFamily="18" charset="0"/>
            </a:endParaRPr>
          </a:p>
          <a:p>
            <a:pPr marL="502920" lvl="0" indent="0">
              <a:lnSpc>
                <a:spcPct val="115000"/>
              </a:lnSpc>
              <a:spcBef>
                <a:spcPts val="0"/>
              </a:spcBef>
              <a:buSzTx/>
              <a:buNone/>
            </a:pPr>
            <a:r>
              <a:rPr lang="uk-UA" b="1" dirty="0" smtClean="0">
                <a:ln>
                  <a:solidFill>
                    <a:srgbClr val="0000CC"/>
                  </a:solidFill>
                </a:ln>
                <a:solidFill>
                  <a:schemeClr val="tx2"/>
                </a:solidFill>
                <a:ea typeface="Calibri" panose="020F0502020204030204" pitchFamily="34" charset="0"/>
                <a:cs typeface="Times New Roman" panose="02020603050405020304" pitchFamily="18" charset="0"/>
              </a:rPr>
              <a:t>Спеціальна </a:t>
            </a:r>
            <a:r>
              <a:rPr lang="uk-UA" b="1" dirty="0">
                <a:ln>
                  <a:solidFill>
                    <a:srgbClr val="0000CC"/>
                  </a:solidFill>
                </a:ln>
                <a:solidFill>
                  <a:schemeClr val="tx2"/>
                </a:solidFill>
                <a:ea typeface="Calibri" panose="020F0502020204030204" pitchFamily="34" charset="0"/>
                <a:cs typeface="Times New Roman" panose="02020603050405020304" pitchFamily="18" charset="0"/>
              </a:rPr>
              <a:t>група – </a:t>
            </a:r>
            <a:r>
              <a:rPr lang="uk-UA" b="1" dirty="0" smtClean="0">
                <a:ln>
                  <a:solidFill>
                    <a:srgbClr val="0000CC"/>
                  </a:solidFill>
                </a:ln>
                <a:solidFill>
                  <a:schemeClr val="tx2"/>
                </a:solidFill>
                <a:ea typeface="Calibri" panose="020F0502020204030204" pitchFamily="34" charset="0"/>
                <a:cs typeface="Times New Roman" panose="02020603050405020304" pitchFamily="18" charset="0"/>
              </a:rPr>
              <a:t> 46 здобувачів освіти</a:t>
            </a:r>
          </a:p>
          <a:p>
            <a:pPr marL="502920" lvl="0" indent="0">
              <a:lnSpc>
                <a:spcPct val="115000"/>
              </a:lnSpc>
              <a:spcBef>
                <a:spcPts val="0"/>
              </a:spcBef>
              <a:buSzTx/>
              <a:buNone/>
            </a:pPr>
            <a:r>
              <a:rPr lang="uk-UA" sz="1800" b="1" dirty="0" smtClean="0">
                <a:ln>
                  <a:solidFill>
                    <a:srgbClr val="0000CC"/>
                  </a:solidFill>
                </a:ln>
                <a:solidFill>
                  <a:schemeClr val="tx2"/>
                </a:solidFill>
                <a:ea typeface="Calibri" panose="020F0502020204030204" pitchFamily="34" charset="0"/>
                <a:cs typeface="Times New Roman" panose="02020603050405020304" pitchFamily="18" charset="0"/>
              </a:rPr>
              <a:t>І -4 здобувачі освіти; ІІ – 27здобувачів освіти; ІІІ – 15 здобувачів освіти</a:t>
            </a:r>
            <a:endParaRPr lang="ru-RU" sz="1800" dirty="0">
              <a:ln>
                <a:solidFill>
                  <a:srgbClr val="0000CC"/>
                </a:solidFill>
              </a:ln>
              <a:solidFill>
                <a:schemeClr val="tx2"/>
              </a:solidFill>
              <a:ea typeface="Calibri" panose="020F0502020204030204" pitchFamily="34" charset="0"/>
              <a:cs typeface="Times New Roman" panose="02020603050405020304" pitchFamily="18" charset="0"/>
            </a:endParaRPr>
          </a:p>
          <a:p>
            <a:pPr marL="0" lvl="0" indent="0">
              <a:lnSpc>
                <a:spcPct val="115000"/>
              </a:lnSpc>
              <a:spcBef>
                <a:spcPts val="0"/>
              </a:spcBef>
              <a:buSzTx/>
              <a:buNone/>
            </a:pPr>
            <a:r>
              <a:rPr lang="ru-RU" b="1" dirty="0">
                <a:ln>
                  <a:solidFill>
                    <a:srgbClr val="0000CC"/>
                  </a:solidFill>
                </a:ln>
                <a:solidFill>
                  <a:schemeClr val="tx2"/>
                </a:solidFill>
                <a:ea typeface="Times New Roman" panose="02020603050405020304" pitchFamily="18" charset="0"/>
              </a:rPr>
              <a:t>       </a:t>
            </a:r>
            <a:r>
              <a:rPr lang="ru-RU" b="1" dirty="0" smtClean="0">
                <a:ln>
                  <a:solidFill>
                    <a:srgbClr val="0000CC"/>
                  </a:solidFill>
                </a:ln>
                <a:solidFill>
                  <a:schemeClr val="tx2"/>
                </a:solidFill>
                <a:ea typeface="Times New Roman" panose="02020603050405020304" pitchFamily="18" charset="0"/>
              </a:rPr>
              <a:t> </a:t>
            </a:r>
            <a:r>
              <a:rPr lang="ru-RU" b="1" dirty="0" err="1">
                <a:ln>
                  <a:solidFill>
                    <a:srgbClr val="0000CC"/>
                  </a:solidFill>
                </a:ln>
                <a:solidFill>
                  <a:schemeClr val="tx2"/>
                </a:solidFill>
                <a:ea typeface="Times New Roman" panose="02020603050405020304" pitchFamily="18" charset="0"/>
              </a:rPr>
              <a:t>Підготовча</a:t>
            </a:r>
            <a:r>
              <a:rPr lang="ru-RU" b="1" dirty="0">
                <a:ln>
                  <a:solidFill>
                    <a:srgbClr val="0000CC"/>
                  </a:solidFill>
                </a:ln>
                <a:solidFill>
                  <a:schemeClr val="tx2"/>
                </a:solidFill>
                <a:ea typeface="Times New Roman" panose="02020603050405020304" pitchFamily="18" charset="0"/>
              </a:rPr>
              <a:t> </a:t>
            </a:r>
            <a:r>
              <a:rPr lang="ru-RU" b="1" dirty="0" err="1">
                <a:ln>
                  <a:solidFill>
                    <a:srgbClr val="0000CC"/>
                  </a:solidFill>
                </a:ln>
                <a:solidFill>
                  <a:schemeClr val="tx2"/>
                </a:solidFill>
                <a:ea typeface="Times New Roman" panose="02020603050405020304" pitchFamily="18" charset="0"/>
              </a:rPr>
              <a:t>група</a:t>
            </a:r>
            <a:r>
              <a:rPr lang="ru-RU" b="1" dirty="0">
                <a:ln>
                  <a:solidFill>
                    <a:srgbClr val="0000CC"/>
                  </a:solidFill>
                </a:ln>
                <a:solidFill>
                  <a:schemeClr val="tx2"/>
                </a:solidFill>
                <a:ea typeface="Times New Roman" panose="02020603050405020304" pitchFamily="18" charset="0"/>
              </a:rPr>
              <a:t> – </a:t>
            </a:r>
            <a:r>
              <a:rPr lang="ru-RU" b="1" dirty="0" smtClean="0">
                <a:ln>
                  <a:solidFill>
                    <a:srgbClr val="0000CC"/>
                  </a:solidFill>
                </a:ln>
                <a:solidFill>
                  <a:schemeClr val="tx2"/>
                </a:solidFill>
                <a:ea typeface="Times New Roman" panose="02020603050405020304" pitchFamily="18" charset="0"/>
              </a:rPr>
              <a:t>47 </a:t>
            </a:r>
            <a:r>
              <a:rPr lang="ru-RU" b="1" dirty="0" err="1" smtClean="0">
                <a:ln>
                  <a:solidFill>
                    <a:srgbClr val="0000CC"/>
                  </a:solidFill>
                </a:ln>
                <a:solidFill>
                  <a:schemeClr val="tx2"/>
                </a:solidFill>
                <a:ea typeface="Times New Roman" panose="02020603050405020304" pitchFamily="18" charset="0"/>
              </a:rPr>
              <a:t>здобувачів</a:t>
            </a:r>
            <a:r>
              <a:rPr lang="ru-RU" b="1" dirty="0" smtClean="0">
                <a:ln>
                  <a:solidFill>
                    <a:srgbClr val="0000CC"/>
                  </a:solidFill>
                </a:ln>
                <a:solidFill>
                  <a:schemeClr val="tx2"/>
                </a:solidFill>
                <a:ea typeface="Times New Roman" panose="02020603050405020304" pitchFamily="18" charset="0"/>
              </a:rPr>
              <a:t> </a:t>
            </a:r>
            <a:r>
              <a:rPr lang="ru-RU" b="1" dirty="0" err="1" smtClean="0">
                <a:ln>
                  <a:solidFill>
                    <a:srgbClr val="0000CC"/>
                  </a:solidFill>
                </a:ln>
                <a:solidFill>
                  <a:schemeClr val="tx2"/>
                </a:solidFill>
                <a:ea typeface="Times New Roman" panose="02020603050405020304" pitchFamily="18" charset="0"/>
              </a:rPr>
              <a:t>освіти</a:t>
            </a:r>
            <a:endParaRPr lang="ru-RU" b="1" dirty="0" smtClean="0">
              <a:ln>
                <a:solidFill>
                  <a:srgbClr val="0000CC"/>
                </a:solidFill>
              </a:ln>
              <a:solidFill>
                <a:schemeClr val="tx2"/>
              </a:solidFill>
              <a:ea typeface="Times New Roman" panose="02020603050405020304" pitchFamily="18" charset="0"/>
            </a:endParaRPr>
          </a:p>
          <a:p>
            <a:pPr marL="0" lvl="0" indent="0">
              <a:lnSpc>
                <a:spcPct val="115000"/>
              </a:lnSpc>
              <a:spcBef>
                <a:spcPts val="0"/>
              </a:spcBef>
              <a:buSzTx/>
              <a:buNone/>
            </a:pP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Звільнені</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від</a:t>
            </a:r>
            <a:r>
              <a:rPr lang="ru-RU" dirty="0" smtClean="0">
                <a:ln>
                  <a:solidFill>
                    <a:srgbClr val="0000CC"/>
                  </a:solidFill>
                </a:ln>
                <a:solidFill>
                  <a:schemeClr val="tx2"/>
                </a:solidFill>
                <a:ea typeface="Times New Roman" panose="02020603050405020304" pitchFamily="18" charset="0"/>
              </a:rPr>
              <a:t> занять </a:t>
            </a:r>
            <a:r>
              <a:rPr lang="ru-RU" dirty="0" err="1" smtClean="0">
                <a:ln>
                  <a:solidFill>
                    <a:srgbClr val="0000CC"/>
                  </a:solidFill>
                </a:ln>
                <a:solidFill>
                  <a:schemeClr val="tx2"/>
                </a:solidFill>
                <a:ea typeface="Times New Roman" panose="02020603050405020304" pitchFamily="18" charset="0"/>
              </a:rPr>
              <a:t>фізичної</a:t>
            </a:r>
            <a:r>
              <a:rPr lang="ru-RU" dirty="0" smtClean="0">
                <a:ln>
                  <a:solidFill>
                    <a:srgbClr val="0000CC"/>
                  </a:solidFill>
                </a:ln>
                <a:solidFill>
                  <a:schemeClr val="tx2"/>
                </a:solidFill>
                <a:ea typeface="Times New Roman" panose="02020603050405020304" pitchFamily="18" charset="0"/>
              </a:rPr>
              <a:t> </a:t>
            </a:r>
            <a:r>
              <a:rPr lang="ru-RU" dirty="0" err="1" smtClean="0">
                <a:ln>
                  <a:solidFill>
                    <a:srgbClr val="0000CC"/>
                  </a:solidFill>
                </a:ln>
                <a:solidFill>
                  <a:schemeClr val="tx2"/>
                </a:solidFill>
                <a:ea typeface="Times New Roman" panose="02020603050405020304" pitchFamily="18" charset="0"/>
              </a:rPr>
              <a:t>культури</a:t>
            </a:r>
            <a:r>
              <a:rPr lang="ru-RU" dirty="0" smtClean="0">
                <a:ln>
                  <a:solidFill>
                    <a:srgbClr val="0000CC"/>
                  </a:solidFill>
                </a:ln>
                <a:solidFill>
                  <a:schemeClr val="tx2"/>
                </a:solidFill>
                <a:ea typeface="Times New Roman" panose="02020603050405020304" pitchFamily="18" charset="0"/>
              </a:rPr>
              <a:t> 2 </a:t>
            </a:r>
            <a:r>
              <a:rPr lang="ru-RU" dirty="0" err="1" smtClean="0">
                <a:ln>
                  <a:solidFill>
                    <a:srgbClr val="0000CC"/>
                  </a:solidFill>
                </a:ln>
                <a:solidFill>
                  <a:schemeClr val="tx2"/>
                </a:solidFill>
                <a:ea typeface="Times New Roman" panose="02020603050405020304" pitchFamily="18" charset="0"/>
              </a:rPr>
              <a:t>здобувачі</a:t>
            </a:r>
            <a:endParaRPr lang="ru-RU" dirty="0">
              <a:ln>
                <a:solidFill>
                  <a:srgbClr val="0000CC"/>
                </a:solidFill>
              </a:ln>
              <a:solidFill>
                <a:schemeClr val="tx2"/>
              </a:solidFill>
              <a:ea typeface="Times New Roman" panose="02020603050405020304" pitchFamily="18" charset="0"/>
            </a:endParaRPr>
          </a:p>
          <a:p>
            <a:pPr marL="0" lvl="0" indent="0">
              <a:lnSpc>
                <a:spcPct val="115000"/>
              </a:lnSpc>
              <a:spcBef>
                <a:spcPts val="0"/>
              </a:spcBef>
              <a:buSzTx/>
              <a:buNone/>
            </a:pPr>
            <a:r>
              <a:rPr lang="ru-RU" dirty="0">
                <a:ln>
                  <a:solidFill>
                    <a:srgbClr val="0000CC"/>
                  </a:solidFill>
                </a:ln>
                <a:solidFill>
                  <a:schemeClr val="tx2"/>
                </a:solidFill>
                <a:ea typeface="Times New Roman" panose="02020603050405020304" pitchFamily="18" charset="0"/>
              </a:rPr>
              <a:t>У </a:t>
            </a:r>
            <a:r>
              <a:rPr lang="ru-RU" dirty="0" err="1" smtClean="0">
                <a:ln>
                  <a:solidFill>
                    <a:srgbClr val="0000CC"/>
                  </a:solidFill>
                </a:ln>
                <a:solidFill>
                  <a:schemeClr val="tx2"/>
                </a:solidFill>
                <a:ea typeface="Times New Roman" panose="02020603050405020304" pitchFamily="18" charset="0"/>
              </a:rPr>
              <a:t>ліцеї</a:t>
            </a:r>
            <a:r>
              <a:rPr lang="ru-RU" dirty="0" smtClean="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виготовлені</a:t>
            </a:r>
            <a:r>
              <a:rPr lang="ru-RU" dirty="0">
                <a:ln>
                  <a:solidFill>
                    <a:srgbClr val="0000CC"/>
                  </a:solidFill>
                </a:ln>
                <a:solidFill>
                  <a:schemeClr val="tx2"/>
                </a:solidFill>
                <a:ea typeface="Times New Roman" panose="02020603050405020304" pitchFamily="18" charset="0"/>
              </a:rPr>
              <a:t>  </a:t>
            </a:r>
            <a:r>
              <a:rPr lang="ru-RU" dirty="0" err="1">
                <a:ln>
                  <a:solidFill>
                    <a:srgbClr val="0000CC"/>
                  </a:solidFill>
                </a:ln>
                <a:solidFill>
                  <a:schemeClr val="tx2"/>
                </a:solidFill>
                <a:ea typeface="Times New Roman" panose="02020603050405020304" pitchFamily="18" charset="0"/>
              </a:rPr>
              <a:t>стенди</a:t>
            </a:r>
            <a:r>
              <a:rPr lang="ru-RU" dirty="0">
                <a:ln>
                  <a:solidFill>
                    <a:srgbClr val="0000CC"/>
                  </a:solidFill>
                </a:ln>
                <a:solidFill>
                  <a:schemeClr val="tx2"/>
                </a:solidFill>
                <a:ea typeface="Times New Roman" panose="02020603050405020304" pitchFamily="18" charset="0"/>
              </a:rPr>
              <a:t> з </a:t>
            </a:r>
            <a:r>
              <a:rPr lang="ru-RU" dirty="0" err="1">
                <a:ln>
                  <a:solidFill>
                    <a:srgbClr val="0000CC"/>
                  </a:solidFill>
                </a:ln>
                <a:solidFill>
                  <a:schemeClr val="tx2"/>
                </a:solidFill>
                <a:ea typeface="Times New Roman" panose="02020603050405020304" pitchFamily="18" charset="0"/>
              </a:rPr>
              <a:t>пропаганди</a:t>
            </a:r>
            <a:r>
              <a:rPr lang="ru-RU" dirty="0">
                <a:ln>
                  <a:solidFill>
                    <a:srgbClr val="0000CC"/>
                  </a:solidFill>
                </a:ln>
                <a:solidFill>
                  <a:schemeClr val="tx2"/>
                </a:solidFill>
                <a:ea typeface="Times New Roman" panose="02020603050405020304" pitchFamily="18" charset="0"/>
              </a:rPr>
              <a:t> здорового способу </a:t>
            </a:r>
            <a:r>
              <a:rPr lang="ru-RU" dirty="0" err="1" smtClean="0">
                <a:ln>
                  <a:solidFill>
                    <a:srgbClr val="0000CC"/>
                  </a:solidFill>
                </a:ln>
                <a:solidFill>
                  <a:schemeClr val="tx2"/>
                </a:solidFill>
                <a:ea typeface="Times New Roman" panose="02020603050405020304" pitchFamily="18" charset="0"/>
              </a:rPr>
              <a:t>життя</a:t>
            </a:r>
            <a:r>
              <a:rPr lang="ru-RU" dirty="0" smtClean="0">
                <a:ln>
                  <a:solidFill>
                    <a:srgbClr val="0000CC"/>
                  </a:solidFill>
                </a:ln>
                <a:solidFill>
                  <a:schemeClr val="tx2"/>
                </a:solidFill>
                <a:ea typeface="Times New Roman" panose="02020603050405020304" pitchFamily="18" charset="0"/>
              </a:rPr>
              <a:t>.</a:t>
            </a:r>
            <a:endParaRPr lang="uk-UA" sz="2400" dirty="0">
              <a:solidFill>
                <a:schemeClr val="tx2"/>
              </a:solidFill>
            </a:endParaRPr>
          </a:p>
        </p:txBody>
      </p:sp>
    </p:spTree>
    <p:extLst>
      <p:ext uri="{BB962C8B-B14F-4D97-AF65-F5344CB8AC3E}">
        <p14:creationId xmlns:p14="http://schemas.microsoft.com/office/powerpoint/2010/main" val="172656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ПЕРЕВЕДЕННЯ НА НАСТУПНИЙ РІК НАВЧАННЯ</a:t>
            </a:r>
            <a:endParaRPr lang="uk-UA" dirty="0"/>
          </a:p>
        </p:txBody>
      </p:sp>
      <p:sp>
        <p:nvSpPr>
          <p:cNvPr id="3" name="Объект 2"/>
          <p:cNvSpPr>
            <a:spLocks noGrp="1"/>
          </p:cNvSpPr>
          <p:nvPr>
            <p:ph idx="1"/>
          </p:nvPr>
        </p:nvSpPr>
        <p:spPr/>
        <p:txBody>
          <a:bodyPr>
            <a:noAutofit/>
          </a:bodyPr>
          <a:lstStyle/>
          <a:p>
            <a:r>
              <a:rPr lang="uk-UA" sz="2400" dirty="0"/>
              <a:t>На наступний рік навчання переведено </a:t>
            </a:r>
            <a:r>
              <a:rPr lang="uk-UA" sz="2400" dirty="0" smtClean="0"/>
              <a:t>  </a:t>
            </a:r>
            <a:r>
              <a:rPr lang="uk-UA" sz="2400" dirty="0"/>
              <a:t>учнів 1-9 та 10-го класу (протокол педагогічної ради № 14 від 06.06.2024 року), яких </a:t>
            </a:r>
            <a:r>
              <a:rPr lang="uk-UA" sz="2400" dirty="0" smtClean="0"/>
              <a:t>оцінено  (два </a:t>
            </a:r>
            <a:r>
              <a:rPr lang="uk-UA" sz="2400" dirty="0" err="1" smtClean="0"/>
              <a:t>здобувуча</a:t>
            </a:r>
            <a:r>
              <a:rPr lang="uk-UA" sz="2400" dirty="0" smtClean="0"/>
              <a:t> освіти  залишені на повний курс навчання за заявою батьків) 26 учнів </a:t>
            </a:r>
            <a:r>
              <a:rPr lang="uk-UA" sz="2400" dirty="0"/>
              <a:t>будуть переведені на наступний рік навчання  у серпні 2024 </a:t>
            </a:r>
            <a:r>
              <a:rPr lang="uk-UA" sz="2400" dirty="0" smtClean="0"/>
              <a:t>року.</a:t>
            </a:r>
          </a:p>
          <a:p>
            <a:r>
              <a:rPr lang="uk-UA" sz="2400" dirty="0" smtClean="0"/>
              <a:t>  </a:t>
            </a:r>
            <a:r>
              <a:rPr lang="uk-UA" sz="2400" dirty="0"/>
              <a:t>Учні дев’ятих класів, які завершили здобуття базової середньої освіти, переводяться до десятого класу цього самого закладу загальної середньої освіти відповідно наказу МОН від 14.07.2015 №762 зі змінами до пункту 2 цього Порядку чи випускаються із закладу загальної середньої освіти (за власною заявою (у разі досягнення повноліття) чи заявою одного з батьків, інших законних представників), до 10-го класу переведені всі здобувачі освіти    9-А та 9-Б та    класів. </a:t>
            </a:r>
          </a:p>
        </p:txBody>
      </p:sp>
    </p:spTree>
    <p:extLst>
      <p:ext uri="{BB962C8B-B14F-4D97-AF65-F5344CB8AC3E}">
        <p14:creationId xmlns:p14="http://schemas.microsoft.com/office/powerpoint/2010/main" val="37101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9492" y="565653"/>
            <a:ext cx="9098507" cy="1317738"/>
          </a:xfrm>
        </p:spPr>
        <p:txBody>
          <a:bodyPr>
            <a:noAutofit/>
          </a:bodyPr>
          <a:lstStyle/>
          <a:p>
            <a:r>
              <a:rPr lang="ru-RU" sz="2000" dirty="0"/>
              <a:t>ЗАСТОСУВАННЯ  ВНУТРІШНЬОГО МОНІТОРИНГУ, ЩО ПЕРЕДБАЧАЄ СИСТЕМАТИЧНЕ ВІДСТЕЖЕННЯ ТА КОРИГУВАННЯ РЕЗУЛЬТАТІВ НАВЧАННЯ КОЖНОГО ЗДОБУВАЧА ОСВІТИ</a:t>
            </a:r>
            <a:br>
              <a:rPr lang="ru-RU" sz="2000" dirty="0"/>
            </a:br>
            <a:endParaRPr lang="uk-UA" sz="2000" dirty="0"/>
          </a:p>
        </p:txBody>
      </p:sp>
      <p:sp>
        <p:nvSpPr>
          <p:cNvPr id="3" name="Объект 2"/>
          <p:cNvSpPr>
            <a:spLocks noGrp="1"/>
          </p:cNvSpPr>
          <p:nvPr>
            <p:ph idx="1"/>
          </p:nvPr>
        </p:nvSpPr>
        <p:spPr/>
        <p:txBody>
          <a:bodyPr>
            <a:normAutofit/>
          </a:bodyPr>
          <a:lstStyle/>
          <a:p>
            <a:r>
              <a:rPr lang="uk-UA" sz="2800" dirty="0"/>
              <a:t>У закладі освіти здійснюється аналіз результатів навчання здобувачів освіти: моніторинг навчальних досягнень учнів, вчителі аналізують результати моніторингу; практикується обговорення динаміки навченості; результати моніторингу оприлюднюються лише знеособлено; Більшість учителів враховують результати моніторингу для планування індивідуальної траєкторії розвитку дитини, вироблення дієвих заходів вдосконалення освітньої діяльності.</a:t>
            </a:r>
          </a:p>
        </p:txBody>
      </p:sp>
    </p:spTree>
    <p:extLst>
      <p:ext uri="{BB962C8B-B14F-4D97-AF65-F5344CB8AC3E}">
        <p14:creationId xmlns:p14="http://schemas.microsoft.com/office/powerpoint/2010/main" val="321107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9492" y="565653"/>
            <a:ext cx="9098507" cy="894657"/>
          </a:xfrm>
        </p:spPr>
        <p:txBody>
          <a:bodyPr>
            <a:normAutofit fontScale="90000"/>
          </a:bodyPr>
          <a:lstStyle/>
          <a:p>
            <a:pPr algn="ctr"/>
            <a:r>
              <a:rPr lang="uk-UA" dirty="0"/>
              <a:t>СИСТЕМА ОЦІНЮВАННЯ</a:t>
            </a:r>
            <a:br>
              <a:rPr lang="uk-UA" dirty="0"/>
            </a:br>
            <a:endParaRPr lang="uk-UA" dirty="0"/>
          </a:p>
        </p:txBody>
      </p:sp>
      <p:sp>
        <p:nvSpPr>
          <p:cNvPr id="3" name="Объект 2"/>
          <p:cNvSpPr>
            <a:spLocks noGrp="1"/>
          </p:cNvSpPr>
          <p:nvPr>
            <p:ph idx="1"/>
          </p:nvPr>
        </p:nvSpPr>
        <p:spPr>
          <a:xfrm>
            <a:off x="1433015" y="1528550"/>
            <a:ext cx="10358651" cy="4899546"/>
          </a:xfrm>
        </p:spPr>
        <p:txBody>
          <a:bodyPr>
            <a:normAutofit fontScale="62500" lnSpcReduction="20000"/>
          </a:bodyPr>
          <a:lstStyle/>
          <a:p>
            <a:r>
              <a:rPr lang="uk-UA" sz="2900" dirty="0" smtClean="0"/>
              <a:t>Створення </a:t>
            </a:r>
            <a:r>
              <a:rPr lang="uk-UA" sz="2900" dirty="0"/>
              <a:t>оптимальних умов для виявлення, розвитку і реалізації потенційних можливостей здобувачів освіти          </a:t>
            </a:r>
          </a:p>
          <a:p>
            <a:r>
              <a:rPr lang="uk-UA" sz="2900" dirty="0"/>
              <a:t>Час диктує зовсім інші умови. Сьогодні з’явилися нові терміни  «освітні втрати», спричинені передовсім обмеженим доступом до освітнього процесу окремих учнів у зв’язку із воєнними діями, втратами у навчальному часі (перебої з електропостачанням, інтернетом, перебуванням в укриттях тощо), змінами в психологічному стані здобувачів освіти. </a:t>
            </a:r>
          </a:p>
          <a:p>
            <a:r>
              <a:rPr lang="uk-UA" sz="2900" dirty="0"/>
              <a:t>Попри складні події, в яких перебуває наша країна колектив закладу використовував всі можливості для організації якісного навчання, де </a:t>
            </a:r>
            <a:r>
              <a:rPr lang="uk-UA" sz="2900" dirty="0" err="1"/>
              <a:t>омсобливу</a:t>
            </a:r>
            <a:r>
              <a:rPr lang="uk-UA" sz="2900" dirty="0"/>
              <a:t> увагу та вдосконалення відведено Системі оцінювання здобувачів освіти </a:t>
            </a:r>
          </a:p>
          <a:p>
            <a:r>
              <a:rPr lang="uk-UA" sz="2900" dirty="0"/>
              <a:t>Критерії оцінювання оприлюднені через розміщення на сайті, інформаційних </a:t>
            </a:r>
            <a:r>
              <a:rPr lang="uk-UA" sz="2900" dirty="0" smtClean="0"/>
              <a:t>стендах.</a:t>
            </a:r>
            <a:endParaRPr lang="uk-UA" sz="2900" dirty="0"/>
          </a:p>
          <a:p>
            <a:r>
              <a:rPr lang="uk-UA" sz="2900" dirty="0"/>
              <a:t>З процедурою оцінювання вчителі знайомлять учнів перед; вивченням курсу, теми\виконання роботи </a:t>
            </a:r>
          </a:p>
          <a:p>
            <a:r>
              <a:rPr lang="uk-UA" sz="2900" dirty="0"/>
              <a:t>Критерії та процедури оцінювання обговорюються з учнями. Більшість здобувачів освіти не завжди усвідомлено оперують даними В цілому учні задоволені якістю оцінювання, </a:t>
            </a:r>
            <a:r>
              <a:rPr lang="uk-UA" sz="2900" dirty="0" err="1"/>
              <a:t>однає</a:t>
            </a:r>
            <a:r>
              <a:rPr lang="uk-UA" sz="2900" dirty="0"/>
              <a:t> є випадки, коли вважають оцінювання </a:t>
            </a:r>
            <a:r>
              <a:rPr lang="uk-UA" sz="2900" dirty="0" err="1"/>
              <a:t>освоєї</a:t>
            </a:r>
            <a:r>
              <a:rPr lang="uk-UA" sz="2900" dirty="0"/>
              <a:t> діяльності не об'єктивним Інформація про правила і процедури оцінювання з предмету\курсу доведена до учнів, батьків\законних представників </a:t>
            </a:r>
          </a:p>
          <a:p>
            <a:endParaRPr lang="uk-UA" dirty="0"/>
          </a:p>
        </p:txBody>
      </p:sp>
    </p:spTree>
    <p:extLst>
      <p:ext uri="{BB962C8B-B14F-4D97-AF65-F5344CB8AC3E}">
        <p14:creationId xmlns:p14="http://schemas.microsoft.com/office/powerpoint/2010/main" val="86399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1214651" y="504967"/>
            <a:ext cx="9453349" cy="6209732"/>
          </a:xfrm>
        </p:spPr>
        <p:txBody>
          <a:bodyPr>
            <a:normAutofit/>
          </a:bodyPr>
          <a:lstStyle/>
          <a:p>
            <a:pPr marL="0" lvl="0" indent="0" algn="just">
              <a:lnSpc>
                <a:spcPct val="115000"/>
              </a:lnSpc>
              <a:spcBef>
                <a:spcPts val="0"/>
              </a:spcBef>
              <a:buSzTx/>
              <a:buNone/>
            </a:pP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Заступник директора відповідає за правильну організацію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освітнього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процесу у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ліцеї,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 виконання навчальних програм, якість викладання навчальних предметів, здійснює контроль за успішністю і відвідуванням учнями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закладу освіти,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регулює навантаження вчителів, організовує методичну роботу, складає розклад навчальних занять і звіти про стан </a:t>
            </a:r>
            <a:r>
              <a:rPr lang="uk-UA" sz="2400" b="1" dirty="0" smtClean="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освітньої </a:t>
            </a:r>
            <a:r>
              <a:rPr lang="uk-UA" sz="2400" b="1" dirty="0">
                <a:ln w="10160" cap="flat" cmpd="sng" algn="ctr">
                  <a:solidFill>
                    <a:srgbClr val="4472C4"/>
                  </a:solidFill>
                  <a:prstDash val="solid"/>
                  <a:round/>
                </a:ln>
                <a:solidFill>
                  <a:srgbClr val="800000"/>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endParaRPr lang="ru-RU" sz="2400" dirty="0">
              <a:solidFill>
                <a:srgbClr val="800000"/>
              </a:solidFill>
              <a:latin typeface="Times New Roman" panose="02020603050405020304" pitchFamily="18" charset="0"/>
              <a:ea typeface="Times New Roman" panose="02020603050405020304" pitchFamily="18" charset="0"/>
            </a:endParaRPr>
          </a:p>
          <a:p>
            <a:pPr marL="0" lvl="0" indent="0">
              <a:lnSpc>
                <a:spcPct val="115000"/>
              </a:lnSpc>
              <a:spcBef>
                <a:spcPts val="0"/>
              </a:spcBef>
              <a:buSzTx/>
              <a:buNone/>
            </a:pP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У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своїй</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заступник директора з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навчально-виховної</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роботи</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керується</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Конституцією України, Законом України </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Про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повну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загальну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середню</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освіту</a:t>
            </a:r>
            <a:r>
              <a:rPr lang="ru-RU"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Указами Президента України, рішеннями Кабінету Міністрів України та органів управління освітою всіх рівнів з питань навчання та виховання учнів, трудовим законодавством, правилами і нормами охорони праці, техніки безпеки і протипожежної охорони, а також </a:t>
            </a:r>
            <a:r>
              <a:rPr lang="uk-UA" sz="1800" b="1" dirty="0" smtClean="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Статутом закладу</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a:t>
            </a:r>
            <a:r>
              <a:rPr lang="ru-RU" sz="1800" b="1" dirty="0" err="1">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посадовою</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і </a:t>
            </a:r>
            <a:r>
              <a:rPr lang="ru-RU" sz="1800" b="1" dirty="0" err="1"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нструкцією</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яка </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err="1"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затверджується</a:t>
            </a:r>
            <a:r>
              <a:rPr lang="ru-RU" sz="1800" b="1" dirty="0" smtClean="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 </a:t>
            </a:r>
            <a:r>
              <a:rPr lang="ru-RU"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директором </a:t>
            </a:r>
            <a:r>
              <a:rPr lang="uk-UA" sz="1800" b="1" dirty="0">
                <a:ln w="10160" cap="flat" cmpd="sng" algn="ctr">
                  <a:solidFill>
                    <a:srgbClr val="0000CC"/>
                  </a:solidFill>
                  <a:prstDash val="solid"/>
                  <a:round/>
                </a:ln>
                <a:solidFill>
                  <a:srgbClr val="5B9BD5">
                    <a:lumMod val="50000"/>
                  </a:srgbClr>
                </a:solidFill>
                <a:effectLst>
                  <a:outerShdw blurRad="38100" dist="22860" dir="5400000" algn="tl">
                    <a:srgbClr val="000000">
                      <a:alpha val="30000"/>
                    </a:srgbClr>
                  </a:outerShdw>
                </a:effectLst>
                <a:latin typeface="Times New Roman" panose="02020603050405020304" pitchFamily="18" charset="0"/>
                <a:ea typeface="Times New Roman" panose="02020603050405020304" pitchFamily="18" charset="0"/>
              </a:rPr>
              <a:t>закладу</a:t>
            </a:r>
            <a:r>
              <a:rPr lang="uk-UA" sz="18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rPr>
              <a:t> (в тому числі Правилами внутрішнього трудового розпорядку, наказами й розпорядженнями керівника. Заступник директора школи з НВР дотримується Конвенції про права дитини.</a:t>
            </a:r>
            <a:endParaRPr lang="ru-RU" sz="1600" b="1" dirty="0">
              <a:ln>
                <a:solidFill>
                  <a:srgbClr val="0000CC"/>
                </a:solidFill>
              </a:ln>
              <a:solidFill>
                <a:srgbClr val="5B9BD5">
                  <a:lumMod val="50000"/>
                </a:srgbClr>
              </a:solidFill>
              <a:latin typeface="Times New Roman" panose="02020603050405020304" pitchFamily="18" charset="0"/>
              <a:ea typeface="Times New Roman" panose="02020603050405020304" pitchFamily="18" charset="0"/>
            </a:endParaRPr>
          </a:p>
          <a:p>
            <a:endParaRPr lang="uk-UA" dirty="0"/>
          </a:p>
        </p:txBody>
      </p:sp>
    </p:spTree>
    <p:extLst>
      <p:ext uri="{BB962C8B-B14F-4D97-AF65-F5344CB8AC3E}">
        <p14:creationId xmlns:p14="http://schemas.microsoft.com/office/powerpoint/2010/main" val="218227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41194"/>
            <a:ext cx="9144000" cy="1367459"/>
          </a:xfrm>
        </p:spPr>
        <p:txBody>
          <a:bodyPr>
            <a:noAutofit/>
          </a:bodyPr>
          <a:lstStyle/>
          <a:p>
            <a:r>
              <a:rPr lang="uk-UA" sz="3200" b="1" dirty="0" smtClean="0"/>
              <a:t>Оцінювання здобувачів освіти Дубенського ліцею № 2</a:t>
            </a:r>
            <a:endParaRPr lang="uk-UA" sz="3200" b="1" dirty="0"/>
          </a:p>
        </p:txBody>
      </p:sp>
      <p:sp>
        <p:nvSpPr>
          <p:cNvPr id="3" name="Объект 2"/>
          <p:cNvSpPr>
            <a:spLocks noGrp="1"/>
          </p:cNvSpPr>
          <p:nvPr>
            <p:ph idx="1"/>
          </p:nvPr>
        </p:nvSpPr>
        <p:spPr>
          <a:xfrm>
            <a:off x="150125" y="1777993"/>
            <a:ext cx="11778018" cy="4114800"/>
          </a:xfrm>
        </p:spPr>
        <p:txBody>
          <a:bodyPr>
            <a:noAutofit/>
          </a:bodyPr>
          <a:lstStyle/>
          <a:p>
            <a:pPr algn="ctr"/>
            <a:r>
              <a:rPr lang="uk-UA" sz="2800" b="1" dirty="0" smtClean="0"/>
              <a:t>1-4 класи НУШ</a:t>
            </a:r>
            <a:r>
              <a:rPr lang="uk-UA" b="1" dirty="0" smtClean="0"/>
              <a:t> </a:t>
            </a:r>
          </a:p>
          <a:p>
            <a:r>
              <a:rPr lang="uk-UA" sz="1600" dirty="0" smtClean="0"/>
              <a:t>Організація </a:t>
            </a:r>
            <a:r>
              <a:rPr lang="uk-UA" sz="1600" dirty="0"/>
              <a:t>системи оцінювання здобувачів освіти здійснюється на основі Концепції «Нова українська школа» та регулюється нормами, визначеними в документах </a:t>
            </a:r>
            <a:r>
              <a:rPr lang="uk-UA" sz="1600" dirty="0" smtClean="0"/>
              <a:t>  : </a:t>
            </a:r>
            <a:r>
              <a:rPr lang="uk-UA" sz="1600" dirty="0"/>
              <a:t>- Закон України «Про освіту» </a:t>
            </a:r>
            <a:r>
              <a:rPr lang="en-US" sz="1600" dirty="0" smtClean="0"/>
              <a:t>;</a:t>
            </a:r>
            <a:endParaRPr lang="uk-UA" sz="1600" dirty="0" smtClean="0"/>
          </a:p>
          <a:p>
            <a:r>
              <a:rPr lang="en-US" sz="1600" dirty="0" smtClean="0"/>
              <a:t> </a:t>
            </a:r>
            <a:r>
              <a:rPr lang="en-US" sz="1600" dirty="0"/>
              <a:t>- </a:t>
            </a:r>
            <a:r>
              <a:rPr lang="uk-UA" sz="1600" dirty="0"/>
              <a:t>Закон України «Про повну загальну середню освіту</a:t>
            </a:r>
            <a:r>
              <a:rPr lang="uk-UA" sz="1600" dirty="0" smtClean="0"/>
              <a:t>»</a:t>
            </a:r>
            <a:r>
              <a:rPr lang="en-US" sz="1600" dirty="0" smtClean="0"/>
              <a:t>; </a:t>
            </a:r>
            <a:endParaRPr lang="uk-UA" sz="1600" dirty="0" smtClean="0"/>
          </a:p>
          <a:p>
            <a:r>
              <a:rPr lang="en-US" sz="1600" dirty="0" smtClean="0"/>
              <a:t>- </a:t>
            </a:r>
            <a:r>
              <a:rPr lang="uk-UA" sz="1600" dirty="0"/>
              <a:t>Постанова Кабінету міністрів України «Про внесення змін до Державного стандарту початкової освіти</a:t>
            </a:r>
            <a:r>
              <a:rPr lang="uk-UA" sz="1600" dirty="0" smtClean="0"/>
              <a:t>»</a:t>
            </a:r>
            <a:r>
              <a:rPr lang="en-US" sz="1600" dirty="0" smtClean="0"/>
              <a:t>;</a:t>
            </a:r>
            <a:endParaRPr lang="uk-UA" sz="1600" dirty="0" smtClean="0"/>
          </a:p>
          <a:p>
            <a:r>
              <a:rPr lang="en-US" sz="1600" dirty="0" smtClean="0"/>
              <a:t> </a:t>
            </a:r>
            <a:r>
              <a:rPr lang="en-US" sz="1600" dirty="0"/>
              <a:t>- </a:t>
            </a:r>
            <a:r>
              <a:rPr lang="uk-UA" sz="1600" dirty="0"/>
              <a:t>Наказ МОН від 13 липня 2021 №813 «Про затвердження методичних рекомендацій щодо оцінювання результатів навчання учнів 1-4 класів закладів загальної середньої освіти</a:t>
            </a:r>
            <a:r>
              <a:rPr lang="uk-UA" sz="1600" dirty="0" smtClean="0"/>
              <a:t>»</a:t>
            </a:r>
            <a:r>
              <a:rPr lang="en-US" sz="1600" dirty="0" smtClean="0"/>
              <a:t>;</a:t>
            </a:r>
            <a:endParaRPr lang="uk-UA" sz="1600" dirty="0" smtClean="0"/>
          </a:p>
          <a:p>
            <a:r>
              <a:rPr lang="en-US" sz="1600" dirty="0" smtClean="0"/>
              <a:t> </a:t>
            </a:r>
            <a:r>
              <a:rPr lang="en-US" sz="1600" dirty="0"/>
              <a:t>- </a:t>
            </a:r>
            <a:r>
              <a:rPr lang="uk-UA" sz="1600" dirty="0"/>
              <a:t>Лист МОН від 19 серпня 2022 № 1/13749-23 від 12.09.23 року «Про </a:t>
            </a:r>
            <a:r>
              <a:rPr lang="uk-UA" sz="1600" dirty="0" err="1"/>
              <a:t>інструктивно</a:t>
            </a:r>
            <a:r>
              <a:rPr lang="uk-UA" sz="1600" dirty="0"/>
              <a:t> – методичні рекомендації щодо організації освітнього процесу та викладання навчальних предметів у закладах загальної середньої освіти у 2022/2023 навчальному році (Додаток 2 «Початкова освіта»)» </a:t>
            </a:r>
            <a:r>
              <a:rPr lang="uk-UA" sz="1600" dirty="0" smtClean="0"/>
              <a:t> </a:t>
            </a:r>
          </a:p>
          <a:p>
            <a:r>
              <a:rPr lang="en-US" sz="1600" dirty="0" smtClean="0"/>
              <a:t>. </a:t>
            </a:r>
            <a:r>
              <a:rPr lang="uk-UA" sz="1600" dirty="0"/>
              <a:t>Державним стандартом початкової освіти визначене вимірювання результатів навчання здобувачів освіти в освітньому процесі: 73 - формувальним оцінюванням, яке допомагає відстежувати особистісний розвиток здобувачів освіти і хід опановування ними навчального досвіду як основи компетентності, вибудовувати індивідуальну траєкторію особистості; - підсумковим оцінюванням, під час якого навчальні досягнення здобувачів освіти співвідносяться з обов’язковими результатами навчання, визначеними цим Державним стандартом </a:t>
            </a:r>
            <a:r>
              <a:rPr lang="uk-UA" sz="1400" dirty="0"/>
              <a:t>[</a:t>
            </a:r>
          </a:p>
        </p:txBody>
      </p:sp>
    </p:spTree>
    <p:extLst>
      <p:ext uri="{BB962C8B-B14F-4D97-AF65-F5344CB8AC3E}">
        <p14:creationId xmlns:p14="http://schemas.microsoft.com/office/powerpoint/2010/main" val="37020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682388" y="477672"/>
            <a:ext cx="11081982" cy="6155140"/>
          </a:xfrm>
        </p:spPr>
        <p:txBody>
          <a:bodyPr>
            <a:normAutofit fontScale="92500" lnSpcReduction="20000"/>
          </a:bodyPr>
          <a:lstStyle/>
          <a:p>
            <a:endParaRPr lang="uk-UA" dirty="0" smtClean="0"/>
          </a:p>
          <a:p>
            <a:pPr fontAlgn="base"/>
            <a:r>
              <a:rPr lang="uk-UA" dirty="0" smtClean="0"/>
              <a:t>Відповідно </a:t>
            </a:r>
            <a:r>
              <a:rPr lang="uk-UA" dirty="0"/>
              <a:t>до Закону України «Про загальну середню освіту», оцінювання ґрунтується на принципах </a:t>
            </a:r>
            <a:r>
              <a:rPr lang="uk-UA" dirty="0" err="1"/>
              <a:t>дитиноцентризму</a:t>
            </a:r>
            <a:r>
              <a:rPr lang="uk-UA" dirty="0"/>
              <a:t>, об'єктивності, доброчесності, справедливості, неупередженості, систематичності, </a:t>
            </a:r>
            <a:r>
              <a:rPr lang="uk-UA" dirty="0" err="1"/>
              <a:t>критеріальності</a:t>
            </a:r>
            <a:r>
              <a:rPr lang="uk-UA" dirty="0"/>
              <a:t>, гнучкості, перспективності, диференційованості та конфіденційності, а також плановості, чіткості, прозорості, відкритості, доброзичливості</a:t>
            </a:r>
            <a:r>
              <a:rPr lang="uk-UA" dirty="0" smtClean="0"/>
              <a:t>.</a:t>
            </a:r>
            <a:r>
              <a:rPr lang="uk-UA" dirty="0"/>
              <a:t> Відповідно до пункту 28 Державного стандарту початкової освіти отримання даних, їх аналіз та формулювання суджень про результати навчання учнів здійснюють у </a:t>
            </a:r>
            <a:r>
              <a:rPr lang="uk-UA" dirty="0" smtClean="0"/>
              <a:t>процесі: формувального </a:t>
            </a:r>
            <a:r>
              <a:rPr lang="uk-UA" dirty="0"/>
              <a:t>оцінювання, метою якого відстеження особистісного розвитку учнів й ходу опановування ними навчального досвіду як основи компетентності та побудову індивідуальної освітньої траєкторії особистості</a:t>
            </a:r>
            <a:r>
              <a:rPr lang="uk-UA" dirty="0" smtClean="0"/>
              <a:t>;</a:t>
            </a:r>
            <a:r>
              <a:rPr lang="ru-RU" dirty="0"/>
              <a:t> У межах </a:t>
            </a:r>
            <a:r>
              <a:rPr lang="ru-RU" dirty="0" err="1"/>
              <a:t>формувального</a:t>
            </a:r>
            <a:r>
              <a:rPr lang="ru-RU" dirty="0"/>
              <a:t> </a:t>
            </a:r>
            <a:r>
              <a:rPr lang="ru-RU" dirty="0" err="1"/>
              <a:t>оцінювання</a:t>
            </a:r>
            <a:r>
              <a:rPr lang="ru-RU" dirty="0"/>
              <a:t> за результатами </a:t>
            </a:r>
            <a:r>
              <a:rPr lang="ru-RU" dirty="0" err="1"/>
              <a:t>опанування</a:t>
            </a:r>
            <a:r>
              <a:rPr lang="ru-RU" dirty="0"/>
              <a:t> </a:t>
            </a:r>
            <a:r>
              <a:rPr lang="ru-RU" dirty="0" err="1"/>
              <a:t>певної</a:t>
            </a:r>
            <a:r>
              <a:rPr lang="ru-RU" dirty="0"/>
              <a:t> </a:t>
            </a:r>
            <a:r>
              <a:rPr lang="ru-RU" dirty="0" err="1"/>
              <a:t>програмової</a:t>
            </a:r>
            <a:r>
              <a:rPr lang="ru-RU" dirty="0"/>
              <a:t> теми/</a:t>
            </a:r>
            <a:r>
              <a:rPr lang="ru-RU" dirty="0" err="1"/>
              <a:t>частини</a:t>
            </a:r>
            <a:r>
              <a:rPr lang="ru-RU" dirty="0"/>
              <a:t> теми (</a:t>
            </a:r>
            <a:r>
              <a:rPr lang="ru-RU" dirty="0" err="1"/>
              <a:t>якщо</a:t>
            </a:r>
            <a:r>
              <a:rPr lang="ru-RU" dirty="0"/>
              <a:t> тема велика за </a:t>
            </a:r>
            <a:r>
              <a:rPr lang="ru-RU" dirty="0" err="1"/>
              <a:t>обсягом</a:t>
            </a:r>
            <a:r>
              <a:rPr lang="ru-RU" dirty="0"/>
              <a:t>)/</a:t>
            </a:r>
            <a:r>
              <a:rPr lang="ru-RU" dirty="0" err="1"/>
              <a:t>кількох</a:t>
            </a:r>
            <a:r>
              <a:rPr lang="ru-RU" dirty="0"/>
              <a:t> тем </a:t>
            </a:r>
            <a:r>
              <a:rPr lang="ru-RU" dirty="0" err="1"/>
              <a:t>чи</a:t>
            </a:r>
            <a:r>
              <a:rPr lang="ru-RU" dirty="0"/>
              <a:t> </a:t>
            </a:r>
            <a:r>
              <a:rPr lang="ru-RU" dirty="0" err="1"/>
              <a:t>розділу</a:t>
            </a:r>
            <a:r>
              <a:rPr lang="ru-RU" dirty="0"/>
              <a:t> </a:t>
            </a:r>
            <a:r>
              <a:rPr lang="ru-RU" dirty="0" err="1"/>
              <a:t>протягом</a:t>
            </a:r>
            <a:r>
              <a:rPr lang="ru-RU" dirty="0"/>
              <a:t> </a:t>
            </a:r>
            <a:r>
              <a:rPr lang="ru-RU" dirty="0" err="1"/>
              <a:t>навчального</a:t>
            </a:r>
            <a:r>
              <a:rPr lang="ru-RU" dirty="0"/>
              <a:t> року </a:t>
            </a:r>
            <a:r>
              <a:rPr lang="ru-RU" dirty="0" smtClean="0"/>
              <a:t>проводили  </a:t>
            </a:r>
            <a:r>
              <a:rPr lang="ru-RU" dirty="0" err="1" smtClean="0"/>
              <a:t>діагностувальні</a:t>
            </a:r>
            <a:r>
              <a:rPr lang="ru-RU" dirty="0" smtClean="0"/>
              <a:t> </a:t>
            </a:r>
            <a:r>
              <a:rPr lang="ru-RU" dirty="0" err="1"/>
              <a:t>роботи</a:t>
            </a:r>
            <a:r>
              <a:rPr lang="ru-RU" dirty="0" smtClean="0"/>
              <a:t>.</a:t>
            </a:r>
            <a:r>
              <a:rPr lang="uk-UA" b="1" dirty="0"/>
              <a:t> Підсумкове оцінювання </a:t>
            </a:r>
          </a:p>
          <a:p>
            <a:pPr fontAlgn="base"/>
            <a:r>
              <a:rPr lang="uk-UA" dirty="0"/>
              <a:t>Об'єктом </a:t>
            </a:r>
            <a:r>
              <a:rPr lang="uk-UA" b="1" dirty="0"/>
              <a:t>підсумкового оцінювання</a:t>
            </a:r>
            <a:r>
              <a:rPr lang="uk-UA" dirty="0"/>
              <a:t> є результати навчання учня / учениці за рік. Під час підсумкового оцінювання рекомендуємо зіставляти навчальні досягнення учнів з очікуваними результатами навчання, визначеними в освітніх програмах закладів загальної середньої освіти, з урахуванням Орієнтовної рамки оцінювання</a:t>
            </a:r>
            <a:r>
              <a:rPr lang="uk-UA" dirty="0" smtClean="0"/>
              <a:t>.</a:t>
            </a:r>
          </a:p>
          <a:p>
            <a:pPr fontAlgn="base"/>
            <a:r>
              <a:rPr lang="uk-UA" dirty="0"/>
              <a:t>Підсумкову (річну) оцінку </a:t>
            </a:r>
            <a:r>
              <a:rPr lang="uk-UA" dirty="0" smtClean="0"/>
              <a:t>зафіксували   </a:t>
            </a:r>
            <a:r>
              <a:rPr lang="uk-UA" dirty="0"/>
              <a:t>у класному журналі і </a:t>
            </a:r>
            <a:r>
              <a:rPr lang="uk-UA" dirty="0" err="1"/>
              <a:t>свідоцтвах</a:t>
            </a:r>
            <a:r>
              <a:rPr lang="uk-UA" dirty="0"/>
              <a:t> досягнень учнів.</a:t>
            </a:r>
          </a:p>
          <a:p>
            <a:r>
              <a:rPr lang="uk-UA" dirty="0" smtClean="0"/>
              <a:t> .</a:t>
            </a:r>
            <a:r>
              <a:rPr lang="uk-UA" dirty="0"/>
              <a:t>Відповідно  до наказу МОН України № 813 від 13 липня 2021 року  « Про затвердження методичних рекомендацій щодо оцінювання результатів навчання учнів 1-4-х класів  ЗЗСО » для здобувачів освіти 1-4 класів використовувався інструментарій для формувального оцінювання, велися  індивідуальні картки навчального поступу кожного учня.  У червні   виставлені результати особистих досягнень учнів у Свідоцтва досягнень.</a:t>
            </a:r>
          </a:p>
        </p:txBody>
      </p:sp>
    </p:spTree>
    <p:extLst>
      <p:ext uri="{BB962C8B-B14F-4D97-AF65-F5344CB8AC3E}">
        <p14:creationId xmlns:p14="http://schemas.microsoft.com/office/powerpoint/2010/main" val="26635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005233" cy="424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301" y="0"/>
            <a:ext cx="5057041"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77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b="1" dirty="0"/>
              <a:t>Оцінювання здобувачів освіти </a:t>
            </a:r>
            <a:r>
              <a:rPr lang="uk-UA" b="1" dirty="0" smtClean="0"/>
              <a:t/>
            </a:r>
            <a:br>
              <a:rPr lang="uk-UA" b="1" dirty="0" smtClean="0"/>
            </a:br>
            <a:r>
              <a:rPr lang="uk-UA" b="1" dirty="0" smtClean="0"/>
              <a:t>Дубенського </a:t>
            </a:r>
            <a:r>
              <a:rPr lang="uk-UA" b="1" dirty="0"/>
              <a:t>ліцею № </a:t>
            </a:r>
            <a:r>
              <a:rPr lang="uk-UA" b="1" dirty="0" smtClean="0"/>
              <a:t>2</a:t>
            </a:r>
            <a:br>
              <a:rPr lang="uk-UA" b="1" dirty="0" smtClean="0"/>
            </a:br>
            <a:r>
              <a:rPr lang="uk-UA" b="1" dirty="0" smtClean="0"/>
              <a:t>5-6 класів НУШ</a:t>
            </a:r>
            <a:endParaRPr lang="uk-UA" b="1" dirty="0"/>
          </a:p>
        </p:txBody>
      </p:sp>
      <p:sp>
        <p:nvSpPr>
          <p:cNvPr id="3" name="Объект 2"/>
          <p:cNvSpPr>
            <a:spLocks noGrp="1"/>
          </p:cNvSpPr>
          <p:nvPr>
            <p:ph idx="1"/>
          </p:nvPr>
        </p:nvSpPr>
        <p:spPr/>
        <p:txBody>
          <a:bodyPr>
            <a:normAutofit lnSpcReduction="10000"/>
          </a:bodyPr>
          <a:lstStyle/>
          <a:p>
            <a:r>
              <a:rPr lang="ru-RU" dirty="0" err="1"/>
              <a:t>Відповідно</a:t>
            </a:r>
            <a:r>
              <a:rPr lang="ru-RU" dirty="0"/>
              <a:t> до Закону </a:t>
            </a:r>
            <a:r>
              <a:rPr lang="ru-RU" dirty="0" err="1"/>
              <a:t>України</a:t>
            </a:r>
            <a:r>
              <a:rPr lang="ru-RU" dirty="0"/>
              <a:t> «Про </a:t>
            </a:r>
            <a:r>
              <a:rPr lang="ru-RU" dirty="0" err="1"/>
              <a:t>повну</a:t>
            </a:r>
            <a:r>
              <a:rPr lang="ru-RU" dirty="0"/>
              <a:t> </a:t>
            </a:r>
            <a:r>
              <a:rPr lang="ru-RU" dirty="0" err="1"/>
              <a:t>загальну</a:t>
            </a:r>
            <a:r>
              <a:rPr lang="ru-RU" dirty="0"/>
              <a:t> </a:t>
            </a:r>
            <a:r>
              <a:rPr lang="ru-RU" dirty="0" err="1"/>
              <a:t>середню</a:t>
            </a:r>
            <a:r>
              <a:rPr lang="ru-RU" dirty="0"/>
              <a:t> </a:t>
            </a:r>
            <a:r>
              <a:rPr lang="ru-RU" dirty="0" err="1"/>
              <a:t>освіту</a:t>
            </a:r>
            <a:r>
              <a:rPr lang="ru-RU" dirty="0"/>
              <a:t>», Державного </a:t>
            </a:r>
            <a:r>
              <a:rPr lang="ru-RU" dirty="0" err="1"/>
              <a:t>стандартубазової</a:t>
            </a:r>
            <a:r>
              <a:rPr lang="ru-RU" dirty="0"/>
              <a:t> </a:t>
            </a:r>
            <a:r>
              <a:rPr lang="ru-RU" dirty="0" err="1"/>
              <a:t>середньої</a:t>
            </a:r>
            <a:r>
              <a:rPr lang="ru-RU" dirty="0"/>
              <a:t> </a:t>
            </a:r>
            <a:r>
              <a:rPr lang="ru-RU" dirty="0" err="1"/>
              <a:t>освіти</a:t>
            </a:r>
            <a:r>
              <a:rPr lang="ru-RU" dirty="0"/>
              <a:t>, </a:t>
            </a:r>
            <a:r>
              <a:rPr lang="ru-RU" dirty="0" err="1"/>
              <a:t>затвердженого</a:t>
            </a:r>
            <a:r>
              <a:rPr lang="ru-RU" dirty="0"/>
              <a:t> </a:t>
            </a:r>
            <a:r>
              <a:rPr lang="ru-RU" dirty="0" err="1"/>
              <a:t>постановою</a:t>
            </a:r>
            <a:r>
              <a:rPr lang="ru-RU" dirty="0"/>
              <a:t> </a:t>
            </a:r>
            <a:r>
              <a:rPr lang="ru-RU" dirty="0" err="1"/>
              <a:t>Кабінету</a:t>
            </a:r>
            <a:r>
              <a:rPr lang="ru-RU" dirty="0"/>
              <a:t> </a:t>
            </a:r>
            <a:r>
              <a:rPr lang="ru-RU" dirty="0" err="1"/>
              <a:t>Міністрів</a:t>
            </a:r>
            <a:r>
              <a:rPr lang="ru-RU" dirty="0"/>
              <a:t> </a:t>
            </a:r>
            <a:r>
              <a:rPr lang="ru-RU" dirty="0" err="1"/>
              <a:t>України</a:t>
            </a:r>
            <a:r>
              <a:rPr lang="ru-RU" dirty="0"/>
              <a:t> </a:t>
            </a:r>
            <a:r>
              <a:rPr lang="ru-RU" dirty="0" err="1"/>
              <a:t>від</a:t>
            </a:r>
            <a:r>
              <a:rPr lang="ru-RU" dirty="0"/>
              <a:t> 30 вересня2020 </a:t>
            </a:r>
            <a:r>
              <a:rPr lang="ru-RU" dirty="0" smtClean="0"/>
              <a:t>року №898</a:t>
            </a:r>
          </a:p>
          <a:p>
            <a:r>
              <a:rPr lang="uk-UA" dirty="0"/>
              <a:t>Про затвердження </a:t>
            </a:r>
            <a:r>
              <a:rPr lang="uk-UA" dirty="0" err="1"/>
              <a:t>методичнихрекомендацій</a:t>
            </a:r>
            <a:r>
              <a:rPr lang="uk-UA" dirty="0"/>
              <a:t> щодо </a:t>
            </a:r>
            <a:r>
              <a:rPr lang="uk-UA" dirty="0" err="1"/>
              <a:t>оцінюваннянавчальних</a:t>
            </a:r>
            <a:r>
              <a:rPr lang="uk-UA" dirty="0"/>
              <a:t> досягнень учнів 5-6 </a:t>
            </a:r>
            <a:r>
              <a:rPr lang="uk-UA" dirty="0" err="1"/>
              <a:t>класів,які</a:t>
            </a:r>
            <a:r>
              <a:rPr lang="uk-UA" dirty="0"/>
              <a:t> здобувають освіту відповідно до </a:t>
            </a:r>
            <a:r>
              <a:rPr lang="uk-UA" dirty="0" err="1"/>
              <a:t>новогоДержавного</a:t>
            </a:r>
            <a:r>
              <a:rPr lang="uk-UA" dirty="0"/>
              <a:t> стандарту базової середньої </a:t>
            </a:r>
            <a:r>
              <a:rPr lang="uk-UA" dirty="0" smtClean="0"/>
              <a:t>освіти</a:t>
            </a:r>
            <a:r>
              <a:rPr lang="ru-RU" dirty="0" smtClean="0"/>
              <a:t>№ </a:t>
            </a:r>
            <a:r>
              <a:rPr lang="ru-RU" dirty="0"/>
              <a:t>289 </a:t>
            </a:r>
            <a:r>
              <a:rPr lang="ru-RU" dirty="0" err="1"/>
              <a:t>від</a:t>
            </a:r>
            <a:r>
              <a:rPr lang="ru-RU" dirty="0"/>
              <a:t> 01 </a:t>
            </a:r>
            <a:r>
              <a:rPr lang="ru-RU" dirty="0" err="1"/>
              <a:t>квітня</a:t>
            </a:r>
            <a:r>
              <a:rPr lang="ru-RU" dirty="0"/>
              <a:t> 2022 </a:t>
            </a:r>
            <a:r>
              <a:rPr lang="ru-RU" dirty="0" smtClean="0"/>
              <a:t>року</a:t>
            </a:r>
          </a:p>
          <a:p>
            <a:r>
              <a:rPr lang="ru-RU" dirty="0" err="1"/>
              <a:t>Згідно</a:t>
            </a:r>
            <a:r>
              <a:rPr lang="ru-RU" dirty="0"/>
              <a:t> Закону </a:t>
            </a:r>
            <a:r>
              <a:rPr lang="ru-RU" dirty="0" err="1"/>
              <a:t>України</a:t>
            </a:r>
            <a:r>
              <a:rPr lang="ru-RU" dirty="0"/>
              <a:t> «Про </a:t>
            </a:r>
            <a:r>
              <a:rPr lang="ru-RU" dirty="0" err="1"/>
              <a:t>повну</a:t>
            </a:r>
            <a:r>
              <a:rPr lang="ru-RU" dirty="0"/>
              <a:t> </a:t>
            </a:r>
            <a:r>
              <a:rPr lang="ru-RU" dirty="0" err="1"/>
              <a:t>загальну</a:t>
            </a:r>
            <a:r>
              <a:rPr lang="ru-RU" dirty="0"/>
              <a:t> </a:t>
            </a:r>
            <a:r>
              <a:rPr lang="ru-RU" dirty="0" err="1"/>
              <a:t>середню</a:t>
            </a:r>
            <a:r>
              <a:rPr lang="ru-RU" dirty="0"/>
              <a:t> </a:t>
            </a:r>
            <a:r>
              <a:rPr lang="ru-RU" dirty="0" err="1"/>
              <a:t>освіту</a:t>
            </a:r>
            <a:r>
              <a:rPr lang="ru-RU" dirty="0"/>
              <a:t>» </a:t>
            </a:r>
            <a:r>
              <a:rPr lang="ru-RU" dirty="0" err="1"/>
              <a:t>кожен</a:t>
            </a:r>
            <a:r>
              <a:rPr lang="ru-RU" dirty="0"/>
              <a:t> </a:t>
            </a:r>
            <a:r>
              <a:rPr lang="ru-RU" dirty="0" err="1"/>
              <a:t>ученьмає</a:t>
            </a:r>
            <a:r>
              <a:rPr lang="ru-RU" dirty="0"/>
              <a:t> право на </a:t>
            </a:r>
            <a:r>
              <a:rPr lang="ru-RU" dirty="0" err="1"/>
              <a:t>справедливе</a:t>
            </a:r>
            <a:r>
              <a:rPr lang="ru-RU" dirty="0"/>
              <a:t>, </a:t>
            </a:r>
            <a:r>
              <a:rPr lang="ru-RU" dirty="0" err="1"/>
              <a:t>неупереджене</a:t>
            </a:r>
            <a:r>
              <a:rPr lang="ru-RU" dirty="0"/>
              <a:t>, </a:t>
            </a:r>
            <a:r>
              <a:rPr lang="ru-RU" dirty="0" err="1"/>
              <a:t>об’єктивне</a:t>
            </a:r>
            <a:r>
              <a:rPr lang="ru-RU" dirty="0"/>
              <a:t>, </a:t>
            </a:r>
            <a:r>
              <a:rPr lang="ru-RU" dirty="0" err="1"/>
              <a:t>незалежне,недискримінаційне</a:t>
            </a:r>
            <a:r>
              <a:rPr lang="ru-RU" dirty="0"/>
              <a:t> та </a:t>
            </a:r>
            <a:r>
              <a:rPr lang="ru-RU" dirty="0" err="1"/>
              <a:t>доброчесне</a:t>
            </a:r>
            <a:r>
              <a:rPr lang="ru-RU" dirty="0"/>
              <a:t> </a:t>
            </a:r>
            <a:r>
              <a:rPr lang="ru-RU" dirty="0" err="1"/>
              <a:t>оцінювання</a:t>
            </a:r>
            <a:r>
              <a:rPr lang="ru-RU" dirty="0"/>
              <a:t> </a:t>
            </a:r>
            <a:r>
              <a:rPr lang="ru-RU" dirty="0" err="1"/>
              <a:t>результатів</a:t>
            </a:r>
            <a:r>
              <a:rPr lang="ru-RU" dirty="0"/>
              <a:t> </a:t>
            </a:r>
            <a:r>
              <a:rPr lang="ru-RU" dirty="0" err="1"/>
              <a:t>його</a:t>
            </a:r>
            <a:r>
              <a:rPr lang="ru-RU" dirty="0"/>
              <a:t> </a:t>
            </a:r>
            <a:r>
              <a:rPr lang="ru-RU" dirty="0" err="1"/>
              <a:t>навчаннянезалежно</a:t>
            </a:r>
            <a:r>
              <a:rPr lang="ru-RU" dirty="0"/>
              <a:t> </a:t>
            </a:r>
            <a:r>
              <a:rPr lang="ru-RU" dirty="0" err="1"/>
              <a:t>від</a:t>
            </a:r>
            <a:r>
              <a:rPr lang="ru-RU" dirty="0"/>
              <a:t> виду та </a:t>
            </a:r>
            <a:r>
              <a:rPr lang="ru-RU" dirty="0" err="1"/>
              <a:t>форми</a:t>
            </a:r>
            <a:r>
              <a:rPr lang="ru-RU" dirty="0"/>
              <a:t> </a:t>
            </a:r>
            <a:r>
              <a:rPr lang="ru-RU" dirty="0" err="1"/>
              <a:t>здобуття</a:t>
            </a:r>
            <a:r>
              <a:rPr lang="ru-RU" dirty="0"/>
              <a:t> ним </a:t>
            </a:r>
            <a:r>
              <a:rPr lang="ru-RU" dirty="0" err="1"/>
              <a:t>освіти.Основними</a:t>
            </a:r>
            <a:r>
              <a:rPr lang="ru-RU" dirty="0"/>
              <a:t> видами </a:t>
            </a:r>
            <a:r>
              <a:rPr lang="ru-RU" dirty="0" err="1"/>
              <a:t>оцінювання</a:t>
            </a:r>
            <a:r>
              <a:rPr lang="ru-RU" dirty="0"/>
              <a:t> </a:t>
            </a:r>
            <a:r>
              <a:rPr lang="ru-RU" dirty="0" err="1"/>
              <a:t>результатів</a:t>
            </a:r>
            <a:r>
              <a:rPr lang="ru-RU" dirty="0"/>
              <a:t> </a:t>
            </a:r>
            <a:r>
              <a:rPr lang="ru-RU" dirty="0" err="1"/>
              <a:t>навчання</a:t>
            </a:r>
            <a:r>
              <a:rPr lang="ru-RU" dirty="0"/>
              <a:t> </a:t>
            </a:r>
            <a:r>
              <a:rPr lang="ru-RU" dirty="0" err="1"/>
              <a:t>учнів</a:t>
            </a:r>
            <a:r>
              <a:rPr lang="ru-RU" dirty="0"/>
              <a:t>, </a:t>
            </a:r>
            <a:r>
              <a:rPr lang="ru-RU" dirty="0" err="1"/>
              <a:t>щопроводяться</a:t>
            </a:r>
            <a:r>
              <a:rPr lang="ru-RU" dirty="0"/>
              <a:t> закладом, є </a:t>
            </a:r>
            <a:r>
              <a:rPr lang="ru-RU" dirty="0" err="1"/>
              <a:t>формувальне</a:t>
            </a:r>
            <a:r>
              <a:rPr lang="ru-RU" dirty="0"/>
              <a:t>, </a:t>
            </a:r>
            <a:r>
              <a:rPr lang="ru-RU" dirty="0" err="1"/>
              <a:t>поточне</a:t>
            </a:r>
            <a:r>
              <a:rPr lang="ru-RU" dirty="0"/>
              <a:t> та </a:t>
            </a:r>
            <a:r>
              <a:rPr lang="ru-RU" dirty="0" err="1"/>
              <a:t>підсумкове</a:t>
            </a:r>
            <a:r>
              <a:rPr lang="ru-RU" dirty="0"/>
              <a:t>: </a:t>
            </a:r>
            <a:r>
              <a:rPr lang="ru-RU" dirty="0" err="1"/>
              <a:t>тематичне,семестрове</a:t>
            </a:r>
            <a:r>
              <a:rPr lang="ru-RU" dirty="0"/>
              <a:t>, </a:t>
            </a:r>
            <a:r>
              <a:rPr lang="ru-RU" dirty="0" err="1"/>
              <a:t>річне</a:t>
            </a:r>
            <a:r>
              <a:rPr lang="ru-RU" dirty="0"/>
              <a:t>.</a:t>
            </a:r>
            <a:endParaRPr lang="uk-UA" dirty="0"/>
          </a:p>
        </p:txBody>
      </p:sp>
    </p:spTree>
    <p:extLst>
      <p:ext uri="{BB962C8B-B14F-4D97-AF65-F5344CB8AC3E}">
        <p14:creationId xmlns:p14="http://schemas.microsoft.com/office/powerpoint/2010/main" val="388455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a:xfrm>
            <a:off x="1524000" y="464024"/>
            <a:ext cx="9144000" cy="5551599"/>
          </a:xfrm>
        </p:spPr>
        <p:txBody>
          <a:bodyPr>
            <a:normAutofit lnSpcReduction="10000"/>
          </a:bodyPr>
          <a:lstStyle/>
          <a:p>
            <a:r>
              <a:rPr lang="uk-UA" dirty="0"/>
              <a:t>Семестрове та підсумкове (річне) </a:t>
            </a:r>
            <a:r>
              <a:rPr lang="uk-UA" dirty="0" smtClean="0"/>
              <a:t>оцінювання результатів </a:t>
            </a:r>
            <a:r>
              <a:rPr lang="uk-UA" dirty="0"/>
              <a:t>навчання здійснюють за 12-бальною системою (шкалою), а </a:t>
            </a:r>
            <a:r>
              <a:rPr lang="uk-UA" dirty="0" smtClean="0"/>
              <a:t>його результати </a:t>
            </a:r>
            <a:r>
              <a:rPr lang="uk-UA" dirty="0"/>
              <a:t>позначають цифрами від 1 до 12</a:t>
            </a:r>
            <a:r>
              <a:rPr lang="uk-UA" dirty="0" smtClean="0"/>
              <a:t>. </a:t>
            </a:r>
          </a:p>
          <a:p>
            <a:r>
              <a:rPr lang="uk-UA" dirty="0" smtClean="0"/>
              <a:t>За </a:t>
            </a:r>
            <a:r>
              <a:rPr lang="uk-UA" dirty="0"/>
              <a:t>рішенням педагогічної ради </a:t>
            </a:r>
            <a:r>
              <a:rPr lang="uk-UA" dirty="0" smtClean="0"/>
              <a:t>  </a:t>
            </a:r>
            <a:r>
              <a:rPr lang="uk-UA" dirty="0"/>
              <a:t>заклад освіти </a:t>
            </a:r>
            <a:r>
              <a:rPr lang="uk-UA" dirty="0" smtClean="0"/>
              <a:t>  визначив  адаптаційний </a:t>
            </a:r>
            <a:r>
              <a:rPr lang="uk-UA" dirty="0"/>
              <a:t>період </a:t>
            </a:r>
            <a:r>
              <a:rPr lang="uk-UA" dirty="0" smtClean="0"/>
              <a:t> для 5-х класів впродовж вересня 2023 р якого </a:t>
            </a:r>
            <a:r>
              <a:rPr lang="uk-UA" dirty="0"/>
              <a:t>не </a:t>
            </a:r>
            <a:r>
              <a:rPr lang="uk-UA" dirty="0" smtClean="0"/>
              <a:t>здійснювалося </a:t>
            </a:r>
            <a:r>
              <a:rPr lang="uk-UA" dirty="0"/>
              <a:t>поточне та </a:t>
            </a:r>
            <a:r>
              <a:rPr lang="uk-UA" dirty="0" smtClean="0"/>
              <a:t>тематичне оцінювання.</a:t>
            </a:r>
          </a:p>
          <a:p>
            <a:r>
              <a:rPr lang="uk-UA" dirty="0"/>
              <a:t>Свідоцтво досягнень </a:t>
            </a:r>
            <a:r>
              <a:rPr lang="uk-UA" dirty="0" smtClean="0"/>
              <a:t> ) </a:t>
            </a:r>
            <a:r>
              <a:rPr lang="uk-UA" dirty="0"/>
              <a:t>відображає результати </a:t>
            </a:r>
            <a:r>
              <a:rPr lang="uk-UA" dirty="0" smtClean="0"/>
              <a:t>навчальних досягнень </a:t>
            </a:r>
            <a:r>
              <a:rPr lang="uk-UA" dirty="0"/>
              <a:t>учня/учениці 5-6 класу з переліку предметів та </a:t>
            </a:r>
            <a:r>
              <a:rPr lang="uk-UA" dirty="0" smtClean="0"/>
              <a:t>інтегрованих  </a:t>
            </a:r>
            <a:r>
              <a:rPr lang="uk-UA" dirty="0"/>
              <a:t>курсів</a:t>
            </a:r>
            <a:r>
              <a:rPr lang="uk-UA" dirty="0" smtClean="0"/>
              <a:t>, визначених </a:t>
            </a:r>
            <a:r>
              <a:rPr lang="uk-UA" dirty="0"/>
              <a:t>освітньою програмою закладу освіти</a:t>
            </a:r>
            <a:r>
              <a:rPr lang="uk-UA" dirty="0" smtClean="0"/>
              <a:t>.</a:t>
            </a:r>
          </a:p>
          <a:p>
            <a:r>
              <a:rPr lang="ru-RU" dirty="0"/>
              <a:t>«Характеристика </a:t>
            </a:r>
            <a:r>
              <a:rPr lang="ru-RU" dirty="0" err="1"/>
              <a:t>навчальної</a:t>
            </a:r>
            <a:r>
              <a:rPr lang="ru-RU" dirty="0"/>
              <a:t> </a:t>
            </a:r>
            <a:r>
              <a:rPr lang="ru-RU" dirty="0" err="1"/>
              <a:t>діяльності</a:t>
            </a:r>
            <a:r>
              <a:rPr lang="ru-RU" dirty="0"/>
              <a:t>» сформована </a:t>
            </a:r>
            <a:r>
              <a:rPr lang="ru-RU" dirty="0" err="1"/>
              <a:t>відповідно</a:t>
            </a:r>
            <a:r>
              <a:rPr lang="ru-RU" dirty="0"/>
              <a:t> </a:t>
            </a:r>
            <a:r>
              <a:rPr lang="ru-RU" dirty="0" err="1"/>
              <a:t>допереліку</a:t>
            </a:r>
            <a:r>
              <a:rPr lang="ru-RU" dirty="0"/>
              <a:t> </a:t>
            </a:r>
            <a:r>
              <a:rPr lang="ru-RU" dirty="0" err="1"/>
              <a:t>наскрізних</a:t>
            </a:r>
            <a:r>
              <a:rPr lang="ru-RU" dirty="0"/>
              <a:t> </a:t>
            </a:r>
            <a:r>
              <a:rPr lang="ru-RU" dirty="0" err="1"/>
              <a:t>умінь</a:t>
            </a:r>
            <a:r>
              <a:rPr lang="ru-RU" dirty="0"/>
              <a:t>, </a:t>
            </a:r>
            <a:r>
              <a:rPr lang="ru-RU" dirty="0" err="1"/>
              <a:t>визначених</a:t>
            </a:r>
            <a:r>
              <a:rPr lang="ru-RU" dirty="0"/>
              <a:t> </a:t>
            </a:r>
            <a:r>
              <a:rPr lang="ru-RU" dirty="0" err="1"/>
              <a:t>Державним</a:t>
            </a:r>
            <a:r>
              <a:rPr lang="ru-RU" dirty="0"/>
              <a:t> стандартом </a:t>
            </a:r>
            <a:r>
              <a:rPr lang="ru-RU" dirty="0" err="1"/>
              <a:t>базовоїсередньої</a:t>
            </a:r>
            <a:r>
              <a:rPr lang="ru-RU" dirty="0"/>
              <a:t> </a:t>
            </a:r>
            <a:r>
              <a:rPr lang="ru-RU" dirty="0" err="1"/>
              <a:t>освіти</a:t>
            </a:r>
            <a:r>
              <a:rPr lang="ru-RU" dirty="0"/>
              <a:t>. </a:t>
            </a:r>
            <a:r>
              <a:rPr lang="ru-RU" dirty="0" err="1"/>
              <a:t>Зазначена</a:t>
            </a:r>
            <a:r>
              <a:rPr lang="ru-RU" dirty="0"/>
              <a:t> графа </a:t>
            </a:r>
            <a:r>
              <a:rPr lang="ru-RU" dirty="0" err="1"/>
              <a:t>заповнюється</a:t>
            </a:r>
            <a:r>
              <a:rPr lang="ru-RU" dirty="0"/>
              <a:t> </a:t>
            </a:r>
            <a:r>
              <a:rPr lang="ru-RU" dirty="0" err="1"/>
              <a:t>класним</a:t>
            </a:r>
            <a:r>
              <a:rPr lang="ru-RU" dirty="0"/>
              <a:t> </a:t>
            </a:r>
            <a:r>
              <a:rPr lang="ru-RU" dirty="0" err="1"/>
              <a:t>керівником</a:t>
            </a:r>
            <a:r>
              <a:rPr lang="ru-RU" dirty="0"/>
              <a:t> </a:t>
            </a:r>
            <a:r>
              <a:rPr lang="ru-RU" dirty="0" err="1"/>
              <a:t>зарезультатами</a:t>
            </a:r>
            <a:r>
              <a:rPr lang="ru-RU" dirty="0"/>
              <a:t> </a:t>
            </a:r>
            <a:r>
              <a:rPr lang="ru-RU" dirty="0" err="1"/>
              <a:t>спостережень</a:t>
            </a:r>
            <a:r>
              <a:rPr lang="ru-RU" dirty="0"/>
              <a:t>, </a:t>
            </a:r>
            <a:r>
              <a:rPr lang="ru-RU" dirty="0" err="1"/>
              <a:t>проведених</a:t>
            </a:r>
            <a:r>
              <a:rPr lang="ru-RU" dirty="0"/>
              <a:t> </a:t>
            </a:r>
            <a:r>
              <a:rPr lang="ru-RU" dirty="0" err="1"/>
              <a:t>спільно</a:t>
            </a:r>
            <a:r>
              <a:rPr lang="ru-RU" dirty="0"/>
              <a:t> з </a:t>
            </a:r>
            <a:r>
              <a:rPr lang="ru-RU" dirty="0" err="1"/>
              <a:t>вчителями-предметниками,які</a:t>
            </a:r>
            <a:r>
              <a:rPr lang="ru-RU" dirty="0"/>
              <a:t> </a:t>
            </a:r>
            <a:r>
              <a:rPr lang="ru-RU" dirty="0" err="1"/>
              <a:t>працюють</a:t>
            </a:r>
            <a:r>
              <a:rPr lang="ru-RU" dirty="0"/>
              <a:t> з </a:t>
            </a:r>
            <a:r>
              <a:rPr lang="ru-RU" dirty="0" err="1"/>
              <a:t>класом</a:t>
            </a:r>
            <a:r>
              <a:rPr lang="ru-RU" dirty="0"/>
              <a:t>. </a:t>
            </a:r>
            <a:r>
              <a:rPr lang="ru-RU" dirty="0" err="1"/>
              <a:t>Спостереження</a:t>
            </a:r>
            <a:r>
              <a:rPr lang="ru-RU" dirty="0"/>
              <a:t> </a:t>
            </a:r>
            <a:r>
              <a:rPr lang="ru-RU" dirty="0" err="1"/>
              <a:t>проводяться</a:t>
            </a:r>
            <a:r>
              <a:rPr lang="ru-RU" dirty="0"/>
              <a:t> </a:t>
            </a:r>
            <a:r>
              <a:rPr lang="ru-RU" dirty="0" err="1"/>
              <a:t>упродовж</a:t>
            </a:r>
            <a:r>
              <a:rPr lang="ru-RU" dirty="0"/>
              <a:t> року за </a:t>
            </a:r>
            <a:r>
              <a:rPr lang="ru-RU" dirty="0" err="1"/>
              <a:t>планом,визначеним</a:t>
            </a:r>
            <a:r>
              <a:rPr lang="ru-RU" dirty="0"/>
              <a:t> закладом </a:t>
            </a:r>
            <a:r>
              <a:rPr lang="ru-RU" dirty="0" err="1"/>
              <a:t>освіти</a:t>
            </a:r>
            <a:r>
              <a:rPr lang="ru-RU" dirty="0"/>
              <a:t>. </a:t>
            </a:r>
            <a:endParaRPr lang="ru-RU" dirty="0" smtClean="0"/>
          </a:p>
          <a:p>
            <a:r>
              <a:rPr lang="uk-UA" dirty="0"/>
              <a:t>Річне оцінювання здійснюється на підставі загальної оцінки </a:t>
            </a:r>
            <a:r>
              <a:rPr lang="uk-UA" dirty="0" err="1"/>
              <a:t>результатівнавчання</a:t>
            </a:r>
            <a:r>
              <a:rPr lang="uk-UA" dirty="0"/>
              <a:t> за І та ІІ семестри.</a:t>
            </a:r>
          </a:p>
        </p:txBody>
      </p:sp>
    </p:spTree>
    <p:extLst>
      <p:ext uri="{BB962C8B-B14F-4D97-AF65-F5344CB8AC3E}">
        <p14:creationId xmlns:p14="http://schemas.microsoft.com/office/powerpoint/2010/main" val="24838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5761" y="538357"/>
            <a:ext cx="9144000" cy="1143000"/>
          </a:xfrm>
        </p:spPr>
        <p:txBody>
          <a:bodyPr>
            <a:normAutofit fontScale="90000"/>
          </a:bodyPr>
          <a:lstStyle/>
          <a:p>
            <a:pPr algn="ctr"/>
            <a:r>
              <a:rPr lang="uk-UA" b="1" dirty="0"/>
              <a:t>Оцінювання здобувачів освіти </a:t>
            </a:r>
            <a:r>
              <a:rPr lang="uk-UA" b="1" dirty="0" smtClean="0"/>
              <a:t/>
            </a:r>
            <a:br>
              <a:rPr lang="uk-UA" b="1" dirty="0" smtClean="0"/>
            </a:br>
            <a:r>
              <a:rPr lang="uk-UA" b="1" dirty="0" smtClean="0"/>
              <a:t>Дубенського </a:t>
            </a:r>
            <a:r>
              <a:rPr lang="uk-UA" b="1" dirty="0"/>
              <a:t>ліцею № 2</a:t>
            </a:r>
            <a:br>
              <a:rPr lang="uk-UA" b="1" dirty="0"/>
            </a:br>
            <a:r>
              <a:rPr lang="uk-UA" b="1" dirty="0" smtClean="0"/>
              <a:t>7-11 </a:t>
            </a:r>
            <a:r>
              <a:rPr lang="uk-UA" b="1" dirty="0"/>
              <a:t>класів</a:t>
            </a:r>
          </a:p>
        </p:txBody>
      </p:sp>
      <p:sp>
        <p:nvSpPr>
          <p:cNvPr id="3" name="Объект 2"/>
          <p:cNvSpPr>
            <a:spLocks noGrp="1"/>
          </p:cNvSpPr>
          <p:nvPr>
            <p:ph idx="1"/>
          </p:nvPr>
        </p:nvSpPr>
        <p:spPr/>
        <p:txBody>
          <a:bodyPr>
            <a:normAutofit fontScale="92500" lnSpcReduction="20000"/>
          </a:bodyPr>
          <a:lstStyle/>
          <a:p>
            <a:r>
              <a:rPr lang="uk-UA" dirty="0"/>
              <a:t>Оцінювання школярів 6-11 класів здійснюється відповідно до нормативно правових документів:</a:t>
            </a:r>
          </a:p>
          <a:p>
            <a:endParaRPr lang="uk-UA" dirty="0"/>
          </a:p>
          <a:p>
            <a:r>
              <a:rPr lang="en-US" dirty="0" smtClean="0"/>
              <a:t> </a:t>
            </a:r>
            <a:r>
              <a:rPr lang="uk-UA" dirty="0"/>
              <a:t>Закон України «Про повну загальну середню освіту» (стаття 17);</a:t>
            </a:r>
          </a:p>
          <a:p>
            <a:endParaRPr lang="uk-UA" dirty="0"/>
          </a:p>
          <a:p>
            <a:r>
              <a:rPr lang="en-US" dirty="0" smtClean="0"/>
              <a:t> </a:t>
            </a:r>
            <a:r>
              <a:rPr lang="uk-UA" dirty="0"/>
              <a:t>Порядок переведення учнів (вихованців) закладу загальної середньої освіти до наступного класу, затверджений наказом Міністерства освіти і науки України 14.07.2015 № 762 (у редакції наказів Міністерства освіти і науки України № 621 від 08.05.2019, № 268 від 01.03.2021), зареєстрований в Міністерстві юстиції України 30.07.2015 за № 924/27369</a:t>
            </a:r>
            <a:r>
              <a:rPr lang="uk-UA" dirty="0" smtClean="0"/>
              <a:t>;</a:t>
            </a:r>
          </a:p>
          <a:p>
            <a:r>
              <a:rPr lang="uk-UA" dirty="0"/>
              <a:t> Орієнтовні вимоги оцінювання навчальних досягнень учнів із базових дисциплін у системі загальної середньої освіти, затверджені наказом Міністерства освіти і науки України від 21.08. 2013 р. № 1222 із змінами, додаток 2 (чинні для 6 – 11 класів);</a:t>
            </a:r>
          </a:p>
          <a:p>
            <a:endParaRPr lang="uk-UA" dirty="0"/>
          </a:p>
        </p:txBody>
      </p:sp>
    </p:spTree>
    <p:extLst>
      <p:ext uri="{BB962C8B-B14F-4D97-AF65-F5344CB8AC3E}">
        <p14:creationId xmlns:p14="http://schemas.microsoft.com/office/powerpoint/2010/main" val="42721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162" y="-1"/>
            <a:ext cx="5881363" cy="646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277" y="177421"/>
            <a:ext cx="5479529" cy="657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8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54" y="245659"/>
            <a:ext cx="11737075" cy="6728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p:txBody>
          <a:bodyPr/>
          <a:lstStyle/>
          <a:p>
            <a:endParaRPr lang="uk-UA" dirty="0"/>
          </a:p>
        </p:txBody>
      </p:sp>
    </p:spTree>
    <p:extLst>
      <p:ext uri="{BB962C8B-B14F-4D97-AF65-F5344CB8AC3E}">
        <p14:creationId xmlns:p14="http://schemas.microsoft.com/office/powerpoint/2010/main" val="225698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Объект 3"/>
          <p:cNvSpPr>
            <a:spLocks noGrp="1"/>
          </p:cNvSpPr>
          <p:nvPr>
            <p:ph idx="1"/>
          </p:nvPr>
        </p:nvSpPr>
        <p:spPr/>
        <p:txBody>
          <a:bodyPr/>
          <a:lstStyle/>
          <a:p>
            <a:endParaRPr lang="uk-UA"/>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5" y="163773"/>
            <a:ext cx="11805314" cy="66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00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Объект 2"/>
          <p:cNvSpPr>
            <a:spLocks noGrp="1"/>
          </p:cNvSpPr>
          <p:nvPr>
            <p:ph idx="1"/>
          </p:nvPr>
        </p:nvSpPr>
        <p:spPr/>
        <p:txBody>
          <a:bodyPr/>
          <a:lstStyle/>
          <a:p>
            <a:endParaRPr lang="uk-UA"/>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66" y="218364"/>
            <a:ext cx="11354937" cy="645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4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2196" y="232012"/>
            <a:ext cx="9125803" cy="1476641"/>
          </a:xfrm>
        </p:spPr>
        <p:txBody>
          <a:bodyPr>
            <a:normAutofit fontScale="90000"/>
          </a:bodyPr>
          <a:lstStyle/>
          <a:p>
            <a:pPr lvl="0">
              <a:lnSpc>
                <a:spcPct val="100000"/>
              </a:lnSpc>
              <a:spcBef>
                <a:spcPts val="0"/>
              </a:spcBef>
            </a:pPr>
            <a:r>
              <a:rPr lang="ru-RU" sz="3600" b="1" cap="all" dirty="0" err="1"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Напрями</a:t>
            </a:r>
            <a:r>
              <a:rPr lang="ru-RU" sz="3600" b="1" cap="all" dirty="0"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a:t>
            </a:r>
            <a:r>
              <a:rPr lang="ru-RU" sz="3600" b="1" cap="all" dirty="0" err="1"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діяльності</a:t>
            </a:r>
            <a:r>
              <a:rPr lang="ru-RU" sz="3600" b="1" cap="all" dirty="0" smtClean="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заступника з НВР</a:t>
            </a:r>
            <a:r>
              <a:rPr lang="ru-RU" sz="3600" b="1" cap="all" dirty="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t/>
            </a:r>
            <a:br>
              <a:rPr lang="ru-RU" sz="3600" b="1" cap="all" dirty="0">
                <a:ln>
                  <a:solidFill>
                    <a:srgbClr val="0000CC"/>
                  </a:solidFill>
                </a:ln>
                <a:solidFill>
                  <a:srgbClr val="5B9BD5">
                    <a:lumMod val="50000"/>
                  </a:srgbClr>
                </a:solidFill>
                <a:latin typeface="Times New Roman" panose="02020603050405020304" pitchFamily="18" charset="0"/>
                <a:ea typeface="+mn-ea"/>
                <a:cs typeface="Times New Roman" panose="02020603050405020304" pitchFamily="18" charset="0"/>
              </a:rPr>
            </a:br>
            <a:endParaRPr lang="uk-UA" dirty="0"/>
          </a:p>
        </p:txBody>
      </p:sp>
      <p:sp>
        <p:nvSpPr>
          <p:cNvPr id="3" name="Объект 2"/>
          <p:cNvSpPr>
            <a:spLocks noGrp="1"/>
          </p:cNvSpPr>
          <p:nvPr>
            <p:ph idx="1"/>
          </p:nvPr>
        </p:nvSpPr>
        <p:spPr>
          <a:xfrm>
            <a:off x="1132765" y="1173707"/>
            <a:ext cx="9535236" cy="4841916"/>
          </a:xfrm>
        </p:spPr>
        <p:txBody>
          <a:bodyPr>
            <a:normAutofit/>
          </a:bodyPr>
          <a:lstStyle/>
          <a:p>
            <a:r>
              <a:rPr lang="uk-UA" sz="3200" b="1" dirty="0" smtClean="0">
                <a:ln>
                  <a:solidFill>
                    <a:srgbClr val="800000"/>
                  </a:solidFill>
                </a:ln>
                <a:solidFill>
                  <a:srgbClr val="CC0000"/>
                </a:solidFill>
                <a:latin typeface="Times New Roman" panose="02020603050405020304" pitchFamily="18" charset="0"/>
                <a:ea typeface="+mj-ea"/>
                <a:cs typeface="Times New Roman" panose="02020603050405020304" pitchFamily="18" charset="0"/>
              </a:rPr>
              <a:t>Освітній  </a:t>
            </a:r>
            <a:r>
              <a:rPr lang="uk-UA" sz="3200" b="1" dirty="0">
                <a:ln>
                  <a:solidFill>
                    <a:srgbClr val="800000"/>
                  </a:solidFill>
                </a:ln>
                <a:solidFill>
                  <a:srgbClr val="CC0000"/>
                </a:solidFill>
                <a:latin typeface="Times New Roman" panose="02020603050405020304" pitchFamily="18" charset="0"/>
                <a:ea typeface="+mj-ea"/>
                <a:cs typeface="Times New Roman" panose="02020603050405020304" pitchFamily="18" charset="0"/>
              </a:rPr>
              <a:t>напрям протягом  2023-2024 </a:t>
            </a:r>
            <a:r>
              <a:rPr lang="uk-UA" sz="3200" b="1" dirty="0" err="1">
                <a:ln>
                  <a:solidFill>
                    <a:srgbClr val="800000"/>
                  </a:solidFill>
                </a:ln>
                <a:solidFill>
                  <a:srgbClr val="CC0000"/>
                </a:solidFill>
                <a:latin typeface="Times New Roman" panose="02020603050405020304" pitchFamily="18" charset="0"/>
                <a:ea typeface="+mj-ea"/>
                <a:cs typeface="Times New Roman" panose="02020603050405020304" pitchFamily="18" charset="0"/>
              </a:rPr>
              <a:t>н.р</a:t>
            </a:r>
            <a:r>
              <a:rPr lang="uk-UA" sz="3200" b="1" dirty="0">
                <a:ln>
                  <a:solidFill>
                    <a:srgbClr val="800000"/>
                  </a:solidFill>
                </a:ln>
                <a:solidFill>
                  <a:srgbClr val="CC0000"/>
                </a:solidFill>
                <a:latin typeface="Times New Roman" panose="02020603050405020304" pitchFamily="18" charset="0"/>
                <a:ea typeface="+mj-ea"/>
                <a:cs typeface="Times New Roman" panose="02020603050405020304" pitchFamily="18" charset="0"/>
              </a:rPr>
              <a:t>. </a:t>
            </a:r>
            <a:endParaRPr lang="uk-UA" sz="3200" b="1" dirty="0" smtClean="0">
              <a:ln>
                <a:solidFill>
                  <a:srgbClr val="800000"/>
                </a:solidFill>
              </a:ln>
              <a:solidFill>
                <a:srgbClr val="CC0000"/>
              </a:solidFill>
              <a:latin typeface="Times New Roman" panose="02020603050405020304" pitchFamily="18" charset="0"/>
              <a:ea typeface="+mj-ea"/>
              <a:cs typeface="Times New Roman" panose="02020603050405020304" pitchFamily="18" charset="0"/>
            </a:endParaRPr>
          </a:p>
          <a:p>
            <a:pPr marL="0" lvl="0" indent="0" algn="ctr">
              <a:lnSpc>
                <a:spcPct val="100000"/>
              </a:lnSpc>
              <a:spcBef>
                <a:spcPts val="0"/>
              </a:spcBef>
              <a:buSzTx/>
              <a:buNone/>
            </a:pPr>
            <a:r>
              <a:rPr lang="ru-RU" sz="3200" b="1" dirty="0" err="1">
                <a:ln>
                  <a:solidFill>
                    <a:srgbClr val="800000"/>
                  </a:solidFill>
                </a:ln>
                <a:solidFill>
                  <a:srgbClr val="CC0000"/>
                </a:solidFill>
                <a:latin typeface="Times New Roman" panose="02020603050405020304" pitchFamily="18" charset="0"/>
                <a:cs typeface="Times New Roman" panose="02020603050405020304" pitchFamily="18" charset="0"/>
              </a:rPr>
              <a:t>Внутрішкільний</a:t>
            </a:r>
            <a:r>
              <a:rPr lang="ru-RU" sz="3200" b="1" dirty="0">
                <a:ln>
                  <a:solidFill>
                    <a:srgbClr val="800000"/>
                  </a:solidFill>
                </a:ln>
                <a:solidFill>
                  <a:srgbClr val="CC0000"/>
                </a:solidFill>
                <a:latin typeface="Times New Roman" panose="02020603050405020304" pitchFamily="18" charset="0"/>
                <a:cs typeface="Times New Roman" panose="02020603050405020304" pitchFamily="18" charset="0"/>
              </a:rPr>
              <a:t> контроль</a:t>
            </a:r>
          </a:p>
          <a:p>
            <a:pPr marL="285750" lvl="0" indent="-285750">
              <a:lnSpc>
                <a:spcPct val="100000"/>
              </a:lnSpc>
              <a:spcBef>
                <a:spcPts val="0"/>
              </a:spcBef>
              <a:buSzTx/>
              <a:buFont typeface="Wingdings" panose="05000000000000000000" pitchFamily="2" charset="2"/>
              <a:buChar char="q"/>
            </a:pP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відвідування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аналіз</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уроків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позакласних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заходів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їх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якістю</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моніторинг</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рівня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навчальних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досягнень</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учнів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сформованості</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компетенцій</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станом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викладання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предметів</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smtClean="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контроль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об΄єктивності</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оцінювання</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0" lvl="0" indent="0">
              <a:lnSpc>
                <a:spcPct val="100000"/>
              </a:lnSpc>
              <a:spcBef>
                <a:spcPts val="0"/>
              </a:spcBef>
              <a:buSzTx/>
              <a:buNone/>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smtClean="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за станом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ведення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шкільної</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документації</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якістю</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планування</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роботи</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вчителів</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pPr marL="285750" lvl="0" indent="-285750">
              <a:lnSpc>
                <a:spcPct val="100000"/>
              </a:lnSpc>
              <a:spcBef>
                <a:spcPts val="0"/>
              </a:spcBef>
              <a:buSzTx/>
              <a:buFont typeface="Wingdings" panose="05000000000000000000" pitchFamily="2" charset="2"/>
              <a:buChar char="q"/>
            </a:pP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дотриманням</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ТБ; контроль за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виконанням</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нормативних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і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директивних</a:t>
            </a:r>
            <a:r>
              <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 </a:t>
            </a:r>
            <a:r>
              <a:rPr lang="ru-RU" b="1" dirty="0" err="1">
                <a:ln>
                  <a:solidFill>
                    <a:srgbClr val="0000CC"/>
                  </a:solidFill>
                </a:ln>
                <a:solidFill>
                  <a:srgbClr val="5B9BD5">
                    <a:lumMod val="50000"/>
                  </a:srgbClr>
                </a:solidFill>
                <a:latin typeface="Times New Roman" panose="02020603050405020304" pitchFamily="18" charset="0"/>
                <a:cs typeface="Times New Roman" panose="02020603050405020304" pitchFamily="18" charset="0"/>
              </a:rPr>
              <a:t>документів</a:t>
            </a:r>
            <a:endParaRPr lang="ru-RU" b="1" dirty="0">
              <a:ln>
                <a:solidFill>
                  <a:srgbClr val="0000CC"/>
                </a:solidFill>
              </a:ln>
              <a:solidFill>
                <a:srgbClr val="5B9BD5">
                  <a:lumMod val="50000"/>
                </a:srgbClr>
              </a:solidFill>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202860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433" y="565653"/>
            <a:ext cx="10258567" cy="1143000"/>
          </a:xfrm>
        </p:spPr>
        <p:txBody>
          <a:bodyPr/>
          <a:lstStyle/>
          <a:p>
            <a:r>
              <a:rPr lang="uk-UA" dirty="0" smtClean="0"/>
              <a:t>Звільнення </a:t>
            </a:r>
            <a:r>
              <a:rPr lang="uk-UA" dirty="0"/>
              <a:t>від проходження державної підсумкової </a:t>
            </a:r>
            <a:r>
              <a:rPr lang="uk-UA" dirty="0" smtClean="0"/>
              <a:t>атестації у 2024 році</a:t>
            </a:r>
            <a:endParaRPr lang="uk-UA" dirty="0"/>
          </a:p>
        </p:txBody>
      </p:sp>
      <p:sp>
        <p:nvSpPr>
          <p:cNvPr id="3" name="Объект 2"/>
          <p:cNvSpPr>
            <a:spLocks noGrp="1"/>
          </p:cNvSpPr>
          <p:nvPr>
            <p:ph idx="1"/>
          </p:nvPr>
        </p:nvSpPr>
        <p:spPr/>
        <p:txBody>
          <a:bodyPr/>
          <a:lstStyle/>
          <a:p>
            <a:endParaRPr lang="uk-UA" dirty="0" smtClean="0"/>
          </a:p>
          <a:p>
            <a:r>
              <a:rPr lang="uk-UA" dirty="0"/>
              <a:t>Відповідно до Закону України від 08.11.2023 №3438-</a:t>
            </a:r>
            <a:r>
              <a:rPr lang="en-US" dirty="0"/>
              <a:t>IX «</a:t>
            </a:r>
            <a:r>
              <a:rPr lang="uk-UA" dirty="0"/>
              <a:t>Про внесення змін до деяких законів України щодо державної підсумкової атестації та вступної кампанії 2024 року» здобувачі освіти, які завершують кожен рівень повної загальної середньої освіти, звільняються від проходження державної підсумкової атестації</a:t>
            </a:r>
            <a:r>
              <a:rPr lang="uk-UA" dirty="0" smtClean="0"/>
              <a:t>.</a:t>
            </a:r>
          </a:p>
          <a:p>
            <a:endParaRPr lang="uk-UA" dirty="0"/>
          </a:p>
          <a:p>
            <a:r>
              <a:rPr lang="uk-UA" dirty="0" smtClean="0"/>
              <a:t>Випускників 4, 9,11-х </a:t>
            </a:r>
            <a:r>
              <a:rPr lang="uk-UA" dirty="0"/>
              <a:t>класів у 2024 році п'ятий рік поспіль звільнено від проходження державної підсумкової атестації (ДПА</a:t>
            </a:r>
            <a:r>
              <a:rPr lang="uk-UA" dirty="0" smtClean="0"/>
              <a:t>).</a:t>
            </a:r>
          </a:p>
          <a:p>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9294" y="4947503"/>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9294" y="336879"/>
            <a:ext cx="28575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8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fontAlgn="base">
              <a:lnSpc>
                <a:spcPct val="100000"/>
              </a:lnSpc>
              <a:spcAft>
                <a:spcPct val="0"/>
              </a:spcAft>
            </a:pPr>
            <a:r>
              <a:rPr lang="uk-UA" altLang="uk-UA" sz="3600" b="1" i="1" dirty="0">
                <a:solidFill>
                  <a:schemeClr val="tx1"/>
                </a:solidFill>
                <a:latin typeface="Times New Roman" pitchFamily="18" charset="0"/>
                <a:ea typeface="Calibri" pitchFamily="34" charset="0"/>
                <a:cs typeface="Times New Roman" pitchFamily="18" charset="0"/>
              </a:rPr>
              <a:t>Результати успішності </a:t>
            </a:r>
            <a:r>
              <a:rPr lang="uk-UA" altLang="uk-UA" sz="3600" b="1" i="1" dirty="0" smtClean="0">
                <a:solidFill>
                  <a:schemeClr val="tx1"/>
                </a:solidFill>
                <a:latin typeface="Times New Roman" pitchFamily="18" charset="0"/>
                <a:ea typeface="Calibri" pitchFamily="34" charset="0"/>
                <a:cs typeface="Times New Roman" pitchFamily="18" charset="0"/>
              </a:rPr>
              <a:t>здобувачів освіти</a:t>
            </a:r>
            <a:r>
              <a:rPr lang="uk-UA" altLang="uk-UA" sz="2800" dirty="0" smtClean="0">
                <a:solidFill>
                  <a:schemeClr val="tx1"/>
                </a:solidFill>
                <a:latin typeface="Times New Roman" pitchFamily="18" charset="0"/>
                <a:ea typeface="Calibri" pitchFamily="34" charset="0"/>
                <a:cs typeface="Times New Roman" pitchFamily="18" charset="0"/>
              </a:rPr>
              <a:t> </a:t>
            </a:r>
            <a:r>
              <a:rPr lang="uk-UA" altLang="uk-UA" sz="3600" b="1" i="1" dirty="0" smtClean="0">
                <a:solidFill>
                  <a:schemeClr val="tx1"/>
                </a:solidFill>
                <a:latin typeface="Times New Roman" pitchFamily="18" charset="0"/>
                <a:ea typeface="Calibri" pitchFamily="34" charset="0"/>
                <a:cs typeface="Times New Roman" pitchFamily="18" charset="0"/>
              </a:rPr>
              <a:t>за </a:t>
            </a:r>
            <a:r>
              <a:rPr lang="uk-UA" altLang="uk-UA" sz="3600" b="1" i="1" dirty="0">
                <a:solidFill>
                  <a:schemeClr val="tx1"/>
                </a:solidFill>
                <a:latin typeface="Times New Roman" pitchFamily="18" charset="0"/>
                <a:ea typeface="Calibri" pitchFamily="34" charset="0"/>
                <a:cs typeface="Times New Roman" pitchFamily="18" charset="0"/>
              </a:rPr>
              <a:t>рік </a:t>
            </a:r>
            <a:r>
              <a:rPr lang="uk-UA" altLang="uk-UA" sz="3600" b="1" i="1" dirty="0" smtClean="0">
                <a:solidFill>
                  <a:schemeClr val="tx1"/>
                </a:solidFill>
                <a:latin typeface="Times New Roman" pitchFamily="18" charset="0"/>
                <a:ea typeface="Calibri" pitchFamily="34" charset="0"/>
                <a:cs typeface="Times New Roman" pitchFamily="18" charset="0"/>
              </a:rPr>
              <a:t>2023-2024 </a:t>
            </a:r>
            <a:r>
              <a:rPr lang="uk-UA" altLang="uk-UA" sz="3600" b="1" i="1" dirty="0" err="1" smtClean="0">
                <a:solidFill>
                  <a:schemeClr val="tx1"/>
                </a:solidFill>
                <a:latin typeface="Times New Roman" pitchFamily="18" charset="0"/>
                <a:ea typeface="Calibri" pitchFamily="34" charset="0"/>
                <a:cs typeface="Times New Roman" pitchFamily="18" charset="0"/>
              </a:rPr>
              <a:t>н.р</a:t>
            </a:r>
            <a:r>
              <a:rPr lang="uk-UA" altLang="uk-UA" sz="3600" b="1" i="1" dirty="0" smtClean="0">
                <a:solidFill>
                  <a:schemeClr val="tx1"/>
                </a:solidFill>
                <a:latin typeface="Times New Roman" pitchFamily="18" charset="0"/>
                <a:ea typeface="Calibri" pitchFamily="34" charset="0"/>
                <a:cs typeface="Times New Roman" pitchFamily="18" charset="0"/>
              </a:rPr>
              <a:t> Дубенського </a:t>
            </a:r>
            <a:r>
              <a:rPr lang="uk-UA" altLang="uk-UA" sz="3600" b="1" i="1" dirty="0">
                <a:solidFill>
                  <a:schemeClr val="tx1"/>
                </a:solidFill>
                <a:latin typeface="Times New Roman" pitchFamily="18" charset="0"/>
                <a:ea typeface="Calibri" pitchFamily="34" charset="0"/>
                <a:cs typeface="Times New Roman" pitchFamily="18" charset="0"/>
              </a:rPr>
              <a:t>ліцею № 2</a:t>
            </a:r>
            <a:r>
              <a:rPr lang="uk-UA" altLang="uk-UA" sz="4400" dirty="0">
                <a:solidFill>
                  <a:schemeClr val="tx1"/>
                </a:solidFill>
                <a:latin typeface="Arial" pitchFamily="34" charset="0"/>
                <a:cs typeface="Arial" pitchFamily="34" charset="0"/>
              </a:rPr>
              <a:t/>
            </a:r>
            <a:br>
              <a:rPr lang="uk-UA" altLang="uk-UA" sz="4400" dirty="0">
                <a:solidFill>
                  <a:schemeClr val="tx1"/>
                </a:solidFill>
                <a:latin typeface="Arial" pitchFamily="34" charset="0"/>
                <a:cs typeface="Arial" pitchFamily="34" charset="0"/>
              </a:rPr>
            </a:br>
            <a:endParaRPr lang="uk-UA" dirty="0"/>
          </a:p>
        </p:txBody>
      </p:sp>
      <p:sp>
        <p:nvSpPr>
          <p:cNvPr id="5" name="Rectangle 1"/>
          <p:cNvSpPr>
            <a:spLocks noChangeArrowheads="1"/>
          </p:cNvSpPr>
          <p:nvPr/>
        </p:nvSpPr>
        <p:spPr bwMode="auto">
          <a:xfrm>
            <a:off x="7505225" y="1982886"/>
            <a:ext cx="2295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uk-UA" sz="1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altLang="uk-UA"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4113204590"/>
              </p:ext>
            </p:extLst>
          </p:nvPr>
        </p:nvGraphicFramePr>
        <p:xfrm>
          <a:off x="968992" y="1309201"/>
          <a:ext cx="10740789" cy="5410464"/>
        </p:xfrm>
        <a:graphic>
          <a:graphicData uri="http://schemas.openxmlformats.org/drawingml/2006/table">
            <a:tbl>
              <a:tblPr firstRow="1" firstCol="1" bandRow="1"/>
              <a:tblGrid>
                <a:gridCol w="765964"/>
                <a:gridCol w="702062"/>
                <a:gridCol w="733151"/>
                <a:gridCol w="1438667"/>
                <a:gridCol w="733151"/>
                <a:gridCol w="642478"/>
                <a:gridCol w="733151"/>
                <a:gridCol w="733151"/>
                <a:gridCol w="601892"/>
                <a:gridCol w="601892"/>
                <a:gridCol w="367008"/>
                <a:gridCol w="612255"/>
                <a:gridCol w="612255"/>
                <a:gridCol w="1463712"/>
              </a:tblGrid>
              <a:tr h="616670">
                <a:tc rowSpan="2">
                  <a:txBody>
                    <a:bodyPr/>
                    <a:lstStyle/>
                    <a:p>
                      <a:pPr>
                        <a:spcAft>
                          <a:spcPts val="0"/>
                        </a:spcAft>
                      </a:pPr>
                      <a:r>
                        <a:rPr lang="uk-UA" sz="1400" b="1" dirty="0">
                          <a:effectLst/>
                          <a:latin typeface="Times New Roman"/>
                          <a:ea typeface="Calibri"/>
                        </a:rPr>
                        <a:t>Клас</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К-сть учнів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uk-UA" sz="1400" b="1">
                          <a:effectLst/>
                          <a:latin typeface="Times New Roman"/>
                          <a:ea typeface="Calibri"/>
                        </a:rPr>
                        <a:t>Класний керівник</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uk-UA" sz="1400" b="1" dirty="0">
                          <a:effectLst/>
                          <a:latin typeface="Times New Roman"/>
                          <a:ea typeface="Calibri"/>
                        </a:rPr>
                        <a:t>Високий</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Достатній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Середній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spcAft>
                          <a:spcPts val="0"/>
                        </a:spcAft>
                      </a:pPr>
                      <a:r>
                        <a:rPr lang="uk-UA" sz="1400" b="1">
                          <a:effectLst/>
                          <a:latin typeface="Times New Roman"/>
                          <a:ea typeface="Calibri"/>
                        </a:rPr>
                        <a:t>Низький</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a:txBody>
                    <a:bodyPr/>
                    <a:lstStyle/>
                    <a:p>
                      <a:pPr>
                        <a:spcAft>
                          <a:spcPts val="0"/>
                        </a:spcAft>
                      </a:pPr>
                      <a:r>
                        <a:rPr lang="uk-UA" sz="1400" b="1">
                          <a:effectLst/>
                          <a:latin typeface="Times New Roman"/>
                          <a:ea typeface="Calibri"/>
                        </a:rPr>
                        <a:t>Якісний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2">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Прізвище </a:t>
                      </a:r>
                      <a:r>
                        <a:rPr lang="uk-UA" sz="1400" b="1" dirty="0" err="1">
                          <a:effectLst/>
                          <a:latin typeface="Times New Roman"/>
                          <a:ea typeface="Calibri"/>
                        </a:rPr>
                        <a:t>ім</a:t>
                      </a:r>
                      <a:r>
                        <a:rPr lang="ru-RU" sz="1400" b="1" dirty="0">
                          <a:effectLst/>
                          <a:latin typeface="Times New Roman"/>
                          <a:ea typeface="Calibri"/>
                        </a:rPr>
                        <a:t>’</a:t>
                      </a:r>
                      <a:r>
                        <a:rPr lang="uk-UA" sz="1400" b="1" dirty="0">
                          <a:effectLst/>
                          <a:latin typeface="Times New Roman"/>
                          <a:ea typeface="Calibri"/>
                        </a:rPr>
                        <a:t> я учнів які досягли високого рівня успішності</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7282">
                <a:tc vMerge="1">
                  <a:txBody>
                    <a:bodyPr/>
                    <a:lstStyle/>
                    <a:p>
                      <a:endParaRPr lang="uk-UA"/>
                    </a:p>
                  </a:txBody>
                  <a:tcPr/>
                </a:tc>
                <a:tc vMerge="1">
                  <a:txBody>
                    <a:bodyPr/>
                    <a:lstStyle/>
                    <a:p>
                      <a:endParaRPr lang="uk-UA"/>
                    </a:p>
                  </a:txBody>
                  <a:tcPr/>
                </a:tc>
                <a:tc>
                  <a:txBody>
                    <a:bodyPr/>
                    <a:lstStyle/>
                    <a:p>
                      <a:pPr>
                        <a:spcAft>
                          <a:spcPts val="0"/>
                        </a:spcAft>
                      </a:pPr>
                      <a:r>
                        <a:rPr lang="uk-UA" sz="1400" b="1">
                          <a:effectLst/>
                          <a:latin typeface="Times New Roman"/>
                          <a:ea typeface="Calibri"/>
                        </a:rPr>
                        <a:t>За кордоном</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c>
                  <a:txBody>
                    <a:bodyPr/>
                    <a:lstStyle/>
                    <a:p>
                      <a:pPr>
                        <a:spcAft>
                          <a:spcPts val="0"/>
                        </a:spcAft>
                      </a:pPr>
                      <a:r>
                        <a:rPr lang="uk-UA" sz="1400" b="1">
                          <a:effectLst/>
                          <a:latin typeface="Times New Roman"/>
                          <a:ea typeface="Calibri"/>
                        </a:rPr>
                        <a:t>К-сть</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К-сть</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К-сть</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К-сть</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1А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Міхновець Т.В.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1-Б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Чужда М.В.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2-А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Лотовська Н.О.</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2-Б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28</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Федорчук А.О.</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3-А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smtClean="0">
                          <a:effectLst/>
                          <a:latin typeface="Times New Roman"/>
                          <a:ea typeface="Calibri"/>
                        </a:rPr>
                        <a:t>Багнюк Т.В.</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3-Б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22</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Козлюк В.М.</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411113">
                <a:tc>
                  <a:txBody>
                    <a:bodyPr/>
                    <a:lstStyle/>
                    <a:p>
                      <a:pPr>
                        <a:spcAft>
                          <a:spcPts val="0"/>
                        </a:spcAft>
                      </a:pPr>
                      <a:r>
                        <a:rPr lang="uk-UA" sz="1400" b="1">
                          <a:effectLst/>
                          <a:latin typeface="Times New Roman"/>
                          <a:ea typeface="Calibri"/>
                        </a:rPr>
                        <a:t>4-А</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25</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Кухаренко О.Ф.</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616670">
                <a:tc>
                  <a:txBody>
                    <a:bodyPr/>
                    <a:lstStyle/>
                    <a:p>
                      <a:pPr>
                        <a:spcAft>
                          <a:spcPts val="0"/>
                        </a:spcAft>
                      </a:pPr>
                      <a:r>
                        <a:rPr lang="uk-UA" sz="1400" b="1">
                          <a:effectLst/>
                          <a:latin typeface="Times New Roman"/>
                          <a:ea typeface="Calibri"/>
                        </a:rPr>
                        <a:t>4-Б</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26</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3</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p>
                      <a:pPr>
                        <a:spcAft>
                          <a:spcPts val="0"/>
                        </a:spcAft>
                      </a:pPr>
                      <a:r>
                        <a:rPr lang="uk-UA" sz="1400">
                          <a:effectLst/>
                          <a:latin typeface="Times New Roman"/>
                          <a:ea typeface="Calibri"/>
                        </a:rPr>
                        <a:t>Сухолейстер І.В.</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205556">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uk-UA"/>
                    </a:p>
                  </a:txBody>
                  <a:tcPr/>
                </a:tc>
              </a:tr>
              <a:tr h="616670">
                <a:tc>
                  <a:txBody>
                    <a:bodyPr/>
                    <a:lstStyle/>
                    <a:p>
                      <a:pPr>
                        <a:spcAft>
                          <a:spcPts val="0"/>
                        </a:spcAft>
                      </a:pPr>
                      <a:r>
                        <a:rPr lang="uk-UA" sz="1400" b="1" dirty="0">
                          <a:effectLst/>
                          <a:latin typeface="Times New Roman"/>
                          <a:ea typeface="Calibri"/>
                        </a:rPr>
                        <a:t>Всього 1-4кл.</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184</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23</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028">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b="1">
                          <a:effectLst/>
                          <a:latin typeface="Times New Roman"/>
                          <a:ea typeface="Calibri"/>
                        </a:rPr>
                        <a:t> </a:t>
                      </a:r>
                      <a:endParaRPr lang="uk-UA" sz="90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800" dirty="0">
                          <a:effectLst/>
                          <a:latin typeface="Times New Roman"/>
                          <a:ea typeface="Calibri"/>
                        </a:rPr>
                        <a:t> </a:t>
                      </a:r>
                      <a:endParaRPr lang="uk-UA" sz="900" dirty="0">
                        <a:effectLst/>
                        <a:latin typeface="Times New Roman"/>
                        <a:ea typeface="Times New Roman"/>
                      </a:endParaRPr>
                    </a:p>
                  </a:txBody>
                  <a:tcPr marL="52604" marR="52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969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a:p>
            <a:endParaRPr lang="uk-UA" dirty="0"/>
          </a:p>
        </p:txBody>
      </p:sp>
      <p:graphicFrame>
        <p:nvGraphicFramePr>
          <p:cNvPr id="3" name="Таблица 2"/>
          <p:cNvGraphicFramePr>
            <a:graphicFrameLocks noGrp="1"/>
          </p:cNvGraphicFramePr>
          <p:nvPr>
            <p:extLst>
              <p:ext uri="{D42A27DB-BD31-4B8C-83A1-F6EECF244321}">
                <p14:modId xmlns:p14="http://schemas.microsoft.com/office/powerpoint/2010/main" val="1798513862"/>
              </p:ext>
            </p:extLst>
          </p:nvPr>
        </p:nvGraphicFramePr>
        <p:xfrm>
          <a:off x="655092" y="122829"/>
          <a:ext cx="11027393" cy="6735171"/>
        </p:xfrm>
        <a:graphic>
          <a:graphicData uri="http://schemas.openxmlformats.org/drawingml/2006/table">
            <a:tbl>
              <a:tblPr firstRow="1" firstCol="1" bandRow="1"/>
              <a:tblGrid>
                <a:gridCol w="1000031"/>
                <a:gridCol w="916601"/>
                <a:gridCol w="798219"/>
                <a:gridCol w="1878298"/>
                <a:gridCol w="957190"/>
                <a:gridCol w="838806"/>
                <a:gridCol w="744103"/>
                <a:gridCol w="957190"/>
                <a:gridCol w="526510"/>
                <a:gridCol w="785818"/>
                <a:gridCol w="346121"/>
                <a:gridCol w="479158"/>
                <a:gridCol w="799348"/>
              </a:tblGrid>
              <a:tr h="577676">
                <a:tc>
                  <a:txBody>
                    <a:bodyPr/>
                    <a:lstStyle/>
                    <a:p>
                      <a:pPr>
                        <a:spcAft>
                          <a:spcPts val="0"/>
                        </a:spcAft>
                      </a:pPr>
                      <a:r>
                        <a:rPr lang="uk-UA" sz="1200" b="1" dirty="0">
                          <a:effectLst/>
                          <a:latin typeface="Times New Roman"/>
                          <a:ea typeface="Calibri"/>
                        </a:rPr>
                        <a:t>5-А</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a:ea typeface="Calibri"/>
                        </a:rPr>
                        <a:t>26</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a:ea typeface="Calibri"/>
                        </a:rPr>
                        <a:t>1</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Ткач О.Д.</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92%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5-Б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err="1">
                          <a:effectLst/>
                          <a:latin typeface="Times New Roman"/>
                          <a:ea typeface="Calibri"/>
                        </a:rPr>
                        <a:t>Шароватова</a:t>
                      </a:r>
                      <a:r>
                        <a:rPr lang="uk-UA" sz="1200" dirty="0">
                          <a:effectLst/>
                          <a:latin typeface="Times New Roman"/>
                          <a:ea typeface="Calibri"/>
                        </a:rPr>
                        <a:t> Т.М.</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90%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6-А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Підлісна Л.Д</a:t>
                      </a:r>
                      <a:endParaRPr lang="uk-UA" sz="1400">
                        <a:effectLst/>
                        <a:latin typeface="Times New Roman"/>
                        <a:ea typeface="Times New Roman"/>
                      </a:endParaRPr>
                    </a:p>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a:ea typeface="Calibri"/>
                        </a:rPr>
                        <a:t>65%</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13%</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6-Б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Романів Л.Ф.</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40%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60%</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879">
                <a:tc>
                  <a:txBody>
                    <a:bodyPr/>
                    <a:lstStyle/>
                    <a:p>
                      <a:pPr>
                        <a:spcAft>
                          <a:spcPts val="0"/>
                        </a:spcAft>
                      </a:pPr>
                      <a:r>
                        <a:rPr lang="uk-UA" sz="1200" b="1">
                          <a:effectLst/>
                          <a:latin typeface="Times New Roman"/>
                          <a:ea typeface="Calibri"/>
                        </a:rPr>
                        <a:t>7-А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Павлосюк І.В.</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68%</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7-Б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Бондарчук М.М.</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61%</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6403">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8-А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25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Тузова А.О.</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p>
                      <a:pPr>
                        <a:spcAft>
                          <a:spcPts val="0"/>
                        </a:spcAft>
                      </a:pPr>
                      <a:r>
                        <a:rPr lang="uk-UA" sz="1200">
                          <a:effectLst/>
                          <a:latin typeface="Times New Roman"/>
                          <a:ea typeface="Calibri"/>
                        </a:rPr>
                        <a:t>71%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14%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86%</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8-Б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Данюшкіна Н.В.</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8</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64%</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603">
                <a:tc>
                  <a:txBody>
                    <a:bodyPr/>
                    <a:lstStyle/>
                    <a:p>
                      <a:pPr>
                        <a:spcAft>
                          <a:spcPts val="0"/>
                        </a:spcAft>
                      </a:pPr>
                      <a:r>
                        <a:rPr lang="uk-UA" sz="1200" b="1">
                          <a:effectLst/>
                          <a:latin typeface="Times New Roman"/>
                          <a:ea typeface="Calibri"/>
                        </a:rPr>
                        <a:t>9-А</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31</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Штука Л.В.</a:t>
                      </a:r>
                      <a:endParaRPr lang="uk-UA" sz="1400">
                        <a:effectLst/>
                        <a:latin typeface="Times New Roman"/>
                        <a:ea typeface="Times New Roman"/>
                      </a:endParaRPr>
                    </a:p>
                    <a:p>
                      <a:pPr>
                        <a:spcAft>
                          <a:spcPts val="0"/>
                        </a:spcAft>
                      </a:pPr>
                      <a:r>
                        <a:rPr lang="uk-UA" sz="1200">
                          <a:effectLst/>
                          <a:latin typeface="Times New Roman"/>
                          <a:ea typeface="Calibri"/>
                        </a:rPr>
                        <a:t>Всі оцінені</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94%</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9-Б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30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Гайбонюк Н.Б.</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17%</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15</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50%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10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33%</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67%</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801">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2807">
                <a:tc>
                  <a:txBody>
                    <a:bodyPr/>
                    <a:lstStyle/>
                    <a:p>
                      <a:pPr>
                        <a:spcAft>
                          <a:spcPts val="0"/>
                        </a:spcAft>
                      </a:pPr>
                      <a:r>
                        <a:rPr lang="uk-UA" sz="1200" b="1">
                          <a:effectLst/>
                          <a:latin typeface="Times New Roman"/>
                          <a:ea typeface="Calibri"/>
                        </a:rPr>
                        <a:t>Всього</a:t>
                      </a:r>
                      <a:endParaRPr lang="uk-UA" sz="1400">
                        <a:effectLst/>
                        <a:latin typeface="Times New Roman"/>
                        <a:ea typeface="Times New Roman"/>
                      </a:endParaRPr>
                    </a:p>
                    <a:p>
                      <a:pPr>
                        <a:spcAft>
                          <a:spcPts val="0"/>
                        </a:spcAft>
                      </a:pPr>
                      <a:r>
                        <a:rPr lang="uk-UA" sz="1200" b="1">
                          <a:effectLst/>
                          <a:latin typeface="Times New Roman"/>
                          <a:ea typeface="Calibri"/>
                        </a:rPr>
                        <a:t>5-9 кл..</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254</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228</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35</a:t>
                      </a:r>
                      <a:endParaRPr lang="uk-UA" sz="1400">
                        <a:effectLst/>
                        <a:latin typeface="Times New Roman"/>
                        <a:ea typeface="Times New Roman"/>
                      </a:endParaRPr>
                    </a:p>
                    <a:p>
                      <a:pPr>
                        <a:spcAft>
                          <a:spcPts val="0"/>
                        </a:spcAft>
                      </a:pPr>
                      <a:r>
                        <a:rPr lang="uk-UA" sz="1200" b="1">
                          <a:effectLst/>
                          <a:latin typeface="Times New Roman"/>
                          <a:ea typeface="Calibri"/>
                        </a:rPr>
                        <a:t>Всього</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26 не оцін.</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26%</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119</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50</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 </a:t>
                      </a:r>
                      <a:endParaRPr lang="uk-UA" sz="1400">
                        <a:effectLst/>
                        <a:latin typeface="Times New Roman"/>
                        <a:ea typeface="Times New Roman"/>
                      </a:endParaRPr>
                    </a:p>
                    <a:p>
                      <a:pPr>
                        <a:spcAft>
                          <a:spcPts val="0"/>
                        </a:spcAft>
                      </a:pPr>
                      <a:r>
                        <a:rPr lang="uk-UA" sz="1200" b="1">
                          <a:effectLst/>
                          <a:latin typeface="Times New Roman"/>
                          <a:ea typeface="Calibri"/>
                        </a:rPr>
                        <a:t>22%</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a:effectLst/>
                          <a:latin typeface="Times New Roman"/>
                          <a:ea typeface="Calibri"/>
                        </a:rPr>
                        <a:t> </a:t>
                      </a:r>
                      <a:endParaRPr lang="uk-UA" sz="14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 </a:t>
                      </a:r>
                      <a:endParaRPr lang="uk-UA" sz="1400" dirty="0">
                        <a:effectLst/>
                        <a:latin typeface="Times New Roman"/>
                        <a:ea typeface="Times New Roman"/>
                      </a:endParaRPr>
                    </a:p>
                    <a:p>
                      <a:pPr>
                        <a:spcAft>
                          <a:spcPts val="0"/>
                        </a:spcAft>
                      </a:pPr>
                      <a:r>
                        <a:rPr lang="uk-UA" sz="1200" b="1" dirty="0">
                          <a:effectLst/>
                          <a:latin typeface="Times New Roman"/>
                          <a:ea typeface="Calibri"/>
                        </a:rPr>
                        <a:t>78%</a:t>
                      </a:r>
                      <a:endParaRPr lang="uk-UA" sz="14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758">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a:effectLst/>
                          <a:latin typeface="Times New Roman"/>
                          <a:ea typeface="Calibri"/>
                        </a:rPr>
                        <a:t> </a:t>
                      </a:r>
                      <a:endParaRPr lang="uk-UA" sz="60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500" b="1" dirty="0">
                          <a:effectLst/>
                          <a:latin typeface="Times New Roman"/>
                          <a:ea typeface="Calibri"/>
                        </a:rPr>
                        <a:t> </a:t>
                      </a:r>
                      <a:endParaRPr lang="uk-UA" sz="600" dirty="0">
                        <a:effectLst/>
                        <a:latin typeface="Times New Roman"/>
                        <a:ea typeface="Times New Roman"/>
                      </a:endParaRPr>
                    </a:p>
                  </a:txBody>
                  <a:tcPr marL="33107" marR="331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682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480" y="126618"/>
            <a:ext cx="7203255" cy="420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003679565"/>
              </p:ext>
            </p:extLst>
          </p:nvPr>
        </p:nvGraphicFramePr>
        <p:xfrm>
          <a:off x="6851178" y="3057098"/>
          <a:ext cx="5145204" cy="3680460"/>
        </p:xfrm>
        <a:graphic>
          <a:graphicData uri="http://schemas.openxmlformats.org/drawingml/2006/table">
            <a:tbl>
              <a:tblPr firstRow="1" firstCol="1" bandRow="1"/>
              <a:tblGrid>
                <a:gridCol w="593857"/>
                <a:gridCol w="544313"/>
                <a:gridCol w="474015"/>
                <a:gridCol w="568416"/>
                <a:gridCol w="498118"/>
                <a:gridCol w="441879"/>
                <a:gridCol w="568416"/>
                <a:gridCol w="312663"/>
                <a:gridCol w="466650"/>
                <a:gridCol w="382292"/>
                <a:gridCol w="294585"/>
              </a:tblGrid>
              <a:tr h="939459">
                <a:tc>
                  <a:txBody>
                    <a:bodyPr/>
                    <a:lstStyle/>
                    <a:p>
                      <a:pPr>
                        <a:lnSpc>
                          <a:spcPct val="115000"/>
                        </a:lnSpc>
                        <a:spcAft>
                          <a:spcPts val="0"/>
                        </a:spcAft>
                      </a:pPr>
                      <a:r>
                        <a:rPr lang="ru-RU" sz="1400" b="1" dirty="0" err="1">
                          <a:effectLst/>
                          <a:latin typeface="Times New Roman"/>
                          <a:ea typeface="Calibri"/>
                          <a:cs typeface="Times New Roman"/>
                        </a:rPr>
                        <a:t>Клас</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ru-RU" sz="1400" b="1" dirty="0">
                          <a:effectLst/>
                          <a:latin typeface="Times New Roman"/>
                          <a:ea typeface="Calibri"/>
                          <a:cs typeface="Times New Roman"/>
                        </a:rPr>
                        <a:t>К-</a:t>
                      </a:r>
                      <a:r>
                        <a:rPr lang="ru-RU" sz="1400" b="1" dirty="0" err="1">
                          <a:effectLst/>
                          <a:latin typeface="Times New Roman"/>
                          <a:ea typeface="Calibri"/>
                          <a:cs typeface="Times New Roman"/>
                        </a:rPr>
                        <a:t>сть</a:t>
                      </a:r>
                      <a:r>
                        <a:rPr lang="ru-RU" sz="1400" b="1" dirty="0">
                          <a:effectLst/>
                          <a:latin typeface="Times New Roman"/>
                          <a:ea typeface="Calibri"/>
                          <a:cs typeface="Times New Roman"/>
                        </a:rPr>
                        <a:t> </a:t>
                      </a:r>
                      <a:r>
                        <a:rPr lang="ru-RU" sz="1400" b="1" dirty="0" err="1">
                          <a:effectLst/>
                          <a:latin typeface="Times New Roman"/>
                          <a:ea typeface="Calibri"/>
                          <a:cs typeface="Times New Roman"/>
                        </a:rPr>
                        <a:t>учнів</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400" b="1" dirty="0" err="1">
                          <a:effectLst/>
                          <a:latin typeface="Times New Roman"/>
                          <a:ea typeface="Calibri"/>
                          <a:cs typeface="Times New Roman"/>
                        </a:rPr>
                        <a:t>Високий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Достатній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Середній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Низький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1904811">
                <a:tc>
                  <a:txBody>
                    <a:bodyPr/>
                    <a:lstStyle/>
                    <a:p>
                      <a:pPr>
                        <a:lnSpc>
                          <a:spcPct val="115000"/>
                        </a:lnSpc>
                        <a:spcAft>
                          <a:spcPts val="0"/>
                        </a:spcAft>
                      </a:pPr>
                      <a:r>
                        <a:rPr lang="uk-UA" sz="1400" b="1">
                          <a:effectLst/>
                          <a:latin typeface="Times New Roman"/>
                          <a:ea typeface="Calibri"/>
                          <a:cs typeface="Times New Roman"/>
                        </a:rPr>
                        <a:t>Всього</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5-9 кл..</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254</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228</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35</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Всього</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26 не </a:t>
                      </a:r>
                      <a:r>
                        <a:rPr lang="uk-UA" sz="1400" b="1" dirty="0" err="1">
                          <a:effectLst/>
                          <a:latin typeface="Times New Roman"/>
                          <a:ea typeface="Calibri"/>
                          <a:cs typeface="Times New Roman"/>
                        </a:rPr>
                        <a:t>оцін</a:t>
                      </a:r>
                      <a:r>
                        <a:rPr lang="uk-UA" sz="1400" b="1" dirty="0">
                          <a:effectLst/>
                          <a:latin typeface="Times New Roman"/>
                          <a:ea typeface="Calibri"/>
                          <a:cs typeface="Times New Roman"/>
                        </a:rPr>
                        <a:t>.</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59</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26%</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119</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52%</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50</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uk-UA" sz="1400" b="1" dirty="0">
                          <a:effectLst/>
                          <a:latin typeface="Times New Roman"/>
                          <a:ea typeface="Calibri"/>
                          <a:cs typeface="Times New Roman"/>
                        </a:rPr>
                        <a:t>22%</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0418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22" y="1607259"/>
            <a:ext cx="8311486" cy="485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64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Grp="1"/>
          </p:cNvGraphicFramePr>
          <p:nvPr>
            <p:ph idx="1"/>
            <p:extLst>
              <p:ext uri="{D42A27DB-BD31-4B8C-83A1-F6EECF244321}">
                <p14:modId xmlns:p14="http://schemas.microsoft.com/office/powerpoint/2010/main" val="3100141951"/>
              </p:ext>
            </p:extLst>
          </p:nvPr>
        </p:nvGraphicFramePr>
        <p:xfrm>
          <a:off x="1050879" y="655094"/>
          <a:ext cx="10495130" cy="5459101"/>
        </p:xfrm>
        <a:graphic>
          <a:graphicData uri="http://schemas.openxmlformats.org/drawingml/2006/table">
            <a:tbl>
              <a:tblPr firstRow="1" firstCol="1" bandRow="1"/>
              <a:tblGrid>
                <a:gridCol w="951762"/>
                <a:gridCol w="872359"/>
                <a:gridCol w="759693"/>
                <a:gridCol w="1787639"/>
                <a:gridCol w="910987"/>
                <a:gridCol w="798321"/>
                <a:gridCol w="708188"/>
                <a:gridCol w="910987"/>
                <a:gridCol w="501097"/>
                <a:gridCol w="747888"/>
                <a:gridCol w="329414"/>
                <a:gridCol w="456029"/>
                <a:gridCol w="760766"/>
              </a:tblGrid>
              <a:tr h="419931">
                <a:tc>
                  <a:txBody>
                    <a:bodyPr/>
                    <a:lstStyle/>
                    <a:p>
                      <a:pPr>
                        <a:spcAft>
                          <a:spcPts val="0"/>
                        </a:spcAft>
                      </a:pPr>
                      <a:r>
                        <a:rPr lang="ru-RU" sz="1400" dirty="0">
                          <a:effectLst/>
                          <a:latin typeface="Times New Roman"/>
                          <a:ea typeface="Calibri"/>
                        </a:rPr>
                        <a:t>10</a:t>
                      </a:r>
                      <a:r>
                        <a:rPr lang="uk-UA" sz="1400" dirty="0">
                          <a:effectLst/>
                          <a:latin typeface="Times New Roman"/>
                          <a:ea typeface="Calibri"/>
                        </a:rPr>
                        <a:t>-М</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28</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Курій О.А.</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4</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16%</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86%</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10-Г</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17</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err="1">
                          <a:effectLst/>
                          <a:latin typeface="Times New Roman"/>
                          <a:ea typeface="Calibri"/>
                        </a:rPr>
                        <a:t>Понурко</a:t>
                      </a:r>
                      <a:r>
                        <a:rPr lang="uk-UA" sz="1400" dirty="0">
                          <a:effectLst/>
                          <a:latin typeface="Times New Roman"/>
                          <a:ea typeface="Calibri"/>
                        </a:rPr>
                        <a:t> Н.І.</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29%</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71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100%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11-Г</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Times New Roman"/>
                          <a:ea typeface="Calibri"/>
                        </a:rPr>
                        <a:t>2</a:t>
                      </a:r>
                      <a:r>
                        <a:rPr lang="uk-UA" sz="1400">
                          <a:effectLst/>
                          <a:latin typeface="Times New Roman"/>
                          <a:ea typeface="Calibri"/>
                        </a:rPr>
                        <a:t>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dirty="0" err="1">
                          <a:effectLst/>
                          <a:latin typeface="Times New Roman"/>
                          <a:ea typeface="Calibri"/>
                        </a:rPr>
                        <a:t>Остапчук</a:t>
                      </a:r>
                      <a:r>
                        <a:rPr lang="ru-RU" sz="1400" dirty="0">
                          <a:effectLst/>
                          <a:latin typeface="Times New Roman"/>
                          <a:ea typeface="Calibri"/>
                        </a:rPr>
                        <a:t> Н.Й.</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4</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17</a:t>
                      </a:r>
                      <a:r>
                        <a:rPr lang="ru-RU" sz="1400">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11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48</a:t>
                      </a:r>
                      <a:r>
                        <a:rPr lang="ru-RU" sz="1400">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8</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35</a:t>
                      </a: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b="1">
                          <a:effectLst/>
                          <a:latin typeface="Times New Roman"/>
                          <a:ea typeface="Calibri"/>
                        </a:rPr>
                        <a:t>-</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65%</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9722">
                <a:tc>
                  <a:txBody>
                    <a:bodyPr/>
                    <a:lstStyle/>
                    <a:p>
                      <a:pPr>
                        <a:spcAft>
                          <a:spcPts val="0"/>
                        </a:spcAft>
                      </a:pPr>
                      <a:r>
                        <a:rPr lang="uk-UA" sz="1400" b="1">
                          <a:effectLst/>
                          <a:latin typeface="Times New Roman"/>
                          <a:ea typeface="Calibri"/>
                        </a:rPr>
                        <a:t>Всього</a:t>
                      </a:r>
                      <a:endParaRPr lang="uk-UA" sz="1600">
                        <a:effectLst/>
                        <a:latin typeface="Times New Roman"/>
                        <a:ea typeface="Times New Roman"/>
                      </a:endParaRPr>
                    </a:p>
                    <a:p>
                      <a:pPr>
                        <a:spcAft>
                          <a:spcPts val="0"/>
                        </a:spcAft>
                      </a:pPr>
                      <a:r>
                        <a:rPr lang="uk-UA" sz="1400" b="1">
                          <a:effectLst/>
                          <a:latin typeface="Times New Roman"/>
                          <a:ea typeface="Calibri"/>
                        </a:rPr>
                        <a:t>10-11кл.</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68</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65</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4</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 не оц.</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20</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31%</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33</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51 %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12</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 </a:t>
                      </a:r>
                      <a:endParaRPr lang="uk-UA" sz="1600">
                        <a:effectLst/>
                        <a:latin typeface="Times New Roman"/>
                        <a:ea typeface="Times New Roman"/>
                      </a:endParaRPr>
                    </a:p>
                    <a:p>
                      <a:pPr>
                        <a:spcAft>
                          <a:spcPts val="0"/>
                        </a:spcAft>
                      </a:pPr>
                      <a:r>
                        <a:rPr lang="uk-UA" sz="1400" b="1">
                          <a:effectLst/>
                          <a:latin typeface="Times New Roman"/>
                          <a:ea typeface="Calibri"/>
                        </a:rPr>
                        <a:t>18 %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 </a:t>
                      </a:r>
                      <a:endParaRPr lang="uk-UA" sz="1600" dirty="0">
                        <a:effectLst/>
                        <a:latin typeface="Times New Roman"/>
                        <a:ea typeface="Times New Roman"/>
                      </a:endParaRPr>
                    </a:p>
                    <a:p>
                      <a:pPr>
                        <a:spcAft>
                          <a:spcPts val="0"/>
                        </a:spcAft>
                      </a:pPr>
                      <a:r>
                        <a:rPr lang="uk-UA" sz="1400" b="1" dirty="0">
                          <a:effectLst/>
                          <a:latin typeface="Times New Roman"/>
                          <a:ea typeface="Calibri"/>
                        </a:rPr>
                        <a:t>82%</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931">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a:effectLst/>
                          <a:latin typeface="Times New Roman"/>
                          <a:ea typeface="Calibri"/>
                        </a:rPr>
                        <a:t> </a:t>
                      </a:r>
                      <a:endParaRPr lang="uk-UA"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400" b="1" dirty="0">
                          <a:effectLst/>
                          <a:latin typeface="Times New Roman"/>
                          <a:ea typeface="Calibri"/>
                        </a:rPr>
                        <a:t> </a:t>
                      </a:r>
                      <a:endParaRPr lang="uk-UA"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366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060" y="617937"/>
            <a:ext cx="7478973" cy="366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2306036873"/>
              </p:ext>
            </p:extLst>
          </p:nvPr>
        </p:nvGraphicFramePr>
        <p:xfrm>
          <a:off x="4462817" y="4258101"/>
          <a:ext cx="7165076" cy="2576523"/>
        </p:xfrm>
        <a:graphic>
          <a:graphicData uri="http://schemas.openxmlformats.org/drawingml/2006/table">
            <a:tbl>
              <a:tblPr firstRow="1" firstCol="1" bandRow="1"/>
              <a:tblGrid>
                <a:gridCol w="826992"/>
                <a:gridCol w="757997"/>
                <a:gridCol w="660099"/>
                <a:gridCol w="791562"/>
                <a:gridCol w="693665"/>
                <a:gridCol w="615347"/>
                <a:gridCol w="791562"/>
                <a:gridCol w="435405"/>
                <a:gridCol w="649845"/>
                <a:gridCol w="532370"/>
                <a:gridCol w="410232"/>
              </a:tblGrid>
              <a:tr h="1595067">
                <a:tc>
                  <a:txBody>
                    <a:bodyPr/>
                    <a:lstStyle/>
                    <a:p>
                      <a:pPr>
                        <a:lnSpc>
                          <a:spcPct val="115000"/>
                        </a:lnSpc>
                        <a:spcAft>
                          <a:spcPts val="0"/>
                        </a:spcAft>
                      </a:pPr>
                      <a:r>
                        <a:rPr lang="ru-RU" sz="1400" b="1" dirty="0" err="1">
                          <a:effectLst/>
                          <a:latin typeface="Times New Roman"/>
                          <a:ea typeface="Calibri"/>
                          <a:cs typeface="Times New Roman"/>
                        </a:rPr>
                        <a:t>Клас</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p>
                      <a:pPr>
                        <a:lnSpc>
                          <a:spcPct val="115000"/>
                        </a:lnSpc>
                        <a:spcAft>
                          <a:spcPts val="0"/>
                        </a:spcAft>
                      </a:pPr>
                      <a:r>
                        <a:rPr lang="ru-RU" sz="1400" b="1" dirty="0">
                          <a:effectLst/>
                          <a:latin typeface="Times New Roman"/>
                          <a:ea typeface="Calibri"/>
                          <a:cs typeface="Times New Roman"/>
                        </a:rPr>
                        <a:t>К-</a:t>
                      </a:r>
                      <a:r>
                        <a:rPr lang="ru-RU" sz="1400" b="1" dirty="0" err="1">
                          <a:effectLst/>
                          <a:latin typeface="Times New Roman"/>
                          <a:ea typeface="Calibri"/>
                          <a:cs typeface="Times New Roman"/>
                        </a:rPr>
                        <a:t>сть</a:t>
                      </a:r>
                      <a:r>
                        <a:rPr lang="ru-RU" sz="1400" b="1" dirty="0">
                          <a:effectLst/>
                          <a:latin typeface="Times New Roman"/>
                          <a:ea typeface="Calibri"/>
                          <a:cs typeface="Times New Roman"/>
                        </a:rPr>
                        <a:t> </a:t>
                      </a:r>
                      <a:r>
                        <a:rPr lang="ru-RU" sz="1400" b="1" dirty="0" err="1">
                          <a:effectLst/>
                          <a:latin typeface="Times New Roman"/>
                          <a:ea typeface="Calibri"/>
                          <a:cs typeface="Times New Roman"/>
                        </a:rPr>
                        <a:t>учнів</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1" dirty="0">
                          <a:effectLst/>
                          <a:latin typeface="Times New Roman"/>
                          <a:ea typeface="Calibri"/>
                          <a:cs typeface="Times New Roman"/>
                        </a:rPr>
                        <a:t> </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ru-RU" sz="1400" b="1" dirty="0" err="1">
                          <a:effectLst/>
                          <a:latin typeface="Times New Roman"/>
                          <a:ea typeface="Calibri"/>
                          <a:cs typeface="Times New Roman"/>
                        </a:rPr>
                        <a:t>Високий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Достатній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Середній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c gridSpan="2">
                  <a:txBody>
                    <a:bodyPr/>
                    <a:lstStyle/>
                    <a:p>
                      <a:pPr>
                        <a:lnSpc>
                          <a:spcPct val="115000"/>
                        </a:lnSpc>
                        <a:spcAft>
                          <a:spcPts val="0"/>
                        </a:spcAft>
                      </a:pPr>
                      <a:r>
                        <a:rPr lang="ru-RU" sz="1400" b="1" dirty="0" err="1">
                          <a:effectLst/>
                          <a:latin typeface="Times New Roman"/>
                          <a:ea typeface="Calibri"/>
                          <a:cs typeface="Times New Roman"/>
                        </a:rPr>
                        <a:t>Низький</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847883">
                <a:tc>
                  <a:txBody>
                    <a:bodyPr/>
                    <a:lstStyle/>
                    <a:p>
                      <a:pPr>
                        <a:lnSpc>
                          <a:spcPct val="115000"/>
                        </a:lnSpc>
                        <a:spcAft>
                          <a:spcPts val="0"/>
                        </a:spcAft>
                      </a:pPr>
                      <a:r>
                        <a:rPr lang="uk-UA" sz="1400" b="1">
                          <a:effectLst/>
                          <a:latin typeface="Times New Roman"/>
                          <a:ea typeface="Calibri"/>
                          <a:cs typeface="Times New Roman"/>
                        </a:rPr>
                        <a:t>Всього</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10-11кл.</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68</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65</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4</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 не оц.</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20</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31%</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33</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51 %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12</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 </a:t>
                      </a:r>
                      <a:endParaRPr lang="uk-UA" sz="1400">
                        <a:effectLst/>
                        <a:latin typeface="Calibri"/>
                        <a:ea typeface="Calibri"/>
                        <a:cs typeface="Times New Roman"/>
                      </a:endParaRPr>
                    </a:p>
                    <a:p>
                      <a:pPr>
                        <a:lnSpc>
                          <a:spcPct val="115000"/>
                        </a:lnSpc>
                        <a:spcAft>
                          <a:spcPts val="0"/>
                        </a:spcAft>
                      </a:pPr>
                      <a:r>
                        <a:rPr lang="uk-UA" sz="1400" b="1">
                          <a:effectLst/>
                          <a:latin typeface="Times New Roman"/>
                          <a:ea typeface="Calibri"/>
                          <a:cs typeface="Times New Roman"/>
                        </a:rPr>
                        <a:t>18 %</a:t>
                      </a:r>
                      <a:endParaRPr lang="uk-UA" sz="1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400" b="1" dirty="0">
                          <a:effectLst/>
                          <a:latin typeface="Times New Roman"/>
                          <a:ea typeface="Calibri"/>
                          <a:cs typeface="Times New Roman"/>
                        </a:rPr>
                        <a:t>-</a:t>
                      </a:r>
                      <a:endParaRPr lang="uk-UA"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100" b="1" dirty="0">
                          <a:effectLst/>
                          <a:latin typeface="Times New Roman"/>
                          <a:ea typeface="Calibri"/>
                          <a:cs typeface="Times New Roman"/>
                        </a:rPr>
                        <a:t>-</a:t>
                      </a:r>
                      <a:endParaRPr lang="uk-UA"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a:spLocks noChangeArrowheads="1"/>
          </p:cNvSpPr>
          <p:nvPr/>
        </p:nvSpPr>
        <p:spPr bwMode="auto">
          <a:xfrm>
            <a:off x="3657600" y="3282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697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Успішність по навчальному закладу</a:t>
            </a:r>
            <a:endParaRPr lang="uk-UA" dirty="0"/>
          </a:p>
        </p:txBody>
      </p:sp>
      <p:sp>
        <p:nvSpPr>
          <p:cNvPr id="5" name="Rectangle 1"/>
          <p:cNvSpPr>
            <a:spLocks noChangeArrowheads="1"/>
          </p:cNvSpPr>
          <p:nvPr/>
        </p:nvSpPr>
        <p:spPr bwMode="auto">
          <a:xfrm>
            <a:off x="1524000" y="3151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458138211"/>
              </p:ext>
            </p:extLst>
          </p:nvPr>
        </p:nvGraphicFramePr>
        <p:xfrm>
          <a:off x="1241945" y="2088107"/>
          <a:ext cx="9689913" cy="3657600"/>
        </p:xfrm>
        <a:graphic>
          <a:graphicData uri="http://schemas.openxmlformats.org/drawingml/2006/table">
            <a:tbl>
              <a:tblPr firstRow="1" firstCol="1" bandRow="1"/>
              <a:tblGrid>
                <a:gridCol w="878739"/>
                <a:gridCol w="805429"/>
                <a:gridCol w="701407"/>
                <a:gridCol w="1650486"/>
                <a:gridCol w="841094"/>
                <a:gridCol w="737071"/>
                <a:gridCol w="653853"/>
                <a:gridCol w="841094"/>
                <a:gridCol w="462651"/>
                <a:gridCol w="690508"/>
                <a:gridCol w="304141"/>
                <a:gridCol w="421042"/>
                <a:gridCol w="702398"/>
              </a:tblGrid>
              <a:tr h="1371600">
                <a:tc>
                  <a:txBody>
                    <a:bodyPr/>
                    <a:lstStyle/>
                    <a:p>
                      <a:pPr>
                        <a:spcAft>
                          <a:spcPts val="0"/>
                        </a:spcAft>
                      </a:pPr>
                      <a:r>
                        <a:rPr lang="uk-UA" sz="2000" b="1" dirty="0">
                          <a:effectLst/>
                          <a:latin typeface="Times New Roman"/>
                          <a:ea typeface="Calibri"/>
                        </a:rPr>
                        <a:t>5-11 класи</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322</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293</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39</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29</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79</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27%</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152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 </a:t>
                      </a:r>
                      <a:endParaRPr lang="uk-UA" sz="2400" dirty="0">
                        <a:effectLst/>
                        <a:latin typeface="Times New Roman"/>
                        <a:ea typeface="Times New Roman"/>
                      </a:endParaRPr>
                    </a:p>
                    <a:p>
                      <a:pPr>
                        <a:spcAft>
                          <a:spcPts val="0"/>
                        </a:spcAft>
                      </a:pPr>
                      <a:r>
                        <a:rPr lang="uk-UA" sz="2000" dirty="0">
                          <a:effectLst/>
                          <a:latin typeface="Times New Roman"/>
                          <a:ea typeface="Calibri"/>
                        </a:rPr>
                        <a:t>52 %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62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 </a:t>
                      </a:r>
                      <a:endParaRPr lang="uk-UA" sz="2400" dirty="0">
                        <a:effectLst/>
                        <a:latin typeface="Times New Roman"/>
                        <a:ea typeface="Times New Roman"/>
                      </a:endParaRPr>
                    </a:p>
                    <a:p>
                      <a:pPr>
                        <a:spcAft>
                          <a:spcPts val="0"/>
                        </a:spcAft>
                      </a:pPr>
                      <a:r>
                        <a:rPr lang="uk-UA" sz="2000" b="1" dirty="0">
                          <a:effectLst/>
                          <a:latin typeface="Times New Roman"/>
                          <a:ea typeface="Calibri"/>
                        </a:rPr>
                        <a:t>21%</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p>
                      <a:pPr>
                        <a:spcAft>
                          <a:spcPts val="0"/>
                        </a:spcAft>
                      </a:pPr>
                      <a:r>
                        <a:rPr lang="uk-UA" sz="1100" b="1" dirty="0">
                          <a:effectLst/>
                          <a:latin typeface="Times New Roman"/>
                          <a:ea typeface="Calibri"/>
                        </a:rPr>
                        <a:t> </a:t>
                      </a:r>
                      <a:endParaRPr lang="uk-UA" sz="1200" dirty="0">
                        <a:effectLst/>
                        <a:latin typeface="Times New Roman"/>
                        <a:ea typeface="Times New Roman"/>
                      </a:endParaRPr>
                    </a:p>
                    <a:p>
                      <a:pPr>
                        <a:spcAft>
                          <a:spcPts val="0"/>
                        </a:spcAft>
                      </a:pPr>
                      <a:r>
                        <a:rPr lang="uk-UA" sz="1100" b="1" dirty="0">
                          <a:effectLst/>
                          <a:latin typeface="Times New Roman"/>
                          <a:ea typeface="Calibri"/>
                        </a:rPr>
                        <a:t>79%</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a:txBody>
                    <a:bodyPr/>
                    <a:lstStyle/>
                    <a:p>
                      <a:pPr>
                        <a:spcAft>
                          <a:spcPts val="0"/>
                        </a:spcAft>
                      </a:pPr>
                      <a:r>
                        <a:rPr lang="uk-UA" sz="2000" b="1">
                          <a:effectLst/>
                          <a:latin typeface="Times New Roman"/>
                          <a:ea typeface="Calibri"/>
                        </a:rPr>
                        <a:t>Всього 5-11 класи</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4400">
                <a:tc>
                  <a:txBody>
                    <a:bodyPr/>
                    <a:lstStyle/>
                    <a:p>
                      <a:pPr>
                        <a:spcAft>
                          <a:spcPts val="0"/>
                        </a:spcAft>
                      </a:pPr>
                      <a:r>
                        <a:rPr lang="uk-UA" sz="2000" b="1">
                          <a:effectLst/>
                          <a:latin typeface="Times New Roman"/>
                          <a:ea typeface="Calibri"/>
                        </a:rPr>
                        <a:t>1-11 класи</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506</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62</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a:effectLst/>
                          <a:latin typeface="Times New Roman"/>
                          <a:ea typeface="Calibri"/>
                        </a:rPr>
                        <a:t> </a:t>
                      </a:r>
                      <a:endParaRPr lang="uk-UA"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2000" b="1" dirty="0">
                          <a:effectLst/>
                          <a:latin typeface="Times New Roman"/>
                          <a:ea typeface="Calibri"/>
                        </a:rPr>
                        <a:t> </a:t>
                      </a:r>
                      <a:endParaRPr lang="uk-UA"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100" b="1" dirty="0">
                          <a:effectLst/>
                          <a:latin typeface="Times New Roman"/>
                          <a:ea typeface="Calibri"/>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35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Якісний показник</a:t>
            </a:r>
            <a:endParaRPr lang="uk-UA"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7414" y="1873531"/>
            <a:ext cx="5499069" cy="447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2774615228"/>
              </p:ext>
            </p:extLst>
          </p:nvPr>
        </p:nvGraphicFramePr>
        <p:xfrm>
          <a:off x="6864823" y="2142694"/>
          <a:ext cx="2784143" cy="4271751"/>
        </p:xfrm>
        <a:graphic>
          <a:graphicData uri="http://schemas.openxmlformats.org/drawingml/2006/table">
            <a:tbl>
              <a:tblPr/>
              <a:tblGrid>
                <a:gridCol w="1569243"/>
                <a:gridCol w="1214900"/>
              </a:tblGrid>
              <a:tr h="243467">
                <a:tc gridSpan="2">
                  <a:txBody>
                    <a:bodyPr/>
                    <a:lstStyle/>
                    <a:p>
                      <a:pPr>
                        <a:lnSpc>
                          <a:spcPct val="115000"/>
                        </a:lnSpc>
                        <a:spcAft>
                          <a:spcPts val="0"/>
                        </a:spcAft>
                      </a:pPr>
                      <a:r>
                        <a:rPr lang="uk-UA" sz="1100">
                          <a:solidFill>
                            <a:srgbClr val="000000"/>
                          </a:solidFill>
                          <a:effectLst/>
                          <a:latin typeface="Times New Roman"/>
                          <a:ea typeface="Times New Roman"/>
                          <a:cs typeface="Times New Roman"/>
                        </a:rPr>
                        <a:t> </a:t>
                      </a:r>
                      <a:endParaRPr lang="uk-UA"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uk-UA"/>
                    </a:p>
                  </a:txBody>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  5-А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92%</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5-Б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dirty="0">
                          <a:solidFill>
                            <a:srgbClr val="000000"/>
                          </a:solidFill>
                          <a:effectLst/>
                          <a:latin typeface="Times New Roman"/>
                          <a:ea typeface="Times New Roman"/>
                          <a:cs typeface="Times New Roman"/>
                        </a:rPr>
                        <a:t>6-А</a:t>
                      </a:r>
                      <a:endParaRPr lang="uk-UA" sz="1100" dirty="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dirty="0">
                          <a:solidFill>
                            <a:srgbClr val="000000"/>
                          </a:solidFill>
                          <a:effectLst/>
                          <a:latin typeface="Times New Roman"/>
                          <a:ea typeface="Times New Roman"/>
                          <a:cs typeface="Times New Roman"/>
                        </a:rPr>
                        <a:t>87%</a:t>
                      </a:r>
                      <a:endParaRPr lang="uk-UA" sz="1100" dirty="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6-Б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7-А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68%</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7-Б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61%</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8-А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86%</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8-Б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64%</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9-А</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94%</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9-Б</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67%</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10-М</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86%</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10-Г</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uk-UA" sz="1400">
                          <a:solidFill>
                            <a:srgbClr val="000000"/>
                          </a:solidFill>
                          <a:effectLst/>
                          <a:latin typeface="Times New Roman"/>
                          <a:ea typeface="Times New Roman"/>
                          <a:cs typeface="Times New Roman"/>
                        </a:rPr>
                        <a:t>100%</a:t>
                      </a:r>
                      <a:endParaRPr lang="uk-UA" sz="110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868">
                <a:tc>
                  <a:txBody>
                    <a:bodyPr/>
                    <a:lstStyle/>
                    <a:p>
                      <a:pPr>
                        <a:lnSpc>
                          <a:spcPct val="115000"/>
                        </a:lnSpc>
                        <a:spcAft>
                          <a:spcPts val="0"/>
                        </a:spcAft>
                      </a:pPr>
                      <a:r>
                        <a:rPr lang="uk-UA" sz="1400">
                          <a:solidFill>
                            <a:srgbClr val="000000"/>
                          </a:solidFill>
                          <a:effectLst/>
                          <a:latin typeface="Times New Roman"/>
                          <a:ea typeface="Times New Roman"/>
                          <a:cs typeface="Times New Roman"/>
                        </a:rPr>
                        <a:t>11</a:t>
                      </a:r>
                      <a:endParaRPr lang="uk-UA" sz="1100">
                        <a:effectLst/>
                        <a:latin typeface="Calibri"/>
                        <a:ea typeface="Calibri"/>
                        <a:cs typeface="Times New Roman"/>
                      </a:endParaRPr>
                    </a:p>
                  </a:txBody>
                  <a:tcPr marL="68580" marR="68580" marT="0" marB="0" anchor="b">
                    <a:lnL w="12700" cap="flat" cmpd="sng" algn="ctr">
                      <a:solidFill>
                        <a:srgbClr val="0000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c>
                  <a:txBody>
                    <a:bodyPr/>
                    <a:lstStyle/>
                    <a:p>
                      <a:pPr algn="r">
                        <a:lnSpc>
                          <a:spcPct val="115000"/>
                        </a:lnSpc>
                        <a:spcAft>
                          <a:spcPts val="0"/>
                        </a:spcAft>
                      </a:pPr>
                      <a:r>
                        <a:rPr lang="uk-UA" sz="1400" dirty="0">
                          <a:solidFill>
                            <a:srgbClr val="000000"/>
                          </a:solidFill>
                          <a:effectLst/>
                          <a:latin typeface="Times New Roman"/>
                          <a:ea typeface="Times New Roman"/>
                          <a:cs typeface="Times New Roman"/>
                        </a:rPr>
                        <a:t>65%</a:t>
                      </a:r>
                      <a:endParaRPr lang="uk-UA" sz="1100" dirty="0">
                        <a:effectLst/>
                        <a:latin typeface="Calibri"/>
                        <a:ea typeface="Calibri"/>
                        <a:cs typeface="Times New Roman"/>
                      </a:endParaRPr>
                    </a:p>
                  </a:txBody>
                  <a:tcPr marL="68580" marR="68580" marT="0" marB="0" anchor="b">
                    <a:lnL>
                      <a:noFill/>
                    </a:lnL>
                    <a:lnR w="12700" cap="flat" cmpd="sng" algn="ctr">
                      <a:solidFill>
                        <a:srgbClr val="0000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207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a:xfrm>
            <a:off x="1651378" y="1105469"/>
            <a:ext cx="9016621" cy="4910154"/>
          </a:xfrm>
        </p:spPr>
        <p:txBody>
          <a:bodyPr>
            <a:noAutofit/>
          </a:bodyPr>
          <a:lstStyle/>
          <a:p>
            <a:r>
              <a:rPr lang="uk-UA" sz="2400" dirty="0"/>
              <a:t>На кінець навчального року загальна кількість </a:t>
            </a:r>
            <a:r>
              <a:rPr lang="uk-UA" sz="2400" dirty="0" err="1"/>
              <a:t>рівневих</a:t>
            </a:r>
            <a:r>
              <a:rPr lang="uk-UA" sz="2400" dirty="0"/>
              <a:t> показників становить (загальна чисельність здобувачів освіти які оцінювалися - 293 учнів 5-11 класів</a:t>
            </a:r>
            <a:r>
              <a:rPr lang="uk-UA" sz="2400" dirty="0" smtClean="0"/>
              <a:t>):</a:t>
            </a:r>
          </a:p>
          <a:p>
            <a:r>
              <a:rPr lang="uk-UA" sz="2400" dirty="0" smtClean="0"/>
              <a:t> </a:t>
            </a:r>
            <a:r>
              <a:rPr lang="uk-UA" sz="2400" dirty="0"/>
              <a:t>високий рівень навчальних досягнень – 79 учнів (27%), </a:t>
            </a:r>
            <a:endParaRPr lang="uk-UA" sz="2400" dirty="0" smtClean="0"/>
          </a:p>
          <a:p>
            <a:r>
              <a:rPr lang="uk-UA" sz="2400" dirty="0" smtClean="0"/>
              <a:t>достатній </a:t>
            </a:r>
            <a:r>
              <a:rPr lang="uk-UA" sz="2400" dirty="0"/>
              <a:t>рівень – 152 учнів (52 %); </a:t>
            </a:r>
            <a:endParaRPr lang="uk-UA" sz="2400" dirty="0" smtClean="0"/>
          </a:p>
          <a:p>
            <a:r>
              <a:rPr lang="uk-UA" sz="2400" dirty="0" smtClean="0"/>
              <a:t>середній </a:t>
            </a:r>
            <a:r>
              <a:rPr lang="uk-UA" sz="2400" dirty="0"/>
              <a:t>рівень – 62 учні (21 %); початковий рівень –0 учні (0%). </a:t>
            </a:r>
            <a:endParaRPr lang="uk-UA" sz="2400" dirty="0" smtClean="0"/>
          </a:p>
          <a:p>
            <a:r>
              <a:rPr lang="uk-UA" sz="2400" dirty="0" smtClean="0"/>
              <a:t>Аналіз </a:t>
            </a:r>
            <a:r>
              <a:rPr lang="uk-UA" sz="2400" dirty="0"/>
              <a:t>рівня навчальних досягнень учнів у 2023-2024 навчальному році по класах свідчить про зменшення показника якості знань учнів, порівняно з минулим навчальними роком. </a:t>
            </a:r>
          </a:p>
        </p:txBody>
      </p:sp>
    </p:spTree>
    <p:extLst>
      <p:ext uri="{BB962C8B-B14F-4D97-AF65-F5344CB8AC3E}">
        <p14:creationId xmlns:p14="http://schemas.microsoft.com/office/powerpoint/2010/main" val="106795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144000" cy="758180"/>
          </a:xfrm>
        </p:spPr>
        <p:txBody>
          <a:bodyPr/>
          <a:lstStyle/>
          <a:p>
            <a:pPr algn="ctr"/>
            <a:r>
              <a:rPr lang="uk-UA" dirty="0" smtClean="0"/>
              <a:t> ОСВІТНЯ ПРОГРАМА</a:t>
            </a:r>
            <a:endParaRPr lang="uk-UA" dirty="0"/>
          </a:p>
        </p:txBody>
      </p:sp>
      <p:sp>
        <p:nvSpPr>
          <p:cNvPr id="3" name="Объект 2"/>
          <p:cNvSpPr>
            <a:spLocks noGrp="1"/>
          </p:cNvSpPr>
          <p:nvPr>
            <p:ph idx="1"/>
          </p:nvPr>
        </p:nvSpPr>
        <p:spPr>
          <a:xfrm>
            <a:off x="968991" y="1596788"/>
            <a:ext cx="10836322" cy="4763069"/>
          </a:xfrm>
        </p:spPr>
        <p:txBody>
          <a:bodyPr>
            <a:normAutofit fontScale="92500" lnSpcReduction="20000"/>
          </a:bodyPr>
          <a:lstStyle/>
          <a:p>
            <a:r>
              <a:rPr lang="uk-UA" dirty="0"/>
              <a:t>Освітня програма – це єдиний комплекс освітніх компонентів, спланованих і організованих закладом загальної середньої освіти для досягнення учнями результатів навчання. Основою для розроблення освітньої програми є Державний стандарт загальної середньої освіти </a:t>
            </a:r>
            <a:r>
              <a:rPr lang="uk-UA" dirty="0" smtClean="0"/>
              <a:t>відповідного </a:t>
            </a:r>
            <a:r>
              <a:rPr lang="uk-UA" dirty="0"/>
              <a:t>рівня</a:t>
            </a:r>
            <a:r>
              <a:rPr lang="uk-UA" dirty="0" smtClean="0"/>
              <a:t>.</a:t>
            </a:r>
            <a:r>
              <a:rPr lang="ru-RU" dirty="0"/>
              <a:t> (ст. 1 Закону </a:t>
            </a:r>
            <a:r>
              <a:rPr lang="ru-RU" dirty="0" err="1"/>
              <a:t>України</a:t>
            </a:r>
            <a:r>
              <a:rPr lang="ru-RU" dirty="0"/>
              <a:t> «Про </a:t>
            </a:r>
            <a:r>
              <a:rPr lang="ru-RU" dirty="0" err="1"/>
              <a:t>освіту</a:t>
            </a:r>
            <a:r>
              <a:rPr lang="ru-RU" dirty="0" smtClean="0"/>
              <a:t>»)</a:t>
            </a:r>
          </a:p>
          <a:p>
            <a:r>
              <a:rPr lang="uk-UA" dirty="0"/>
              <a:t>Законодавство надає  свободу у виборі видів, форм </a:t>
            </a:r>
            <a:r>
              <a:rPr lang="en-US" dirty="0" err="1"/>
              <a:t>i</a:t>
            </a:r>
            <a:r>
              <a:rPr lang="en-US" dirty="0"/>
              <a:t> </a:t>
            </a:r>
            <a:r>
              <a:rPr lang="uk-UA" dirty="0"/>
              <a:t>темпу здобуття освіти, освітньої програми, закладу освіти, інших  суб’єктів освітньої діяльності</a:t>
            </a:r>
            <a:r>
              <a:rPr lang="uk-UA" dirty="0" smtClean="0"/>
              <a:t>. (</a:t>
            </a:r>
            <a:r>
              <a:rPr lang="uk-UA" dirty="0"/>
              <a:t>ст. 6 ЗУ «Про освіту»)</a:t>
            </a:r>
          </a:p>
          <a:p>
            <a:endParaRPr lang="uk-UA" dirty="0"/>
          </a:p>
          <a:p>
            <a:r>
              <a:rPr lang="uk-UA" dirty="0"/>
              <a:t>Заклади освіти можуть використовувати типові </a:t>
            </a:r>
            <a:r>
              <a:rPr lang="en-US" dirty="0"/>
              <a:t>a6o </a:t>
            </a:r>
            <a:r>
              <a:rPr lang="uk-UA" dirty="0"/>
              <a:t>інші освітні програми, які розробляються та затверджуються відповідно до спеціальних законів</a:t>
            </a:r>
            <a:r>
              <a:rPr lang="uk-UA" dirty="0" smtClean="0"/>
              <a:t>.(</a:t>
            </a:r>
            <a:r>
              <a:rPr lang="uk-UA" dirty="0"/>
              <a:t>ст. 33 ЗУ «Про освіту»)</a:t>
            </a:r>
          </a:p>
          <a:p>
            <a:endParaRPr lang="uk-UA" dirty="0"/>
          </a:p>
          <a:p>
            <a:r>
              <a:rPr lang="uk-UA" dirty="0"/>
              <a:t>Освітні програми, розроблені не на основі типових освітніх програм, затверджуються центральним органом виконавчої влади із забезпечення якості освіти  (Державна служба якості освіти України) у порядку, затвердженому  центральним органом виконавчої влади у сфері освіти </a:t>
            </a:r>
            <a:r>
              <a:rPr lang="en-US" dirty="0" err="1"/>
              <a:t>i</a:t>
            </a:r>
            <a:r>
              <a:rPr lang="en-US" dirty="0"/>
              <a:t> </a:t>
            </a:r>
            <a:r>
              <a:rPr lang="uk-UA" dirty="0"/>
              <a:t>науки. (Міністерство освіти і науки України</a:t>
            </a:r>
            <a:r>
              <a:rPr lang="uk-UA" dirty="0" smtClean="0"/>
              <a:t>) (</a:t>
            </a:r>
            <a:r>
              <a:rPr lang="uk-UA" dirty="0"/>
              <a:t>ст. 67 Закону України «Про </a:t>
            </a:r>
            <a:r>
              <a:rPr lang="uk-UA" dirty="0" err="1" smtClean="0"/>
              <a:t>освіту»ст</a:t>
            </a:r>
            <a:r>
              <a:rPr lang="uk-UA" dirty="0"/>
              <a:t>. 11 ЗУ «Про повну загальну середню освіту»)</a:t>
            </a:r>
          </a:p>
        </p:txBody>
      </p:sp>
    </p:spTree>
    <p:extLst>
      <p:ext uri="{BB962C8B-B14F-4D97-AF65-F5344CB8AC3E}">
        <p14:creationId xmlns:p14="http://schemas.microsoft.com/office/powerpoint/2010/main" val="38135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800" b="1" dirty="0" smtClean="0"/>
              <a:t>ОДНА «9»</a:t>
            </a:r>
            <a:endParaRPr lang="uk-UA" sz="4800" b="1" dirty="0"/>
          </a:p>
        </p:txBody>
      </p:sp>
      <p:sp>
        <p:nvSpPr>
          <p:cNvPr id="3" name="Объект 2"/>
          <p:cNvSpPr>
            <a:spLocks noGrp="1"/>
          </p:cNvSpPr>
          <p:nvPr>
            <p:ph idx="1"/>
          </p:nvPr>
        </p:nvSpPr>
        <p:spPr>
          <a:xfrm>
            <a:off x="1537647" y="1818937"/>
            <a:ext cx="9144000" cy="4114800"/>
          </a:xfrm>
        </p:spPr>
        <p:txBody>
          <a:bodyPr>
            <a:normAutofit/>
          </a:bodyPr>
          <a:lstStyle/>
          <a:p>
            <a:r>
              <a:rPr lang="uk-UA" sz="3200" dirty="0"/>
              <a:t>Серед усіх атестованих ліцеїстів 8 учнів отримали лише по одній </a:t>
            </a:r>
            <a:r>
              <a:rPr lang="uk-UA" sz="3200" dirty="0" smtClean="0"/>
              <a:t> оцінці </a:t>
            </a:r>
            <a:r>
              <a:rPr lang="uk-UA" sz="3200" dirty="0"/>
              <a:t>середнього рівня. Ці учні потребують особливої уваги з боку вчителів у наступному навчальному році та можуть значно покращити якісну успішність. </a:t>
            </a:r>
          </a:p>
        </p:txBody>
      </p:sp>
    </p:spTree>
    <p:extLst>
      <p:ext uri="{BB962C8B-B14F-4D97-AF65-F5344CB8AC3E}">
        <p14:creationId xmlns:p14="http://schemas.microsoft.com/office/powerpoint/2010/main" val="18903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95786"/>
            <a:ext cx="9144000" cy="696035"/>
          </a:xfrm>
        </p:spPr>
        <p:txBody>
          <a:bodyPr/>
          <a:lstStyle/>
          <a:p>
            <a:r>
              <a:rPr lang="uk-UA" dirty="0" smtClean="0"/>
              <a:t>Порівняння І та ІІ семестру 2023-2024 </a:t>
            </a:r>
            <a:r>
              <a:rPr lang="uk-UA" dirty="0" err="1" smtClean="0"/>
              <a:t>н.р</a:t>
            </a:r>
            <a:r>
              <a:rPr lang="uk-UA" dirty="0" smtClean="0"/>
              <a:t>.</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831765262"/>
              </p:ext>
            </p:extLst>
          </p:nvPr>
        </p:nvGraphicFramePr>
        <p:xfrm>
          <a:off x="1705969" y="1201003"/>
          <a:ext cx="8516204" cy="3166280"/>
        </p:xfrm>
        <a:graphic>
          <a:graphicData uri="http://schemas.openxmlformats.org/drawingml/2006/table">
            <a:tbl>
              <a:tblPr firstRow="1" firstCol="1" bandRow="1"/>
              <a:tblGrid>
                <a:gridCol w="4258102"/>
                <a:gridCol w="4258102"/>
              </a:tblGrid>
              <a:tr h="545015">
                <a:tc gridSpan="2">
                  <a:txBody>
                    <a:bodyPr/>
                    <a:lstStyle/>
                    <a:p>
                      <a:pPr algn="just">
                        <a:spcAft>
                          <a:spcPts val="0"/>
                        </a:spcAft>
                      </a:pPr>
                      <a:r>
                        <a:rPr lang="uk-UA" sz="1400" dirty="0">
                          <a:effectLst/>
                          <a:latin typeface="Times New Roman"/>
                          <a:ea typeface="Times New Roman"/>
                        </a:rPr>
                        <a:t>Серед учнів 5-9х класів  закінчили  І та ІІ семестр:</a:t>
                      </a:r>
                      <a:endParaRPr lang="uk-UA" sz="1200" dirty="0">
                        <a:effectLst/>
                        <a:latin typeface="Times New Roman"/>
                        <a:ea typeface="Times New Roman"/>
                      </a:endParaRPr>
                    </a:p>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545015">
                <a:tc>
                  <a:txBody>
                    <a:bodyPr/>
                    <a:lstStyle/>
                    <a:p>
                      <a:pPr algn="just">
                        <a:spcAft>
                          <a:spcPts val="0"/>
                        </a:spcAft>
                      </a:pPr>
                      <a:r>
                        <a:rPr lang="uk-UA" sz="1400">
                          <a:effectLst/>
                          <a:latin typeface="Times New Roman"/>
                          <a:ea typeface="Times New Roman"/>
                        </a:rPr>
                        <a:t>І семестр 2023-2024 н.р.(220учнів)</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ІІсеместр  2023-2024 228оцінені(254 учнів)</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015">
                <a:tc>
                  <a:txBody>
                    <a:bodyPr/>
                    <a:lstStyle/>
                    <a:p>
                      <a:pPr algn="just">
                        <a:spcAft>
                          <a:spcPts val="0"/>
                        </a:spcAft>
                      </a:pPr>
                      <a:r>
                        <a:rPr lang="uk-UA" sz="1400">
                          <a:effectLst/>
                          <a:latin typeface="Times New Roman"/>
                          <a:ea typeface="Times New Roman"/>
                        </a:rPr>
                        <a:t>Високий рівень                  </a:t>
                      </a:r>
                      <a:r>
                        <a:rPr lang="uk-UA" sz="1400" b="1">
                          <a:effectLst/>
                          <a:latin typeface="Times New Roman"/>
                          <a:ea typeface="Times New Roman"/>
                        </a:rPr>
                        <a:t>32 учнів  (15%)</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59 учнів (26%)</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015">
                <a:tc>
                  <a:txBody>
                    <a:bodyPr/>
                    <a:lstStyle/>
                    <a:p>
                      <a:pPr algn="just">
                        <a:spcAft>
                          <a:spcPts val="0"/>
                        </a:spcAft>
                      </a:pPr>
                      <a:r>
                        <a:rPr lang="uk-UA" sz="1400">
                          <a:effectLst/>
                          <a:latin typeface="Times New Roman"/>
                          <a:ea typeface="Times New Roman"/>
                        </a:rPr>
                        <a:t>Достатній рівень               </a:t>
                      </a:r>
                      <a:r>
                        <a:rPr lang="uk-UA" sz="1400" b="1">
                          <a:effectLst/>
                          <a:latin typeface="Times New Roman"/>
                          <a:ea typeface="Times New Roman"/>
                        </a:rPr>
                        <a:t>126 учнів (57%)</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119 учнів (52%)</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3712">
                <a:tc>
                  <a:txBody>
                    <a:bodyPr/>
                    <a:lstStyle/>
                    <a:p>
                      <a:pPr algn="just">
                        <a:spcAft>
                          <a:spcPts val="0"/>
                        </a:spcAft>
                      </a:pPr>
                      <a:r>
                        <a:rPr lang="uk-UA" sz="1400">
                          <a:effectLst/>
                          <a:latin typeface="Times New Roman"/>
                          <a:ea typeface="Times New Roman"/>
                        </a:rPr>
                        <a:t>Середній рівень                 </a:t>
                      </a:r>
                      <a:r>
                        <a:rPr lang="uk-UA" sz="1400" b="1">
                          <a:effectLst/>
                          <a:latin typeface="Times New Roman"/>
                          <a:ea typeface="Times New Roman"/>
                        </a:rPr>
                        <a:t>62 учнів   (28%)</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50 учнів (22 %)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08">
                <a:tc>
                  <a:txBody>
                    <a:bodyPr/>
                    <a:lstStyle/>
                    <a:p>
                      <a:pPr algn="just">
                        <a:spcAft>
                          <a:spcPts val="0"/>
                        </a:spcAft>
                      </a:pPr>
                      <a:r>
                        <a:rPr lang="uk-UA" sz="1400">
                          <a:effectLst/>
                          <a:latin typeface="Times New Roman"/>
                          <a:ea typeface="Times New Roman"/>
                        </a:rPr>
                        <a:t>       Початковий рівень           </a:t>
                      </a:r>
                      <a:r>
                        <a:rPr lang="uk-UA" sz="1400" b="1">
                          <a:effectLst/>
                          <a:latin typeface="Times New Roman"/>
                          <a:ea typeface="Times New Roman"/>
                        </a:rPr>
                        <a:t>0(0%)</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0(0%)</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62499036"/>
              </p:ext>
            </p:extLst>
          </p:nvPr>
        </p:nvGraphicFramePr>
        <p:xfrm>
          <a:off x="1746913" y="4572000"/>
          <a:ext cx="8352430" cy="2156346"/>
        </p:xfrm>
        <a:graphic>
          <a:graphicData uri="http://schemas.openxmlformats.org/drawingml/2006/table">
            <a:tbl>
              <a:tblPr firstRow="1" firstCol="1" bandRow="1"/>
              <a:tblGrid>
                <a:gridCol w="4176215"/>
                <a:gridCol w="4176215"/>
              </a:tblGrid>
              <a:tr h="539087">
                <a:tc gridSpan="2">
                  <a:txBody>
                    <a:bodyPr/>
                    <a:lstStyle/>
                    <a:p>
                      <a:pPr algn="just">
                        <a:spcAft>
                          <a:spcPts val="0"/>
                        </a:spcAft>
                      </a:pPr>
                      <a:r>
                        <a:rPr lang="uk-UA" sz="1400" dirty="0">
                          <a:effectLst/>
                          <a:latin typeface="Times New Roman"/>
                          <a:ea typeface="Times New Roman"/>
                        </a:rPr>
                        <a:t>Серед учнів 10-11 класів  закінчили І семестр:</a:t>
                      </a:r>
                      <a:endParaRPr lang="uk-UA" sz="1200" dirty="0">
                        <a:effectLst/>
                        <a:latin typeface="Times New Roman"/>
                        <a:ea typeface="Times New Roman"/>
                      </a:endParaRPr>
                    </a:p>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tr>
              <a:tr h="539087">
                <a:tc>
                  <a:txBody>
                    <a:bodyPr/>
                    <a:lstStyle/>
                    <a:p>
                      <a:pPr algn="just">
                        <a:spcAft>
                          <a:spcPts val="0"/>
                        </a:spcAft>
                      </a:pPr>
                      <a:r>
                        <a:rPr lang="uk-UA" sz="1400" dirty="0">
                          <a:effectLst/>
                          <a:latin typeface="Times New Roman"/>
                          <a:ea typeface="Times New Roman"/>
                        </a:rPr>
                        <a:t>І семестр 2023-2024 </a:t>
                      </a:r>
                      <a:r>
                        <a:rPr lang="uk-UA" sz="1400" dirty="0" err="1">
                          <a:effectLst/>
                          <a:latin typeface="Times New Roman"/>
                          <a:ea typeface="Times New Roman"/>
                        </a:rPr>
                        <a:t>н.р</a:t>
                      </a:r>
                      <a:r>
                        <a:rPr lang="uk-UA" sz="1400" dirty="0">
                          <a:effectLst/>
                          <a:latin typeface="Times New Roman"/>
                          <a:ea typeface="Times New Roman"/>
                        </a:rPr>
                        <a:t>.(66учнів)</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І семестр   2023-2024 65оцінені (68учня всього)</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Високий рівень                </a:t>
                      </a:r>
                      <a:r>
                        <a:rPr lang="uk-UA" sz="1400" b="1">
                          <a:effectLst/>
                          <a:latin typeface="Times New Roman"/>
                          <a:ea typeface="Times New Roman"/>
                        </a:rPr>
                        <a:t>20(30%)</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20 учнів це 31%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Достатній рівень               </a:t>
                      </a:r>
                      <a:r>
                        <a:rPr lang="uk-UA" sz="1400" b="1">
                          <a:effectLst/>
                          <a:latin typeface="Times New Roman"/>
                          <a:ea typeface="Times New Roman"/>
                        </a:rPr>
                        <a:t>27(41%)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33 учнів 51%</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a:effectLst/>
                          <a:latin typeface="Times New Roman"/>
                          <a:ea typeface="Times New Roman"/>
                        </a:rPr>
                        <a:t>Середній рівень                1</a:t>
                      </a:r>
                      <a:r>
                        <a:rPr lang="uk-UA" sz="1400" b="1">
                          <a:effectLst/>
                          <a:latin typeface="Times New Roman"/>
                          <a:ea typeface="Times New Roman"/>
                        </a:rPr>
                        <a:t>9 ( 29%)</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a:effectLst/>
                          <a:latin typeface="Times New Roman"/>
                          <a:ea typeface="Times New Roman"/>
                        </a:rPr>
                        <a:t>12 учнів - 18%</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543">
                <a:tc>
                  <a:txBody>
                    <a:bodyPr/>
                    <a:lstStyle/>
                    <a:p>
                      <a:pPr algn="just">
                        <a:spcAft>
                          <a:spcPts val="0"/>
                        </a:spcAft>
                      </a:pPr>
                      <a:r>
                        <a:rPr lang="uk-UA" sz="1400" dirty="0">
                          <a:effectLst/>
                          <a:latin typeface="Times New Roman"/>
                          <a:ea typeface="Times New Roman"/>
                        </a:rPr>
                        <a:t>Початковий рівень</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dirty="0">
                          <a:effectLst/>
                          <a:latin typeface="Times New Roman"/>
                          <a:ea typeface="Times New Roman"/>
                        </a:rPr>
                        <a:t> </a:t>
                      </a:r>
                      <a:endParaRPr lang="uk-UA"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9239534" y="5675814"/>
            <a:ext cx="55418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uk-UA"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014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9846" y="445477"/>
            <a:ext cx="8968154" cy="1263176"/>
          </a:xfrm>
        </p:spPr>
        <p:txBody>
          <a:bodyPr>
            <a:normAutofit fontScale="90000"/>
          </a:bodyPr>
          <a:lstStyle/>
          <a:p>
            <a:pPr lvl="0" algn="ctr">
              <a:lnSpc>
                <a:spcPct val="100000"/>
              </a:lnSpc>
              <a:spcBef>
                <a:spcPts val="0"/>
              </a:spcBef>
            </a:pP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a:solidFill>
                  <a:prstClr val="black"/>
                </a:solidFill>
                <a:latin typeface="Georgia"/>
                <a:ea typeface="+mn-ea"/>
                <a:cs typeface="+mn-cs"/>
              </a:rPr>
              <a:t/>
            </a:r>
            <a:br>
              <a:rPr lang="uk-UA" sz="2400" b="1" dirty="0">
                <a:solidFill>
                  <a:prstClr val="black"/>
                </a:solidFill>
                <a:latin typeface="Georgia"/>
                <a:ea typeface="+mn-ea"/>
                <a:cs typeface="+mn-cs"/>
              </a:rPr>
            </a:br>
            <a:r>
              <a:rPr lang="uk-UA" sz="2400" b="1" dirty="0" smtClean="0">
                <a:solidFill>
                  <a:prstClr val="black"/>
                </a:solidFill>
                <a:latin typeface="Georgia"/>
                <a:ea typeface="+mn-ea"/>
                <a:cs typeface="+mn-cs"/>
              </a:rPr>
              <a:t/>
            </a:r>
            <a:br>
              <a:rPr lang="uk-UA" sz="2400" b="1" dirty="0" smtClean="0">
                <a:solidFill>
                  <a:prstClr val="black"/>
                </a:solidFill>
                <a:latin typeface="Georgia"/>
                <a:ea typeface="+mn-ea"/>
                <a:cs typeface="+mn-cs"/>
              </a:rPr>
            </a:br>
            <a:r>
              <a:rPr lang="uk-UA" sz="2400" b="1" dirty="0" smtClean="0">
                <a:solidFill>
                  <a:prstClr val="black"/>
                </a:solidFill>
                <a:latin typeface="Georgia"/>
                <a:ea typeface="+mn-ea"/>
                <a:cs typeface="+mn-cs"/>
              </a:rPr>
              <a:t>Порівняння </a:t>
            </a:r>
            <a:r>
              <a:rPr lang="uk-UA" sz="2400" b="1" dirty="0">
                <a:solidFill>
                  <a:prstClr val="black"/>
                </a:solidFill>
                <a:latin typeface="Georgia"/>
                <a:ea typeface="+mn-ea"/>
                <a:cs typeface="+mn-cs"/>
              </a:rPr>
              <a:t>рівня успішності </a:t>
            </a:r>
            <a:r>
              <a:rPr lang="uk-UA" sz="2400" b="1" dirty="0" smtClean="0">
                <a:solidFill>
                  <a:prstClr val="black"/>
                </a:solidFill>
                <a:latin typeface="Georgia"/>
                <a:ea typeface="+mn-ea"/>
                <a:cs typeface="+mn-cs"/>
              </a:rPr>
              <a:t>  </a:t>
            </a:r>
            <a:r>
              <a:rPr lang="uk-UA" sz="2400" b="1" dirty="0">
                <a:solidFill>
                  <a:prstClr val="black"/>
                </a:solidFill>
                <a:latin typeface="Georgia"/>
                <a:ea typeface="+mn-ea"/>
                <a:cs typeface="+mn-cs"/>
              </a:rPr>
              <a:t>річного оцінювання  </a:t>
            </a:r>
            <a:r>
              <a:rPr lang="uk-UA" sz="2400" b="1" dirty="0" smtClean="0">
                <a:solidFill>
                  <a:prstClr val="black"/>
                </a:solidFill>
                <a:latin typeface="Georgia"/>
                <a:ea typeface="+mn-ea"/>
                <a:cs typeface="+mn-cs"/>
              </a:rPr>
              <a:t>2023/2024 </a:t>
            </a:r>
            <a:r>
              <a:rPr lang="uk-UA" sz="2400" b="1" dirty="0" err="1">
                <a:solidFill>
                  <a:prstClr val="black"/>
                </a:solidFill>
                <a:latin typeface="Georgia"/>
                <a:ea typeface="+mn-ea"/>
                <a:cs typeface="+mn-cs"/>
              </a:rPr>
              <a:t>н.р</a:t>
            </a:r>
            <a:r>
              <a:rPr lang="uk-UA" sz="2400" b="1" dirty="0" smtClean="0">
                <a:solidFill>
                  <a:prstClr val="black"/>
                </a:solidFill>
                <a:latin typeface="Georgia"/>
                <a:ea typeface="+mn-ea"/>
                <a:cs typeface="+mn-cs"/>
              </a:rPr>
              <a:t>. та 2022/2023н.р.</a:t>
            </a:r>
            <a:r>
              <a:rPr lang="uk-UA" sz="2400" dirty="0">
                <a:solidFill>
                  <a:prstClr val="black"/>
                </a:solidFill>
                <a:latin typeface="Georgia"/>
                <a:ea typeface="+mn-ea"/>
                <a:cs typeface="+mn-cs"/>
              </a:rPr>
              <a:t/>
            </a:r>
            <a:br>
              <a:rPr lang="uk-UA" sz="2400" dirty="0">
                <a:solidFill>
                  <a:prstClr val="black"/>
                </a:solidFill>
                <a:latin typeface="Georgia"/>
                <a:ea typeface="+mn-ea"/>
                <a:cs typeface="+mn-cs"/>
              </a:rPr>
            </a:br>
            <a:r>
              <a:rPr lang="uk-UA" sz="1800" dirty="0">
                <a:solidFill>
                  <a:prstClr val="black"/>
                </a:solidFill>
                <a:latin typeface="Arial" pitchFamily="34" charset="0"/>
                <a:ea typeface="+mn-ea"/>
                <a:cs typeface="Arial" pitchFamily="34" charset="0"/>
              </a:rPr>
              <a:t/>
            </a:r>
            <a:br>
              <a:rPr lang="uk-UA" sz="1800" dirty="0">
                <a:solidFill>
                  <a:prstClr val="black"/>
                </a:solidFill>
                <a:latin typeface="Arial" pitchFamily="34" charset="0"/>
                <a:ea typeface="+mn-ea"/>
                <a:cs typeface="Arial" pitchFamily="34" charset="0"/>
              </a:rPr>
            </a:br>
            <a:endParaRPr lang="uk-UA"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2261395337"/>
              </p:ext>
            </p:extLst>
          </p:nvPr>
        </p:nvGraphicFramePr>
        <p:xfrm>
          <a:off x="2993392" y="1900238"/>
          <a:ext cx="6205215" cy="4148720"/>
        </p:xfrm>
        <a:graphic>
          <a:graphicData uri="http://schemas.openxmlformats.org/drawingml/2006/table">
            <a:tbl>
              <a:tblPr/>
              <a:tblGrid>
                <a:gridCol w="2677371"/>
                <a:gridCol w="1763922"/>
                <a:gridCol w="1763922"/>
              </a:tblGrid>
              <a:tr h="448776">
                <a:tc>
                  <a:txBody>
                    <a:bodyPr/>
                    <a:lstStyle/>
                    <a:p>
                      <a:pPr>
                        <a:lnSpc>
                          <a:spcPct val="107000"/>
                        </a:lnSpc>
                      </a:pPr>
                      <a:endParaRPr lang="uk-UA" sz="1400" dirty="0">
                        <a:solidFill>
                          <a:schemeClr val="tx2"/>
                        </a:solidFill>
                        <a:effectLst/>
                        <a:latin typeface="Times New Roman" panose="02020603050405020304" pitchFamily="18" charset="0"/>
                        <a:cs typeface="Times New Roman" panose="02020603050405020304" pitchFamily="18" charset="0"/>
                      </a:endParaRP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Річне оцінювання </a:t>
                      </a:r>
                      <a:r>
                        <a:rPr lang="uk-UA" sz="1400" b="1" dirty="0" smtClean="0">
                          <a:solidFill>
                            <a:schemeClr val="tx2"/>
                          </a:solidFill>
                          <a:effectLst/>
                          <a:latin typeface="Times New Roman" panose="02020603050405020304" pitchFamily="18" charset="0"/>
                          <a:ea typeface="Times New Roman"/>
                          <a:cs typeface="Times New Roman" panose="02020603050405020304" pitchFamily="18" charset="0"/>
                        </a:rPr>
                        <a:t>2023-2024н.р</a:t>
                      </a: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b="1">
                          <a:solidFill>
                            <a:schemeClr val="tx2"/>
                          </a:solidFill>
                          <a:effectLst/>
                          <a:latin typeface="Times New Roman" panose="02020603050405020304" pitchFamily="18" charset="0"/>
                          <a:ea typeface="Times New Roman"/>
                          <a:cs typeface="Times New Roman" panose="02020603050405020304" pitchFamily="18" charset="0"/>
                        </a:rPr>
                        <a:t>Річне оцінювання 2022-2023н.р.</a:t>
                      </a:r>
                      <a:endParaRPr lang="uk-UA" sz="140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385">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високого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79</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97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189">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високого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27%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31%</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156">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що отримали оцінки достатнього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152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135</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480">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достатнього рівнів</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52%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44%</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8776">
                <a:tc>
                  <a:txBody>
                    <a:bodyPr/>
                    <a:lstStyle/>
                    <a:p>
                      <a:pPr>
                        <a:lnSpc>
                          <a:spcPct val="107000"/>
                        </a:lnSpc>
                        <a:spcAft>
                          <a:spcPts val="0"/>
                        </a:spcAft>
                      </a:pPr>
                      <a:r>
                        <a:rPr lang="ru-RU"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середнього рівня</a:t>
                      </a:r>
                      <a:endParaRPr lang="uk-UA" sz="1400">
                        <a:solidFill>
                          <a:schemeClr val="tx2"/>
                        </a:solidFill>
                        <a:effectLst/>
                        <a:latin typeface="Times New Roman" panose="02020603050405020304" pitchFamily="18" charset="0"/>
                        <a:ea typeface="Times New Roman"/>
                        <a:cs typeface="Times New Roman" panose="02020603050405020304" pitchFamily="18" charset="0"/>
                      </a:endParaRP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62</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77</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8070">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Успішність   достатнього рівнів</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21%</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400" b="1" dirty="0">
                          <a:solidFill>
                            <a:schemeClr val="tx2"/>
                          </a:solidFill>
                          <a:effectLst/>
                          <a:latin typeface="Times New Roman" panose="02020603050405020304" pitchFamily="18" charset="0"/>
                          <a:ea typeface="Times New Roman"/>
                          <a:cs typeface="Times New Roman" panose="02020603050405020304" pitchFamily="18" charset="0"/>
                        </a:rPr>
                        <a:t>25%</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968">
                <a:tc>
                  <a:txBody>
                    <a:bodyPr/>
                    <a:lstStyle/>
                    <a:p>
                      <a:pPr>
                        <a:lnSpc>
                          <a:spcPct val="107000"/>
                        </a:lnSpc>
                        <a:spcAft>
                          <a:spcPts val="0"/>
                        </a:spcAft>
                      </a:pPr>
                      <a:r>
                        <a:rPr lang="uk-UA" sz="1400">
                          <a:solidFill>
                            <a:schemeClr val="tx2"/>
                          </a:solidFill>
                          <a:effectLst/>
                          <a:latin typeface="Times New Roman" panose="02020603050405020304" pitchFamily="18" charset="0"/>
                          <a:ea typeface="Times New Roman"/>
                          <a:cs typeface="Times New Roman" panose="02020603050405020304" pitchFamily="18" charset="0"/>
                        </a:rPr>
                        <a:t>Кількість учнів, які отримали  оцінки початкового рівня</a:t>
                      </a:r>
                    </a:p>
                  </a:txBody>
                  <a:tcPr marL="62975" marR="62975"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400" b="1" kern="1200" dirty="0" smtClean="0">
                          <a:solidFill>
                            <a:schemeClr val="tx2"/>
                          </a:solidFill>
                          <a:effectLst/>
                          <a:latin typeface="Times New Roman" panose="02020603050405020304" pitchFamily="18" charset="0"/>
                          <a:ea typeface="Times New Roman"/>
                          <a:cs typeface="Times New Roman" panose="02020603050405020304" pitchFamily="18" charset="0"/>
                        </a:rPr>
                        <a:t> </a:t>
                      </a:r>
                      <a:endParaRPr lang="uk-UA" sz="1400" dirty="0">
                        <a:solidFill>
                          <a:schemeClr val="tx2"/>
                        </a:solidFill>
                        <a:effectLst/>
                        <a:latin typeface="Times New Roman" panose="02020603050405020304" pitchFamily="18" charset="0"/>
                        <a:ea typeface="Times New Roman"/>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uk-UA" sz="1400" dirty="0">
                          <a:solidFill>
                            <a:schemeClr val="tx2"/>
                          </a:solidFill>
                          <a:effectLst/>
                          <a:latin typeface="Times New Roman" panose="02020603050405020304" pitchFamily="18" charset="0"/>
                          <a:ea typeface="Times New Roman"/>
                          <a:cs typeface="Times New Roman" panose="02020603050405020304" pitchFamily="18" charset="0"/>
                        </a:rPr>
                        <a:t> </a:t>
                      </a:r>
                    </a:p>
                  </a:txBody>
                  <a:tcPr marL="66032" marR="66032" marT="917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2994025" y="1900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uk-UA"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480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 dirty="0" smtClean="0"/>
              <a:t>61 учня 9-х класів отримали свідоцтва про здобуття базової середньої освіти</a:t>
            </a:r>
            <a:endParaRPr lang="uk" dirty="0"/>
          </a:p>
        </p:txBody>
      </p:sp>
      <p:graphicFrame>
        <p:nvGraphicFramePr>
          <p:cNvPr id="5" name="Місце для вмісту 4"/>
          <p:cNvGraphicFramePr>
            <a:graphicFrameLocks noGrp="1"/>
          </p:cNvGraphicFramePr>
          <p:nvPr>
            <p:ph sz="half" idx="2"/>
            <p:extLst>
              <p:ext uri="{D42A27DB-BD31-4B8C-83A1-F6EECF244321}">
                <p14:modId xmlns:p14="http://schemas.microsoft.com/office/powerpoint/2010/main" val="3507163756"/>
              </p:ext>
            </p:extLst>
          </p:nvPr>
        </p:nvGraphicFramePr>
        <p:xfrm>
          <a:off x="6278563" y="1905000"/>
          <a:ext cx="4389438" cy="2507436"/>
        </p:xfrm>
        <a:graphic>
          <a:graphicData uri="http://schemas.openxmlformats.org/drawingml/2006/table">
            <a:tbl>
              <a:tblPr firstRow="1" bandRow="1">
                <a:tableStyleId>{5C22544A-7EE6-4342-B048-85BDC9FD1C3A}</a:tableStyleId>
              </a:tblPr>
              <a:tblGrid>
                <a:gridCol w="1463146">
                  <a:extLst>
                    <a:ext uri="{9D8B030D-6E8A-4147-A177-3AD203B41FA5}">
                      <a16:colId xmlns="" xmlns:a16="http://schemas.microsoft.com/office/drawing/2014/main" val="20000"/>
                    </a:ext>
                  </a:extLst>
                </a:gridCol>
                <a:gridCol w="1463146">
                  <a:extLst>
                    <a:ext uri="{9D8B030D-6E8A-4147-A177-3AD203B41FA5}">
                      <a16:colId xmlns="" xmlns:a16="http://schemas.microsoft.com/office/drawing/2014/main" val="20001"/>
                    </a:ext>
                  </a:extLst>
                </a:gridCol>
                <a:gridCol w="1463146">
                  <a:extLst>
                    <a:ext uri="{9D8B030D-6E8A-4147-A177-3AD203B41FA5}">
                      <a16:colId xmlns="" xmlns:a16="http://schemas.microsoft.com/office/drawing/2014/main" val="20002"/>
                    </a:ext>
                  </a:extLst>
                </a:gridCol>
              </a:tblGrid>
              <a:tr h="626859">
                <a:tc>
                  <a:txBody>
                    <a:bodyPr/>
                    <a:lstStyle/>
                    <a:p>
                      <a:pPr algn="ctr" rtl="0"/>
                      <a:r>
                        <a:rPr lang="uk" dirty="0" smtClean="0"/>
                        <a:t>2020-2021</a:t>
                      </a:r>
                      <a:endParaRPr lang="uk" dirty="0"/>
                    </a:p>
                  </a:txBody>
                  <a:tcPr anchor="ctr"/>
                </a:tc>
                <a:tc>
                  <a:txBody>
                    <a:bodyPr/>
                    <a:lstStyle/>
                    <a:p>
                      <a:pPr algn="ctr" rtl="0"/>
                      <a:r>
                        <a:rPr lang="uk-UA" dirty="0" smtClean="0"/>
                        <a:t>40уч.</a:t>
                      </a:r>
                      <a:endParaRPr lang="en-US" dirty="0"/>
                    </a:p>
                  </a:txBody>
                  <a:tcPr anchor="ctr"/>
                </a:tc>
                <a:tc>
                  <a:txBody>
                    <a:bodyPr/>
                    <a:lstStyle/>
                    <a:p>
                      <a:pPr algn="ctr" rtl="0"/>
                      <a:r>
                        <a:rPr lang="uk" dirty="0" smtClean="0"/>
                        <a:t>12</a:t>
                      </a:r>
                      <a:endParaRPr lang="uk" dirty="0"/>
                    </a:p>
                  </a:txBody>
                  <a:tcPr anchor="ctr"/>
                </a:tc>
                <a:extLst>
                  <a:ext uri="{0D108BD9-81ED-4DB2-BD59-A6C34878D82A}">
                    <a16:rowId xmlns="" xmlns:a16="http://schemas.microsoft.com/office/drawing/2014/main" val="10000"/>
                  </a:ext>
                </a:extLst>
              </a:tr>
              <a:tr h="626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2021-2022</a:t>
                      </a:r>
                      <a:endParaRPr lang="en-US" dirty="0" smtClean="0"/>
                    </a:p>
                  </a:txBody>
                  <a:tcPr anchor="ctr"/>
                </a:tc>
                <a:tc>
                  <a:txBody>
                    <a:bodyPr/>
                    <a:lstStyle/>
                    <a:p>
                      <a:pPr algn="ctr" rtl="0"/>
                      <a:r>
                        <a:rPr lang="uk" dirty="0" smtClean="0"/>
                        <a:t>41уч.</a:t>
                      </a:r>
                      <a:endParaRPr lang="uk" dirty="0"/>
                    </a:p>
                  </a:txBody>
                  <a:tcPr anchor="ctr"/>
                </a:tc>
                <a:tc>
                  <a:txBody>
                    <a:bodyPr/>
                    <a:lstStyle/>
                    <a:p>
                      <a:pPr algn="ctr" rtl="0"/>
                      <a:r>
                        <a:rPr lang="uk" dirty="0" smtClean="0"/>
                        <a:t>5</a:t>
                      </a:r>
                      <a:endParaRPr lang="uk" dirty="0"/>
                    </a:p>
                  </a:txBody>
                  <a:tcPr anchor="ctr"/>
                </a:tc>
                <a:extLst>
                  <a:ext uri="{0D108BD9-81ED-4DB2-BD59-A6C34878D82A}">
                    <a16:rowId xmlns="" xmlns:a16="http://schemas.microsoft.com/office/drawing/2014/main" val="10001"/>
                  </a:ext>
                </a:extLst>
              </a:tr>
              <a:tr h="626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2022-2023</a:t>
                      </a:r>
                    </a:p>
                  </a:txBody>
                  <a:tcPr anchor="ctr"/>
                </a:tc>
                <a:tc>
                  <a:txBody>
                    <a:bodyPr/>
                    <a:lstStyle/>
                    <a:p>
                      <a:pPr algn="ctr" rtl="0"/>
                      <a:r>
                        <a:rPr lang="uk" dirty="0" smtClean="0"/>
                        <a:t>64 уч.</a:t>
                      </a:r>
                      <a:endParaRPr lang="uk" dirty="0"/>
                    </a:p>
                  </a:txBody>
                  <a:tcPr anchor="ctr"/>
                </a:tc>
                <a:tc>
                  <a:txBody>
                    <a:bodyPr/>
                    <a:lstStyle/>
                    <a:p>
                      <a:pPr algn="ctr" rtl="0"/>
                      <a:r>
                        <a:rPr lang="uk" dirty="0" smtClean="0"/>
                        <a:t>24</a:t>
                      </a:r>
                      <a:endParaRPr lang="uk" dirty="0"/>
                    </a:p>
                  </a:txBody>
                  <a:tcPr anchor="ctr"/>
                </a:tc>
                <a:extLst>
                  <a:ext uri="{0D108BD9-81ED-4DB2-BD59-A6C34878D82A}">
                    <a16:rowId xmlns="" xmlns:a16="http://schemas.microsoft.com/office/drawing/2014/main" val="10002"/>
                  </a:ext>
                </a:extLst>
              </a:tr>
              <a:tr h="626859">
                <a:tc>
                  <a:txBody>
                    <a:bodyPr/>
                    <a:lstStyle/>
                    <a:p>
                      <a:pPr algn="ctr" rtl="0"/>
                      <a:r>
                        <a:rPr lang="uk" dirty="0" smtClean="0"/>
                        <a:t>2023-2024</a:t>
                      </a:r>
                      <a:endParaRPr lang="uk" dirty="0"/>
                    </a:p>
                  </a:txBody>
                  <a:tcPr anchor="ctr"/>
                </a:tc>
                <a:tc>
                  <a:txBody>
                    <a:bodyPr/>
                    <a:lstStyle/>
                    <a:p>
                      <a:pPr algn="ctr" rtl="0"/>
                      <a:r>
                        <a:rPr lang="uk" dirty="0" smtClean="0"/>
                        <a:t>61 уч.</a:t>
                      </a:r>
                      <a:endParaRPr lang="uk" dirty="0"/>
                    </a:p>
                  </a:txBody>
                  <a:tcPr anchor="ctr"/>
                </a:tc>
                <a:tc>
                  <a:txBody>
                    <a:bodyPr/>
                    <a:lstStyle/>
                    <a:p>
                      <a:pPr algn="ctr" rtl="0"/>
                      <a:r>
                        <a:rPr lang="uk" dirty="0" smtClean="0"/>
                        <a:t>17</a:t>
                      </a:r>
                      <a:endParaRPr lang="uk" dirty="0"/>
                    </a:p>
                  </a:txBody>
                  <a:tcPr anchor="ctr"/>
                </a:tc>
                <a:extLst>
                  <a:ext uri="{0D108BD9-81ED-4DB2-BD59-A6C34878D82A}">
                    <a16:rowId xmlns="" xmlns:a16="http://schemas.microsoft.com/office/drawing/2014/main" val="10003"/>
                  </a:ext>
                </a:extLst>
              </a:tr>
            </a:tbl>
          </a:graphicData>
        </a:graphic>
      </p:graphicFrame>
      <p:sp>
        <p:nvSpPr>
          <p:cNvPr id="3" name="Місце для вмісту 2"/>
          <p:cNvSpPr>
            <a:spLocks noGrp="1"/>
          </p:cNvSpPr>
          <p:nvPr>
            <p:ph sz="half" idx="1"/>
          </p:nvPr>
        </p:nvSpPr>
        <p:spPr/>
        <p:txBody>
          <a:bodyPr rtlCol="0"/>
          <a:lstStyle/>
          <a:p>
            <a:pPr rtl="0"/>
            <a:r>
              <a:rPr lang="uk" dirty="0" smtClean="0"/>
              <a:t>17 свідоцтва з відзнакою</a:t>
            </a:r>
            <a:endParaRPr lang="uk" dirty="0"/>
          </a:p>
          <a:p>
            <a:pPr rtl="0"/>
            <a:r>
              <a:rPr lang="uk" dirty="0" smtClean="0"/>
              <a:t>44звичайного зразка</a:t>
            </a:r>
            <a:endParaRPr lang="uk"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247" y="2977662"/>
            <a:ext cx="4958862" cy="33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50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uk" dirty="0" smtClean="0"/>
              <a:t>21 учнів отримали атестати про здобуття повної загальної середньої освіти</a:t>
            </a:r>
            <a:endParaRPr lang="uk" dirty="0"/>
          </a:p>
        </p:txBody>
      </p:sp>
      <p:graphicFrame>
        <p:nvGraphicFramePr>
          <p:cNvPr id="5" name="Місце для вмісту 4" descr="Проста радіальна схема, що показує відношення між 3 завданнями навколо центральної групи"/>
          <p:cNvGraphicFramePr>
            <a:graphicFrameLocks noGrp="1"/>
          </p:cNvGraphicFramePr>
          <p:nvPr>
            <p:ph sz="half" idx="2"/>
            <p:extLst>
              <p:ext uri="{D42A27DB-BD31-4B8C-83A1-F6EECF244321}">
                <p14:modId xmlns:p14="http://schemas.microsoft.com/office/powerpoint/2010/main" val="3234883231"/>
              </p:ext>
            </p:extLst>
          </p:nvPr>
        </p:nvGraphicFramePr>
        <p:xfrm>
          <a:off x="6278563" y="1905000"/>
          <a:ext cx="4389437"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Місце для вмісту 2"/>
          <p:cNvSpPr>
            <a:spLocks noGrp="1"/>
          </p:cNvSpPr>
          <p:nvPr>
            <p:ph sz="half" idx="1"/>
          </p:nvPr>
        </p:nvSpPr>
        <p:spPr/>
        <p:txBody>
          <a:bodyPr rtlCol="0"/>
          <a:lstStyle/>
          <a:p>
            <a:pPr rtl="0"/>
            <a:r>
              <a:rPr lang="uk" dirty="0" smtClean="0"/>
              <a:t>4 золота медаль</a:t>
            </a:r>
            <a:endParaRPr lang="uk" dirty="0"/>
          </a:p>
          <a:p>
            <a:pPr rtl="0"/>
            <a:r>
              <a:rPr lang="uk" dirty="0" smtClean="0"/>
              <a:t>- срібна медаль</a:t>
            </a:r>
            <a:endParaRPr lang="uk" dirty="0"/>
          </a:p>
          <a:p>
            <a:pPr rtl="0"/>
            <a:endParaRPr lang="uk" dirty="0"/>
          </a:p>
        </p:txBody>
      </p:sp>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987" y="3228609"/>
            <a:ext cx="3908181" cy="277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94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НМТ 2024</a:t>
            </a:r>
            <a:endParaRPr lang="uk-UA" dirty="0"/>
          </a:p>
        </p:txBody>
      </p:sp>
      <p:sp>
        <p:nvSpPr>
          <p:cNvPr id="3" name="Объект 2"/>
          <p:cNvSpPr>
            <a:spLocks noGrp="1"/>
          </p:cNvSpPr>
          <p:nvPr>
            <p:ph sz="half" idx="1"/>
          </p:nvPr>
        </p:nvSpPr>
        <p:spPr>
          <a:xfrm>
            <a:off x="1064525" y="1904999"/>
            <a:ext cx="4848595" cy="4114801"/>
          </a:xfrm>
        </p:spPr>
        <p:txBody>
          <a:bodyPr>
            <a:normAutofit fontScale="92500" lnSpcReduction="10000"/>
          </a:bodyPr>
          <a:lstStyle/>
          <a:p>
            <a:r>
              <a:rPr lang="ru-RU" dirty="0">
                <a:solidFill>
                  <a:srgbClr val="2D2D2D"/>
                </a:solidFill>
                <a:latin typeface="+mj-lt"/>
              </a:rPr>
              <a:t>Основе </a:t>
            </a:r>
            <a:r>
              <a:rPr lang="ru-RU" dirty="0" err="1">
                <a:solidFill>
                  <a:srgbClr val="2D2D2D"/>
                </a:solidFill>
                <a:latin typeface="+mj-lt"/>
              </a:rPr>
              <a:t>нововведення</a:t>
            </a:r>
            <a:r>
              <a:rPr lang="ru-RU" dirty="0">
                <a:solidFill>
                  <a:srgbClr val="2D2D2D"/>
                </a:solidFill>
                <a:latin typeface="+mj-lt"/>
              </a:rPr>
              <a:t> НМТ 2024 – </a:t>
            </a:r>
            <a:r>
              <a:rPr lang="ru-RU" dirty="0" err="1">
                <a:solidFill>
                  <a:srgbClr val="2D2D2D"/>
                </a:solidFill>
                <a:latin typeface="+mj-lt"/>
              </a:rPr>
              <a:t>тестування</a:t>
            </a:r>
            <a:r>
              <a:rPr lang="ru-RU" dirty="0">
                <a:solidFill>
                  <a:srgbClr val="2D2D2D"/>
                </a:solidFill>
                <a:latin typeface="+mj-lt"/>
              </a:rPr>
              <a:t> з </a:t>
            </a:r>
            <a:r>
              <a:rPr lang="ru-RU" dirty="0" err="1">
                <a:solidFill>
                  <a:srgbClr val="2D2D2D"/>
                </a:solidFill>
                <a:latin typeface="+mj-lt"/>
              </a:rPr>
              <a:t>чотирьох</a:t>
            </a:r>
            <a:r>
              <a:rPr lang="ru-RU" dirty="0">
                <a:solidFill>
                  <a:srgbClr val="2D2D2D"/>
                </a:solidFill>
                <a:latin typeface="+mj-lt"/>
              </a:rPr>
              <a:t> </a:t>
            </a:r>
            <a:r>
              <a:rPr lang="ru-RU" dirty="0" err="1">
                <a:solidFill>
                  <a:srgbClr val="2D2D2D"/>
                </a:solidFill>
                <a:latin typeface="+mj-lt"/>
              </a:rPr>
              <a:t>предметів</a:t>
            </a:r>
            <a:r>
              <a:rPr lang="ru-RU" dirty="0">
                <a:solidFill>
                  <a:srgbClr val="2D2D2D"/>
                </a:solidFill>
                <a:latin typeface="+mj-lt"/>
              </a:rPr>
              <a:t>, три з </a:t>
            </a:r>
            <a:r>
              <a:rPr lang="ru-RU" dirty="0" err="1">
                <a:solidFill>
                  <a:srgbClr val="2D2D2D"/>
                </a:solidFill>
                <a:latin typeface="+mj-lt"/>
              </a:rPr>
              <a:t>яких</a:t>
            </a:r>
            <a:r>
              <a:rPr lang="ru-RU" dirty="0">
                <a:solidFill>
                  <a:srgbClr val="2D2D2D"/>
                </a:solidFill>
                <a:latin typeface="+mj-lt"/>
              </a:rPr>
              <a:t> </a:t>
            </a:r>
            <a:r>
              <a:rPr lang="ru-RU" dirty="0" err="1">
                <a:solidFill>
                  <a:srgbClr val="2D2D2D"/>
                </a:solidFill>
                <a:latin typeface="+mj-lt"/>
              </a:rPr>
              <a:t>обов’язкові</a:t>
            </a:r>
            <a:r>
              <a:rPr lang="ru-RU" dirty="0">
                <a:solidFill>
                  <a:srgbClr val="2D2D2D"/>
                </a:solidFill>
                <a:latin typeface="+mj-lt"/>
              </a:rPr>
              <a:t> – </a:t>
            </a:r>
            <a:r>
              <a:rPr lang="ru-RU" sz="2400" dirty="0" err="1">
                <a:solidFill>
                  <a:srgbClr val="2D2D2D"/>
                </a:solidFill>
                <a:latin typeface="+mj-lt"/>
              </a:rPr>
              <a:t>українська</a:t>
            </a:r>
            <a:r>
              <a:rPr lang="ru-RU" sz="2400" dirty="0">
                <a:solidFill>
                  <a:srgbClr val="2D2D2D"/>
                </a:solidFill>
                <a:latin typeface="+mj-lt"/>
              </a:rPr>
              <a:t> </a:t>
            </a:r>
            <a:r>
              <a:rPr lang="ru-RU" sz="2400" dirty="0" err="1">
                <a:solidFill>
                  <a:srgbClr val="2D2D2D"/>
                </a:solidFill>
                <a:latin typeface="+mj-lt"/>
              </a:rPr>
              <a:t>мова</a:t>
            </a:r>
            <a:r>
              <a:rPr lang="ru-RU" sz="2400" dirty="0">
                <a:solidFill>
                  <a:srgbClr val="2D2D2D"/>
                </a:solidFill>
                <a:latin typeface="+mj-lt"/>
              </a:rPr>
              <a:t>, </a:t>
            </a:r>
            <a:r>
              <a:rPr lang="ru-RU" sz="2400" dirty="0" err="1">
                <a:solidFill>
                  <a:srgbClr val="2D2D2D"/>
                </a:solidFill>
                <a:latin typeface="+mj-lt"/>
              </a:rPr>
              <a:t>історія</a:t>
            </a:r>
            <a:r>
              <a:rPr lang="ru-RU" sz="2400" dirty="0">
                <a:solidFill>
                  <a:srgbClr val="2D2D2D"/>
                </a:solidFill>
                <a:latin typeface="+mj-lt"/>
              </a:rPr>
              <a:t> </a:t>
            </a:r>
            <a:r>
              <a:rPr lang="ru-RU" sz="2400" dirty="0" err="1">
                <a:solidFill>
                  <a:srgbClr val="2D2D2D"/>
                </a:solidFill>
                <a:latin typeface="+mj-lt"/>
              </a:rPr>
              <a:t>України</a:t>
            </a:r>
            <a:r>
              <a:rPr lang="ru-RU" sz="2400" dirty="0">
                <a:solidFill>
                  <a:srgbClr val="2D2D2D"/>
                </a:solidFill>
                <a:latin typeface="+mj-lt"/>
              </a:rPr>
              <a:t> та математика</a:t>
            </a:r>
            <a:r>
              <a:rPr lang="ru-RU" dirty="0">
                <a:solidFill>
                  <a:srgbClr val="2D2D2D"/>
                </a:solidFill>
                <a:latin typeface="+mj-lt"/>
              </a:rPr>
              <a:t>, а </a:t>
            </a:r>
            <a:r>
              <a:rPr lang="ru-RU" dirty="0" err="1">
                <a:solidFill>
                  <a:srgbClr val="2D2D2D"/>
                </a:solidFill>
                <a:latin typeface="+mj-lt"/>
              </a:rPr>
              <a:t>вибір</a:t>
            </a:r>
            <a:r>
              <a:rPr lang="ru-RU" dirty="0">
                <a:solidFill>
                  <a:srgbClr val="2D2D2D"/>
                </a:solidFill>
                <a:latin typeface="+mj-lt"/>
              </a:rPr>
              <a:t> четвертого </a:t>
            </a:r>
            <a:r>
              <a:rPr lang="ru-RU" dirty="0" err="1">
                <a:solidFill>
                  <a:srgbClr val="2D2D2D"/>
                </a:solidFill>
                <a:latin typeface="+mj-lt"/>
              </a:rPr>
              <a:t>лишається</a:t>
            </a:r>
            <a:r>
              <a:rPr lang="ru-RU" dirty="0">
                <a:solidFill>
                  <a:srgbClr val="2D2D2D"/>
                </a:solidFill>
                <a:latin typeface="+mj-lt"/>
              </a:rPr>
              <a:t> за </a:t>
            </a:r>
            <a:r>
              <a:rPr lang="ru-RU" dirty="0" err="1">
                <a:solidFill>
                  <a:srgbClr val="2D2D2D"/>
                </a:solidFill>
                <a:latin typeface="+mj-lt"/>
              </a:rPr>
              <a:t>вступником</a:t>
            </a:r>
            <a:r>
              <a:rPr lang="ru-RU" dirty="0" smtClean="0">
                <a:solidFill>
                  <a:srgbClr val="2D2D2D"/>
                </a:solidFill>
                <a:latin typeface="+mj-lt"/>
              </a:rPr>
              <a:t>.</a:t>
            </a:r>
          </a:p>
          <a:p>
            <a:r>
              <a:rPr lang="ru-RU" dirty="0" err="1" smtClean="0">
                <a:solidFill>
                  <a:srgbClr val="2D2D2D"/>
                </a:solidFill>
                <a:latin typeface="+mj-lt"/>
              </a:rPr>
              <a:t>Найбільше</a:t>
            </a:r>
            <a:r>
              <a:rPr lang="ru-RU" dirty="0" smtClean="0">
                <a:solidFill>
                  <a:srgbClr val="2D2D2D"/>
                </a:solidFill>
                <a:latin typeface="+mj-lt"/>
              </a:rPr>
              <a:t> </a:t>
            </a:r>
            <a:r>
              <a:rPr lang="ru-RU" dirty="0" err="1" smtClean="0">
                <a:solidFill>
                  <a:srgbClr val="2D2D2D"/>
                </a:solidFill>
                <a:latin typeface="+mj-lt"/>
              </a:rPr>
              <a:t>випускники</a:t>
            </a:r>
            <a:r>
              <a:rPr lang="ru-RU" dirty="0" smtClean="0">
                <a:solidFill>
                  <a:srgbClr val="2D2D2D"/>
                </a:solidFill>
                <a:latin typeface="+mj-lt"/>
              </a:rPr>
              <a:t> </a:t>
            </a:r>
            <a:r>
              <a:rPr lang="ru-RU" dirty="0" err="1" smtClean="0">
                <a:solidFill>
                  <a:srgbClr val="2D2D2D"/>
                </a:solidFill>
                <a:latin typeface="+mj-lt"/>
              </a:rPr>
              <a:t>нашого</a:t>
            </a:r>
            <a:r>
              <a:rPr lang="ru-RU" dirty="0" smtClean="0">
                <a:solidFill>
                  <a:srgbClr val="2D2D2D"/>
                </a:solidFill>
                <a:latin typeface="+mj-lt"/>
              </a:rPr>
              <a:t> закладу обирали </a:t>
            </a:r>
            <a:r>
              <a:rPr lang="ru-RU" dirty="0" err="1" smtClean="0">
                <a:solidFill>
                  <a:srgbClr val="2D2D2D"/>
                </a:solidFill>
                <a:latin typeface="+mj-lt"/>
              </a:rPr>
              <a:t>четвертий</a:t>
            </a:r>
            <a:r>
              <a:rPr lang="ru-RU" dirty="0" smtClean="0">
                <a:solidFill>
                  <a:srgbClr val="2D2D2D"/>
                </a:solidFill>
                <a:latin typeface="+mj-lt"/>
              </a:rPr>
              <a:t>       предмет</a:t>
            </a:r>
          </a:p>
          <a:p>
            <a:r>
              <a:rPr lang="ru-RU" sz="2400" dirty="0" err="1" smtClean="0">
                <a:solidFill>
                  <a:srgbClr val="2D2D2D"/>
                </a:solidFill>
                <a:latin typeface="+mj-lt"/>
              </a:rPr>
              <a:t>англійську</a:t>
            </a:r>
            <a:r>
              <a:rPr lang="ru-RU" sz="2400" dirty="0" smtClean="0">
                <a:solidFill>
                  <a:srgbClr val="2D2D2D"/>
                </a:solidFill>
                <a:latin typeface="+mj-lt"/>
              </a:rPr>
              <a:t> </a:t>
            </a:r>
            <a:r>
              <a:rPr lang="ru-RU" sz="2400" dirty="0" err="1" smtClean="0">
                <a:solidFill>
                  <a:srgbClr val="2D2D2D"/>
                </a:solidFill>
                <a:latin typeface="+mj-lt"/>
              </a:rPr>
              <a:t>мову,географію</a:t>
            </a:r>
            <a:r>
              <a:rPr lang="ru-RU" sz="2400" dirty="0" smtClean="0">
                <a:solidFill>
                  <a:srgbClr val="2D2D2D"/>
                </a:solidFill>
                <a:latin typeface="+mj-lt"/>
              </a:rPr>
              <a:t>,</a:t>
            </a:r>
          </a:p>
          <a:p>
            <a:r>
              <a:rPr lang="ru-RU" dirty="0" err="1" smtClean="0">
                <a:solidFill>
                  <a:srgbClr val="2D2D2D"/>
                </a:solidFill>
                <a:latin typeface="+mj-lt"/>
              </a:rPr>
              <a:t>менше</a:t>
            </a:r>
            <a:r>
              <a:rPr lang="ru-RU" dirty="0" smtClean="0">
                <a:solidFill>
                  <a:srgbClr val="2D2D2D"/>
                </a:solidFill>
                <a:latin typeface="+mj-lt"/>
              </a:rPr>
              <a:t> </a:t>
            </a:r>
            <a:r>
              <a:rPr lang="ru-RU" sz="2400" dirty="0" err="1" smtClean="0">
                <a:solidFill>
                  <a:srgbClr val="2D2D2D"/>
                </a:solidFill>
                <a:latin typeface="+mj-lt"/>
              </a:rPr>
              <a:t>українську</a:t>
            </a:r>
            <a:r>
              <a:rPr lang="ru-RU" sz="2400" dirty="0" smtClean="0">
                <a:solidFill>
                  <a:srgbClr val="2D2D2D"/>
                </a:solidFill>
                <a:latin typeface="+mj-lt"/>
              </a:rPr>
              <a:t> </a:t>
            </a:r>
            <a:r>
              <a:rPr lang="ru-RU" sz="2400" dirty="0" err="1" smtClean="0">
                <a:solidFill>
                  <a:srgbClr val="2D2D2D"/>
                </a:solidFill>
                <a:latin typeface="+mj-lt"/>
              </a:rPr>
              <a:t>літературу</a:t>
            </a:r>
            <a:r>
              <a:rPr lang="ru-RU" sz="2400" dirty="0" smtClean="0">
                <a:solidFill>
                  <a:srgbClr val="2D2D2D"/>
                </a:solidFill>
                <a:latin typeface="+mj-lt"/>
              </a:rPr>
              <a:t>, </a:t>
            </a:r>
            <a:r>
              <a:rPr lang="ru-RU" sz="2400" dirty="0" err="1" smtClean="0">
                <a:solidFill>
                  <a:srgbClr val="2D2D2D"/>
                </a:solidFill>
                <a:latin typeface="+mj-lt"/>
              </a:rPr>
              <a:t>біологію</a:t>
            </a:r>
            <a:r>
              <a:rPr lang="ru-RU" sz="2400" dirty="0" smtClean="0">
                <a:solidFill>
                  <a:srgbClr val="2D2D2D"/>
                </a:solidFill>
                <a:latin typeface="+mj-lt"/>
              </a:rPr>
              <a:t>, </a:t>
            </a:r>
            <a:r>
              <a:rPr lang="ru-RU" sz="2400" dirty="0" err="1" smtClean="0">
                <a:solidFill>
                  <a:srgbClr val="2D2D2D"/>
                </a:solidFill>
                <a:latin typeface="+mj-lt"/>
              </a:rPr>
              <a:t>фізику</a:t>
            </a:r>
            <a:r>
              <a:rPr lang="ru-RU" sz="2400" dirty="0" smtClean="0">
                <a:solidFill>
                  <a:srgbClr val="2D2D2D"/>
                </a:solidFill>
                <a:latin typeface="+mj-lt"/>
              </a:rPr>
              <a:t> та </a:t>
            </a:r>
            <a:r>
              <a:rPr lang="ru-RU" sz="2400" dirty="0" err="1" smtClean="0">
                <a:solidFill>
                  <a:srgbClr val="2D2D2D"/>
                </a:solidFill>
                <a:latin typeface="+mj-lt"/>
              </a:rPr>
              <a:t>хімію</a:t>
            </a:r>
            <a:endParaRPr lang="ru-RU" sz="2400" dirty="0">
              <a:solidFill>
                <a:srgbClr val="2D2D2D"/>
              </a:solidFill>
              <a:latin typeface="+mj-lt"/>
            </a:endParaRPr>
          </a:p>
          <a:p>
            <a:endParaRPr lang="ru-RU" dirty="0">
              <a:solidFill>
                <a:srgbClr val="2D2D2D"/>
              </a:solidFill>
              <a:latin typeface="Montserrat"/>
            </a:endParaRPr>
          </a:p>
        </p:txBody>
      </p:sp>
      <p:pic>
        <p:nvPicPr>
          <p:cNvPr id="1843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05016" y="272955"/>
            <a:ext cx="5663820" cy="626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24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sz="3600" b="1" dirty="0" smtClean="0"/>
              <a:t>ВСТУП 2024</a:t>
            </a:r>
            <a:endParaRPr lang="uk-UA" sz="3600" b="1" dirty="0"/>
          </a:p>
        </p:txBody>
      </p:sp>
      <p:sp>
        <p:nvSpPr>
          <p:cNvPr id="3" name="Объект 2"/>
          <p:cNvSpPr>
            <a:spLocks noGrp="1"/>
          </p:cNvSpPr>
          <p:nvPr>
            <p:ph sz="half" idx="1"/>
          </p:nvPr>
        </p:nvSpPr>
        <p:spPr/>
        <p:txBody>
          <a:bodyPr/>
          <a:lstStyle/>
          <a:p>
            <a:r>
              <a:rPr lang="uk-UA" dirty="0" smtClean="0"/>
              <a:t>Серед </a:t>
            </a:r>
            <a:r>
              <a:rPr lang="uk-UA" sz="3600" dirty="0" smtClean="0"/>
              <a:t>23</a:t>
            </a:r>
            <a:r>
              <a:rPr lang="uk-UA" dirty="0" smtClean="0"/>
              <a:t> здобувачів освіти 11 класу Дубенського ліцею № 2 </a:t>
            </a:r>
          </a:p>
          <a:p>
            <a:r>
              <a:rPr lang="uk-UA" dirty="0" smtClean="0"/>
              <a:t>На державну форму навчання вступило </a:t>
            </a:r>
            <a:r>
              <a:rPr lang="uk-UA" sz="3600" dirty="0" smtClean="0"/>
              <a:t>7</a:t>
            </a:r>
            <a:r>
              <a:rPr lang="uk-UA" dirty="0" smtClean="0"/>
              <a:t>чоловік</a:t>
            </a:r>
          </a:p>
          <a:p>
            <a:r>
              <a:rPr lang="uk-UA" dirty="0" smtClean="0"/>
              <a:t>На контрактну форму навчання </a:t>
            </a:r>
            <a:r>
              <a:rPr lang="uk-UA" sz="3600" dirty="0" smtClean="0"/>
              <a:t>16 </a:t>
            </a:r>
            <a:r>
              <a:rPr lang="uk-UA" dirty="0" smtClean="0"/>
              <a:t>чоловік</a:t>
            </a:r>
            <a:endParaRPr lang="uk-UA"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00549" y="450376"/>
            <a:ext cx="5882185" cy="605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7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 Робота </a:t>
            </a:r>
            <a:r>
              <a:rPr lang="ru-RU" dirty="0" err="1"/>
              <a:t>електронного</a:t>
            </a:r>
            <a:r>
              <a:rPr lang="ru-RU" dirty="0"/>
              <a:t> журналу на </a:t>
            </a:r>
            <a:r>
              <a:rPr lang="ru-RU" dirty="0" err="1"/>
              <a:t>платформі</a:t>
            </a:r>
            <a:r>
              <a:rPr lang="ru-RU" dirty="0"/>
              <a:t> </a:t>
            </a:r>
            <a:r>
              <a:rPr lang="ru-RU" dirty="0" smtClean="0"/>
              <a:t>«</a:t>
            </a:r>
            <a:r>
              <a:rPr lang="ru-RU" dirty="0" err="1" smtClean="0"/>
              <a:t>Єдина</a:t>
            </a:r>
            <a:r>
              <a:rPr lang="ru-RU" dirty="0" smtClean="0"/>
              <a:t> школа»</a:t>
            </a:r>
            <a:br>
              <a:rPr lang="ru-RU" dirty="0" smtClean="0"/>
            </a:br>
            <a:endParaRPr lang="uk-U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2352" y="4635485"/>
            <a:ext cx="3812702" cy="20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532" y="4649132"/>
            <a:ext cx="4024098" cy="205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1128" y="1405718"/>
            <a:ext cx="9744502" cy="353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0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3"/>
            <a:ext cx="9107606" cy="1072078"/>
          </a:xfrm>
        </p:spPr>
        <p:txBody>
          <a:bodyPr>
            <a:noAutofit/>
          </a:bodyPr>
          <a:lstStyle/>
          <a:p>
            <a:r>
              <a:rPr lang="uk-UA" sz="2400" dirty="0" smtClean="0"/>
              <a:t/>
            </a:r>
            <a:br>
              <a:rPr lang="uk-UA" sz="2400" dirty="0" smtClean="0"/>
            </a:br>
            <a:r>
              <a:rPr lang="uk-UA" sz="2400" dirty="0"/>
              <a:t/>
            </a:r>
            <a:br>
              <a:rPr lang="uk-UA" sz="2400" dirty="0"/>
            </a:br>
            <a:r>
              <a:rPr lang="uk-UA" sz="2400" dirty="0" smtClean="0"/>
              <a:t/>
            </a:r>
            <a:br>
              <a:rPr lang="uk-UA" sz="2400" dirty="0" smtClean="0"/>
            </a:br>
            <a:r>
              <a:rPr lang="uk-UA" sz="2400" dirty="0"/>
              <a:t/>
            </a:r>
            <a:br>
              <a:rPr lang="uk-UA" sz="2400" dirty="0"/>
            </a:br>
            <a:r>
              <a:rPr lang="uk-UA" sz="2400" dirty="0" smtClean="0"/>
              <a:t>Підсумки моніторингу ведення шкільної документації узагальнено в наказах по закладу (№ 228 від 13.11.2023р.</a:t>
            </a:r>
            <a:br>
              <a:rPr lang="uk-UA" sz="2400" dirty="0" smtClean="0"/>
            </a:br>
            <a:r>
              <a:rPr lang="uk-UA" sz="2400" dirty="0" smtClean="0"/>
              <a:t>№ 10 від 05.01.2024р.; №70 від 01.04.2024р.; № 102 від. 10.06.2024р.</a:t>
            </a:r>
            <a:br>
              <a:rPr lang="uk-UA" sz="2400" dirty="0" smtClean="0"/>
            </a:br>
            <a:endParaRPr lang="uk-UA" sz="2400" dirty="0"/>
          </a:p>
        </p:txBody>
      </p:sp>
      <p:sp>
        <p:nvSpPr>
          <p:cNvPr id="3" name="Объект 2"/>
          <p:cNvSpPr>
            <a:spLocks noGrp="1"/>
          </p:cNvSpPr>
          <p:nvPr>
            <p:ph idx="1"/>
          </p:nvPr>
        </p:nvSpPr>
        <p:spPr>
          <a:xfrm>
            <a:off x="873457" y="1542197"/>
            <a:ext cx="10549719" cy="4599296"/>
          </a:xfrm>
        </p:spPr>
        <p:txBody>
          <a:bodyPr>
            <a:noAutofit/>
          </a:bodyPr>
          <a:lstStyle/>
          <a:p>
            <a:pPr algn="just">
              <a:spcAft>
                <a:spcPts val="0"/>
              </a:spcAft>
            </a:pPr>
            <a:r>
              <a:rPr lang="uk-UA" sz="1600" dirty="0">
                <a:latin typeface="Times New Roman"/>
                <a:ea typeface="Times New Roman"/>
              </a:rPr>
              <a:t>Результати проведеного контролю дають підстави стверджувати таке:</a:t>
            </a:r>
            <a:endParaRPr lang="uk-UA" sz="1400" dirty="0">
              <a:latin typeface="Times New Roman"/>
              <a:ea typeface="Times New Roman"/>
            </a:endParaRPr>
          </a:p>
          <a:p>
            <a:pPr indent="571500" algn="just">
              <a:spcAft>
                <a:spcPts val="0"/>
              </a:spcAft>
            </a:pPr>
            <a:r>
              <a:rPr lang="uk-UA" sz="1600" dirty="0">
                <a:latin typeface="Times New Roman"/>
                <a:ea typeface="Times New Roman"/>
              </a:rPr>
              <a:t>- усі класні журнали мають стандартний затверджений Міністерством освіти і науки, молоді та спорту України вигляд;</a:t>
            </a:r>
            <a:endParaRPr lang="uk-UA" sz="1400" dirty="0">
              <a:latin typeface="Times New Roman"/>
              <a:ea typeface="Times New Roman"/>
            </a:endParaRPr>
          </a:p>
          <a:p>
            <a:pPr indent="571500" algn="just">
              <a:spcAft>
                <a:spcPts val="0"/>
              </a:spcAft>
            </a:pPr>
            <a:r>
              <a:rPr lang="uk-UA" sz="1600" dirty="0">
                <a:latin typeface="Times New Roman"/>
                <a:ea typeface="Times New Roman"/>
              </a:rPr>
              <a:t>- розподіл сторінок журналів класів за навчальними предметами здійснений відповідно до освітньої програми ліцею на   2023-2024 </a:t>
            </a:r>
            <a:r>
              <a:rPr lang="uk-UA" sz="1600" dirty="0" err="1">
                <a:latin typeface="Times New Roman"/>
                <a:ea typeface="Times New Roman"/>
              </a:rPr>
              <a:t>н.р</a:t>
            </a:r>
            <a:r>
              <a:rPr lang="uk-UA" sz="1600" dirty="0">
                <a:latin typeface="Times New Roman"/>
                <a:ea typeface="Times New Roman"/>
              </a:rPr>
              <a:t>.;</a:t>
            </a:r>
            <a:endParaRPr lang="uk-UA" sz="1400" dirty="0">
              <a:latin typeface="Times New Roman"/>
              <a:ea typeface="Times New Roman"/>
            </a:endParaRPr>
          </a:p>
          <a:p>
            <a:pPr indent="571500" algn="just">
              <a:spcAft>
                <a:spcPts val="0"/>
              </a:spcAft>
            </a:pPr>
            <a:r>
              <a:rPr lang="uk-UA" sz="1600" dirty="0">
                <a:latin typeface="Times New Roman"/>
                <a:ea typeface="Times New Roman"/>
              </a:rPr>
              <a:t>- записи в журналах ведуться виключно державною мовою, винятки частково є запис з англійської та німецької мови;</a:t>
            </a:r>
            <a:endParaRPr lang="uk-UA" sz="1400" dirty="0">
              <a:latin typeface="Times New Roman"/>
              <a:ea typeface="Times New Roman"/>
            </a:endParaRPr>
          </a:p>
          <a:p>
            <a:pPr indent="571500" algn="just">
              <a:spcAft>
                <a:spcPts val="0"/>
              </a:spcAft>
            </a:pPr>
            <a:r>
              <a:rPr lang="uk-UA" sz="1600" dirty="0">
                <a:solidFill>
                  <a:srgbClr val="1D1B11"/>
                </a:solidFill>
                <a:latin typeface="Times New Roman"/>
                <a:ea typeface="Times New Roman"/>
              </a:rPr>
              <a:t>- </a:t>
            </a:r>
            <a:r>
              <a:rPr lang="uk-UA" sz="1600" dirty="0">
                <a:latin typeface="Times New Roman"/>
                <a:ea typeface="Times New Roman"/>
              </a:rPr>
              <a:t>Класними керівниками ведеться облік відвідування занять, підраховано кількість пропущених учнями днів та уроків, позначені номери наказів про вибуття ліцеїстів, заповнені таблиці зведеного обліку успішності учнів, руху учнів;</a:t>
            </a:r>
            <a:endParaRPr lang="uk-UA" sz="1400" dirty="0">
              <a:latin typeface="Times New Roman"/>
              <a:ea typeface="Times New Roman"/>
            </a:endParaRPr>
          </a:p>
          <a:p>
            <a:pPr indent="571500" algn="just">
              <a:spcAft>
                <a:spcPts val="0"/>
              </a:spcAft>
            </a:pPr>
            <a:r>
              <a:rPr lang="uk-UA" sz="1600" dirty="0">
                <a:latin typeface="Times New Roman"/>
                <a:ea typeface="Times New Roman"/>
              </a:rPr>
              <a:t>- оцінки виставляються у 5-11 класах відповідно до 12-бальної шкали оцінювання знань, умінь та навичок учнів; виставлені поточні, тематичні бали; виставлені </a:t>
            </a:r>
            <a:r>
              <a:rPr lang="uk-UA" sz="1600" dirty="0" err="1">
                <a:latin typeface="Times New Roman"/>
                <a:ea typeface="Times New Roman"/>
              </a:rPr>
              <a:t>оцінкик</a:t>
            </a:r>
            <a:r>
              <a:rPr lang="uk-UA" sz="1600" dirty="0">
                <a:latin typeface="Times New Roman"/>
                <a:ea typeface="Times New Roman"/>
              </a:rPr>
              <a:t> за контрольні, практичні роботи, за ведення зошитів; виставлені семестрові та річні бали з усіх предметів.</a:t>
            </a:r>
            <a:endParaRPr lang="uk-UA" sz="1400" dirty="0">
              <a:latin typeface="Times New Roman"/>
              <a:ea typeface="Times New Roman"/>
            </a:endParaRPr>
          </a:p>
          <a:p>
            <a:pPr indent="571500" algn="just">
              <a:spcAft>
                <a:spcPts val="0"/>
              </a:spcAft>
            </a:pPr>
            <a:r>
              <a:rPr lang="uk-UA" sz="1600" dirty="0">
                <a:latin typeface="Times New Roman"/>
                <a:ea typeface="Times New Roman"/>
              </a:rPr>
              <a:t> - дати проведення уроків записані відповідно до календарних планів учителів –</a:t>
            </a:r>
            <a:r>
              <a:rPr lang="uk-UA" sz="1600" dirty="0" err="1">
                <a:latin typeface="Times New Roman"/>
                <a:ea typeface="Times New Roman"/>
              </a:rPr>
              <a:t>предметників</a:t>
            </a:r>
            <a:r>
              <a:rPr lang="uk-UA" sz="1600" dirty="0">
                <a:latin typeface="Times New Roman"/>
                <a:ea typeface="Times New Roman"/>
              </a:rPr>
              <a:t>;</a:t>
            </a:r>
            <a:endParaRPr lang="uk-UA" sz="1400" dirty="0">
              <a:latin typeface="Times New Roman"/>
              <a:ea typeface="Times New Roman"/>
            </a:endParaRPr>
          </a:p>
          <a:p>
            <a:pPr indent="571500" algn="just">
              <a:spcAft>
                <a:spcPts val="0"/>
              </a:spcAft>
            </a:pPr>
            <a:r>
              <a:rPr lang="uk-UA" sz="1600" dirty="0">
                <a:latin typeface="Times New Roman"/>
                <a:ea typeface="Times New Roman"/>
              </a:rPr>
              <a:t>- усі записи в журналах 1-11-х класів, ведуться,   відповідно до встановленого єдиного орфографічного режиму.</a:t>
            </a:r>
            <a:endParaRPr lang="uk-UA" sz="1400" dirty="0">
              <a:latin typeface="Times New Roman"/>
              <a:ea typeface="Times New Roman"/>
            </a:endParaRPr>
          </a:p>
          <a:p>
            <a:endParaRPr lang="uk-UA" sz="1600" dirty="0"/>
          </a:p>
        </p:txBody>
      </p:sp>
    </p:spTree>
    <p:extLst>
      <p:ext uri="{BB962C8B-B14F-4D97-AF65-F5344CB8AC3E}">
        <p14:creationId xmlns:p14="http://schemas.microsoft.com/office/powerpoint/2010/main" val="4981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100" dirty="0">
                <a:solidFill>
                  <a:srgbClr val="1D5253">
                    <a:lumMod val="75000"/>
                  </a:srgbClr>
                </a:solidFill>
              </a:rPr>
              <a:t>Робота </a:t>
            </a:r>
            <a:r>
              <a:rPr lang="ru-RU" sz="3100" dirty="0" err="1">
                <a:solidFill>
                  <a:srgbClr val="1D5253">
                    <a:lumMod val="75000"/>
                  </a:srgbClr>
                </a:solidFill>
              </a:rPr>
              <a:t>ліцею</a:t>
            </a:r>
            <a:r>
              <a:rPr lang="ru-RU" sz="3100" dirty="0">
                <a:solidFill>
                  <a:srgbClr val="1D5253">
                    <a:lumMod val="75000"/>
                  </a:srgbClr>
                </a:solidFill>
              </a:rPr>
              <a:t> </a:t>
            </a:r>
            <a:r>
              <a:rPr lang="ru-RU" sz="3100" dirty="0" err="1">
                <a:solidFill>
                  <a:srgbClr val="1D5253">
                    <a:lumMod val="75000"/>
                  </a:srgbClr>
                </a:solidFill>
              </a:rPr>
              <a:t>під</a:t>
            </a:r>
            <a:r>
              <a:rPr lang="ru-RU" sz="3100" dirty="0">
                <a:solidFill>
                  <a:srgbClr val="1D5253">
                    <a:lumMod val="75000"/>
                  </a:srgbClr>
                </a:solidFill>
              </a:rPr>
              <a:t> час </a:t>
            </a:r>
            <a:r>
              <a:rPr lang="ru-RU" sz="3100" dirty="0" err="1">
                <a:solidFill>
                  <a:srgbClr val="1D5253">
                    <a:lumMod val="75000"/>
                  </a:srgbClr>
                </a:solidFill>
              </a:rPr>
              <a:t>війни</a:t>
            </a:r>
            <a:r>
              <a:rPr lang="uk-UA" sz="3100" dirty="0">
                <a:solidFill>
                  <a:srgbClr val="1D5253">
                    <a:lumMod val="75000"/>
                  </a:srgbClr>
                </a:solidFill>
              </a:rPr>
              <a:t/>
            </a:r>
            <a:br>
              <a:rPr lang="uk-UA" sz="3100" dirty="0">
                <a:solidFill>
                  <a:srgbClr val="1D5253">
                    <a:lumMod val="75000"/>
                  </a:srgbClr>
                </a:solidFill>
              </a:rPr>
            </a:br>
            <a:endParaRPr lang="uk-U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900238"/>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9144000" cy="1372329"/>
          </a:xfrm>
        </p:spPr>
        <p:txBody>
          <a:bodyPr>
            <a:noAutofit/>
          </a:bodyPr>
          <a:lstStyle/>
          <a:p>
            <a:pPr algn="r"/>
            <a:r>
              <a:rPr lang="uk-UA" sz="3200" dirty="0" smtClean="0"/>
              <a:t>Освітня програма Дубенського ліцею № 2 </a:t>
            </a:r>
            <a:r>
              <a:rPr lang="uk-UA" sz="3200" dirty="0" err="1" smtClean="0"/>
              <a:t>Дубенської</a:t>
            </a:r>
            <a:r>
              <a:rPr lang="uk-UA" sz="3200" dirty="0" smtClean="0"/>
              <a:t> міської ради Рівненської області</a:t>
            </a:r>
            <a:br>
              <a:rPr lang="uk-UA" sz="3200" dirty="0" smtClean="0"/>
            </a:br>
            <a:r>
              <a:rPr lang="ru-RU" sz="1800" dirty="0" err="1" smtClean="0"/>
              <a:t>Схвалено</a:t>
            </a:r>
            <a:r>
              <a:rPr lang="ru-RU" sz="1800" dirty="0"/>
              <a:t> </a:t>
            </a:r>
            <a:r>
              <a:rPr lang="ru-RU" sz="1800" dirty="0" smtClean="0"/>
              <a:t>Протоколом </a:t>
            </a:r>
            <a:r>
              <a:rPr lang="ru-RU" sz="1800" dirty="0" err="1"/>
              <a:t>педагогічної</a:t>
            </a:r>
            <a:r>
              <a:rPr lang="ru-RU" sz="1800" dirty="0"/>
              <a:t> </a:t>
            </a:r>
            <a:r>
              <a:rPr lang="ru-RU" sz="1800" dirty="0" smtClean="0"/>
              <a:t>ради №1 </a:t>
            </a:r>
            <a:r>
              <a:rPr lang="ru-RU" sz="1800" dirty="0" err="1" smtClean="0"/>
              <a:t>Від</a:t>
            </a:r>
            <a:r>
              <a:rPr lang="ru-RU" sz="1800" dirty="0" smtClean="0"/>
              <a:t> 30.08.2023р.</a:t>
            </a:r>
            <a:r>
              <a:rPr lang="ru-RU" sz="1800" dirty="0"/>
              <a:t/>
            </a:r>
            <a:br>
              <a:rPr lang="ru-RU" sz="1800" dirty="0"/>
            </a:br>
            <a:endParaRPr lang="uk-UA" sz="1800" dirty="0"/>
          </a:p>
        </p:txBody>
      </p:sp>
      <p:sp>
        <p:nvSpPr>
          <p:cNvPr id="3" name="Объект 2"/>
          <p:cNvSpPr>
            <a:spLocks noGrp="1"/>
          </p:cNvSpPr>
          <p:nvPr>
            <p:ph idx="1"/>
          </p:nvPr>
        </p:nvSpPr>
        <p:spPr/>
        <p:txBody>
          <a:bodyPr>
            <a:normAutofit fontScale="92500" lnSpcReduction="20000"/>
          </a:bodyPr>
          <a:lstStyle/>
          <a:p>
            <a:pPr algn="ctr">
              <a:lnSpc>
                <a:spcPct val="115000"/>
              </a:lnSpc>
              <a:spcAft>
                <a:spcPts val="1000"/>
              </a:spcAft>
            </a:pPr>
            <a:r>
              <a:rPr lang="uk-UA" b="1" u="sng" dirty="0">
                <a:latin typeface="Times New Roman"/>
                <a:ea typeface="Calibri"/>
                <a:cs typeface="Times New Roman"/>
              </a:rPr>
              <a:t>Освітні програми, які </a:t>
            </a:r>
            <a:r>
              <a:rPr lang="uk-UA" b="1" u="sng" dirty="0" err="1" smtClean="0">
                <a:latin typeface="Times New Roman"/>
                <a:ea typeface="Calibri"/>
                <a:cs typeface="Times New Roman"/>
              </a:rPr>
              <a:t>впроваджуювалися</a:t>
            </a:r>
            <a:r>
              <a:rPr lang="uk-UA" b="1" u="sng" dirty="0" smtClean="0">
                <a:latin typeface="Times New Roman"/>
                <a:ea typeface="Calibri"/>
                <a:cs typeface="Times New Roman"/>
              </a:rPr>
              <a:t> </a:t>
            </a:r>
            <a:r>
              <a:rPr lang="uk-UA" b="1" u="sng" dirty="0">
                <a:latin typeface="Times New Roman"/>
                <a:ea typeface="Calibri"/>
                <a:cs typeface="Times New Roman"/>
              </a:rPr>
              <a:t>у </a:t>
            </a:r>
            <a:r>
              <a:rPr lang="uk-UA" b="1" u="sng" dirty="0" smtClean="0">
                <a:latin typeface="Times New Roman"/>
                <a:ea typeface="Calibri"/>
                <a:cs typeface="Times New Roman"/>
              </a:rPr>
              <a:t>2023-2024 </a:t>
            </a:r>
            <a:r>
              <a:rPr lang="uk-UA" b="1" u="sng" dirty="0">
                <a:latin typeface="Times New Roman"/>
                <a:ea typeface="Calibri"/>
                <a:cs typeface="Times New Roman"/>
              </a:rPr>
              <a:t>навчальному </a:t>
            </a:r>
            <a:r>
              <a:rPr lang="uk-UA" b="1" u="sng" dirty="0" smtClean="0">
                <a:latin typeface="Times New Roman"/>
                <a:ea typeface="Calibri"/>
                <a:cs typeface="Times New Roman"/>
              </a:rPr>
              <a:t>році</a:t>
            </a:r>
            <a:endParaRPr lang="uk-UA" sz="1800" dirty="0">
              <a:latin typeface="Calibri"/>
              <a:ea typeface="Calibri"/>
              <a:cs typeface="Times New Roman"/>
            </a:endParaRPr>
          </a:p>
          <a:p>
            <a:pPr algn="ctr">
              <a:lnSpc>
                <a:spcPct val="115000"/>
              </a:lnSpc>
              <a:spcAft>
                <a:spcPts val="1000"/>
              </a:spcAft>
            </a:pPr>
            <a:r>
              <a:rPr lang="uk-UA" b="1" dirty="0" smtClean="0">
                <a:latin typeface="Times New Roman"/>
                <a:ea typeface="Calibri"/>
                <a:cs typeface="Times New Roman"/>
              </a:rPr>
              <a:t>1- </a:t>
            </a:r>
            <a:r>
              <a:rPr lang="uk-UA" b="1" dirty="0">
                <a:latin typeface="Times New Roman"/>
                <a:ea typeface="Calibri"/>
                <a:cs typeface="Times New Roman"/>
              </a:rPr>
              <a:t>4-і </a:t>
            </a:r>
            <a:r>
              <a:rPr lang="uk-UA" b="1" dirty="0" smtClean="0">
                <a:latin typeface="Times New Roman"/>
                <a:ea typeface="Calibri"/>
                <a:cs typeface="Times New Roman"/>
              </a:rPr>
              <a:t>класи</a:t>
            </a:r>
          </a:p>
          <a:p>
            <a:pPr>
              <a:lnSpc>
                <a:spcPct val="115000"/>
              </a:lnSpc>
              <a:spcAft>
                <a:spcPts val="1000"/>
              </a:spcAft>
            </a:pPr>
            <a:r>
              <a:rPr lang="uk-UA" sz="1800" dirty="0"/>
              <a:t>У 2023/2024 </a:t>
            </a:r>
            <a:r>
              <a:rPr lang="uk-UA" sz="1800" dirty="0" err="1"/>
              <a:t>н.р</a:t>
            </a:r>
            <a:r>
              <a:rPr lang="uk-UA" sz="1800" dirty="0"/>
              <a:t>. освітня діяльність у 1-4 класах </a:t>
            </a:r>
            <a:r>
              <a:rPr lang="uk-UA" sz="1800" dirty="0" err="1" smtClean="0"/>
              <a:t>здійснювася</a:t>
            </a:r>
            <a:r>
              <a:rPr lang="uk-UA" sz="1800" dirty="0" smtClean="0"/>
              <a:t> </a:t>
            </a:r>
            <a:r>
              <a:rPr lang="uk-UA" sz="1800" dirty="0"/>
              <a:t>відповідно до Державного стандарту початкової освіти, затвердженого постановою Кабінету Міністрів України від 21 лютого 2018 №87 у редакції Постанови КМУ від 24.07.2019 №688. Загальні питання організації освітнього процесу, врегульовані Законом України «Про повну загальну середню освіту»</a:t>
            </a:r>
            <a:endParaRPr lang="uk-UA" sz="1800" dirty="0">
              <a:latin typeface="Calibri"/>
              <a:ea typeface="Calibri"/>
              <a:cs typeface="Times New Roman"/>
            </a:endParaRPr>
          </a:p>
          <a:p>
            <a:pPr marL="0" lvl="0" indent="0" algn="just">
              <a:lnSpc>
                <a:spcPct val="150000"/>
              </a:lnSpc>
              <a:spcAft>
                <a:spcPts val="0"/>
              </a:spcAft>
              <a:buNone/>
            </a:pPr>
            <a:r>
              <a:rPr lang="uk-UA" dirty="0">
                <a:latin typeface="Times New Roman"/>
                <a:ea typeface="Calibri"/>
                <a:cs typeface="Times New Roman"/>
              </a:rPr>
              <a:t>Освітня програма </a:t>
            </a:r>
            <a:r>
              <a:rPr lang="uk-UA" dirty="0" smtClean="0">
                <a:latin typeface="Times New Roman"/>
                <a:ea typeface="Calibri"/>
                <a:cs typeface="Times New Roman"/>
              </a:rPr>
              <a:t>Дубенського ліцею № 2 в початковій ланці  розроблена </a:t>
            </a:r>
            <a:r>
              <a:rPr lang="uk-UA" dirty="0">
                <a:latin typeface="Times New Roman"/>
                <a:ea typeface="Calibri"/>
                <a:cs typeface="Times New Roman"/>
              </a:rPr>
              <a:t>на основі </a:t>
            </a:r>
            <a:r>
              <a:rPr lang="uk-UA" dirty="0" smtClean="0">
                <a:latin typeface="Times New Roman"/>
                <a:ea typeface="Calibri"/>
                <a:cs typeface="Times New Roman"/>
              </a:rPr>
              <a:t> </a:t>
            </a:r>
            <a:r>
              <a:rPr lang="uk-UA" dirty="0" smtClean="0">
                <a:latin typeface="Times New Roman"/>
                <a:ea typeface="Times New Roman"/>
              </a:rPr>
              <a:t>Типової </a:t>
            </a:r>
            <a:r>
              <a:rPr lang="uk-UA" dirty="0">
                <a:latin typeface="Times New Roman"/>
                <a:ea typeface="Times New Roman"/>
              </a:rPr>
              <a:t>освітньої програми , розробленої під керівництвом Р.Б. Шияна наказ Міністерства освіти і науки України від 12.08.2022 № </a:t>
            </a:r>
            <a:r>
              <a:rPr lang="uk-UA" dirty="0" smtClean="0">
                <a:latin typeface="Times New Roman"/>
                <a:ea typeface="Times New Roman"/>
              </a:rPr>
              <a:t>743-22 для 1-2 та 3-4 класів</a:t>
            </a:r>
            <a:r>
              <a:rPr lang="uk-UA" dirty="0" smtClean="0">
                <a:latin typeface="Times New Roman"/>
                <a:ea typeface="Calibri"/>
                <a:cs typeface="Times New Roman"/>
              </a:rPr>
              <a:t>») </a:t>
            </a:r>
            <a:endParaRPr lang="uk-UA" sz="1800" dirty="0">
              <a:latin typeface="Calibri"/>
              <a:ea typeface="Calibri"/>
              <a:cs typeface="Times New Roman"/>
            </a:endParaRPr>
          </a:p>
          <a:p>
            <a:endParaRPr lang="uk-UA" dirty="0"/>
          </a:p>
        </p:txBody>
      </p:sp>
    </p:spTree>
    <p:extLst>
      <p:ext uri="{BB962C8B-B14F-4D97-AF65-F5344CB8AC3E}">
        <p14:creationId xmlns:p14="http://schemas.microsoft.com/office/powerpoint/2010/main" val="378451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2800" dirty="0">
                <a:latin typeface="Times New Roman"/>
                <a:ea typeface="Times New Roman"/>
              </a:rPr>
              <a:t/>
            </a:r>
            <a:br>
              <a:rPr lang="uk-UA" sz="2800" dirty="0">
                <a:latin typeface="Times New Roman"/>
                <a:ea typeface="Times New Roman"/>
              </a:rPr>
            </a:br>
            <a:r>
              <a:rPr lang="ru-RU" dirty="0"/>
              <a:t>Робота </a:t>
            </a:r>
            <a:r>
              <a:rPr lang="ru-RU" dirty="0" err="1" smtClean="0"/>
              <a:t>ліцею</a:t>
            </a:r>
            <a:r>
              <a:rPr lang="ru-RU" dirty="0" smtClean="0"/>
              <a:t> </a:t>
            </a:r>
            <a:r>
              <a:rPr lang="ru-RU" dirty="0" err="1"/>
              <a:t>під</a:t>
            </a:r>
            <a:r>
              <a:rPr lang="ru-RU" dirty="0"/>
              <a:t> час </a:t>
            </a:r>
            <a:r>
              <a:rPr lang="ru-RU" dirty="0" err="1"/>
              <a:t>війни</a:t>
            </a:r>
            <a:r>
              <a:rPr lang="uk-UA" dirty="0"/>
              <a:t/>
            </a:r>
            <a:br>
              <a:rPr lang="uk-UA" dirty="0"/>
            </a:br>
            <a:endParaRPr lang="uk-U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8461" y="1900238"/>
            <a:ext cx="831166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50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375138"/>
            <a:ext cx="9144000" cy="1333515"/>
          </a:xfrm>
        </p:spPr>
        <p:txBody>
          <a:bodyPr/>
          <a:lstStyle/>
          <a:p>
            <a:r>
              <a:rPr lang="uk-UA" sz="3600" dirty="0"/>
              <a:t>Виконання </a:t>
            </a:r>
            <a:r>
              <a:rPr lang="uk-UA" sz="3600" dirty="0" err="1"/>
              <a:t>мовного</a:t>
            </a:r>
            <a:r>
              <a:rPr lang="uk-UA" sz="3600" dirty="0"/>
              <a:t> законодавства</a:t>
            </a:r>
            <a:br>
              <a:rPr lang="uk-UA" sz="3600" dirty="0"/>
            </a:br>
            <a:endParaRPr lang="uk-U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831" y="1746738"/>
            <a:ext cx="8030307" cy="451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1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565652"/>
            <a:ext cx="9257474" cy="1673575"/>
          </a:xfrm>
        </p:spPr>
        <p:txBody>
          <a:bodyPr>
            <a:normAutofit fontScale="90000"/>
          </a:bodyPr>
          <a:lstStyle/>
          <a:p>
            <a:pPr algn="ct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
            </a:r>
            <a:br>
              <a:rPr lang="uk-UA" dirty="0" smtClean="0"/>
            </a:br>
            <a:r>
              <a:rPr lang="uk-UA" dirty="0"/>
              <a:t/>
            </a:r>
            <a:br>
              <a:rPr lang="uk-UA" dirty="0"/>
            </a:br>
            <a:r>
              <a:rPr lang="uk-UA" dirty="0" smtClean="0"/>
              <a:t>У 2023 році </a:t>
            </a:r>
            <a:r>
              <a:rPr lang="uk-UA" sz="2700" dirty="0" smtClean="0"/>
              <a:t>ПЕРШІ в місті та ШОСТІ за рейтингом шкіл Рівненщини</a:t>
            </a:r>
            <a:br>
              <a:rPr lang="uk-UA" sz="2700" dirty="0" smtClean="0"/>
            </a:br>
            <a:r>
              <a:rPr lang="uk-UA" sz="2700" dirty="0">
                <a:solidFill>
                  <a:srgbClr val="000000"/>
                </a:solidFill>
                <a:latin typeface="Arial"/>
              </a:rPr>
              <a:t>Інформаційним освітнім ресурсом «Освіта.</a:t>
            </a:r>
            <a:r>
              <a:rPr lang="en-US" sz="2700" dirty="0" err="1">
                <a:solidFill>
                  <a:srgbClr val="000000"/>
                </a:solidFill>
                <a:latin typeface="Arial"/>
              </a:rPr>
              <a:t>ua</a:t>
            </a:r>
            <a:r>
              <a:rPr lang="en-US" sz="2700" dirty="0">
                <a:solidFill>
                  <a:srgbClr val="000000"/>
                </a:solidFill>
                <a:latin typeface="Arial"/>
              </a:rPr>
              <a:t>» </a:t>
            </a:r>
            <a:r>
              <a:rPr lang="uk-UA" sz="2700" dirty="0">
                <a:solidFill>
                  <a:srgbClr val="000000"/>
                </a:solidFill>
                <a:latin typeface="Arial"/>
              </a:rPr>
              <a:t>складений рейтинг загальноосвітніх шкіл Рівненської області, що посіли найвищі місця у</a:t>
            </a:r>
            <a:r>
              <a:rPr lang="uk-UA" sz="2700" dirty="0">
                <a:solidFill>
                  <a:srgbClr val="8C8282"/>
                </a:solidFill>
                <a:latin typeface="Arial"/>
                <a:hlinkClick r:id="rId2"/>
              </a:rPr>
              <a:t> рейтингу шкіл України за підсумками НМТ 2023 року</a:t>
            </a:r>
            <a:r>
              <a:rPr lang="uk-UA" sz="2700" dirty="0" smtClean="0">
                <a:solidFill>
                  <a:srgbClr val="000000"/>
                </a:solidFill>
                <a:latin typeface="Arial"/>
              </a:rPr>
              <a:t>. Станом на 29 серпня 2024року рейтингу за 2024 рік ще немає.</a:t>
            </a:r>
            <a:endParaRPr lang="uk-UA" sz="2700" dirty="0"/>
          </a:p>
        </p:txBody>
      </p:sp>
      <p:graphicFrame>
        <p:nvGraphicFramePr>
          <p:cNvPr id="6" name="Объект 5"/>
          <p:cNvGraphicFramePr>
            <a:graphicFrameLocks noGrp="1"/>
          </p:cNvGraphicFramePr>
          <p:nvPr>
            <p:ph sz="half" idx="2"/>
            <p:extLst>
              <p:ext uri="{D42A27DB-BD31-4B8C-83A1-F6EECF244321}">
                <p14:modId xmlns:p14="http://schemas.microsoft.com/office/powerpoint/2010/main" val="2136494782"/>
              </p:ext>
            </p:extLst>
          </p:nvPr>
        </p:nvGraphicFramePr>
        <p:xfrm>
          <a:off x="5131559" y="2730068"/>
          <a:ext cx="6782938" cy="3902744"/>
        </p:xfrm>
        <a:graphic>
          <a:graphicData uri="http://schemas.openxmlformats.org/drawingml/2006/table">
            <a:tbl>
              <a:tblPr/>
              <a:tblGrid>
                <a:gridCol w="3188792"/>
                <a:gridCol w="549484"/>
                <a:gridCol w="549484"/>
                <a:gridCol w="549484"/>
                <a:gridCol w="549484"/>
                <a:gridCol w="549484"/>
                <a:gridCol w="846726"/>
              </a:tblGrid>
              <a:tr h="760964">
                <a:tc>
                  <a:txBody>
                    <a:bodyPr/>
                    <a:lstStyle/>
                    <a:p>
                      <a:r>
                        <a:rPr lang="uk-UA" sz="1100" b="1" dirty="0">
                          <a:solidFill>
                            <a:srgbClr val="666666"/>
                          </a:solidFill>
                          <a:effectLst/>
                        </a:rPr>
                        <a:t>Назва навчального закладу</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Місце</a:t>
                      </a:r>
                      <a:endParaRPr lang="uk-UA" sz="1050" b="1" dirty="0">
                        <a:solidFill>
                          <a:srgbClr val="666666"/>
                        </a:solidFill>
                        <a:effectLst/>
                      </a:endParaRP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en-US" sz="1050" b="1" dirty="0" smtClean="0">
                          <a:solidFill>
                            <a:srgbClr val="666666"/>
                          </a:solidFill>
                          <a:effectLst/>
                        </a:rPr>
                        <a:t>TOP</a:t>
                      </a:r>
                      <a:endParaRPr lang="en-US" sz="1050" b="1" dirty="0">
                        <a:solidFill>
                          <a:srgbClr val="666666"/>
                        </a:solidFill>
                        <a:effectLst/>
                      </a:endParaRP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err="1" smtClean="0">
                          <a:solidFill>
                            <a:srgbClr val="666666"/>
                          </a:solidFill>
                          <a:effectLst/>
                        </a:rPr>
                        <a:t>Рейт</a:t>
                      </a:r>
                      <a:r>
                        <a:rPr lang="uk-UA" sz="1050" b="1" dirty="0">
                          <a:solidFill>
                            <a:srgbClr val="666666"/>
                          </a:solidFill>
                          <a:effectLst/>
                        </a:rPr>
                        <a:t>. бал</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Бал</a:t>
                      </a:r>
                      <a:r>
                        <a:rPr lang="uk-UA" sz="1050" b="1" dirty="0">
                          <a:solidFill>
                            <a:srgbClr val="666666"/>
                          </a:solidFill>
                          <a:effectLst/>
                        </a:rPr>
                        <a:t> </a:t>
                      </a:r>
                      <a:br>
                        <a:rPr lang="uk-UA" sz="1050" b="1" dirty="0">
                          <a:solidFill>
                            <a:srgbClr val="666666"/>
                          </a:solidFill>
                          <a:effectLst/>
                        </a:rPr>
                      </a:br>
                      <a:r>
                        <a:rPr lang="uk-UA" sz="1050" b="1" dirty="0">
                          <a:solidFill>
                            <a:srgbClr val="666666"/>
                          </a:solidFill>
                          <a:effectLst/>
                        </a:rPr>
                        <a:t>НМТ</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Учнів</a:t>
                      </a:r>
                      <a:r>
                        <a:rPr lang="uk-UA" sz="1050" b="1" dirty="0">
                          <a:solidFill>
                            <a:srgbClr val="666666"/>
                          </a:solidFill>
                          <a:effectLst/>
                        </a:rPr>
                        <a:t> / тестів</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endParaRPr lang="uk-UA" sz="1050" b="1" dirty="0" smtClean="0">
                        <a:solidFill>
                          <a:srgbClr val="666666"/>
                        </a:solidFill>
                        <a:effectLst/>
                      </a:endParaRPr>
                    </a:p>
                    <a:p>
                      <a:endParaRPr lang="uk-UA" sz="1050" b="1" dirty="0" smtClean="0">
                        <a:solidFill>
                          <a:srgbClr val="666666"/>
                        </a:solidFill>
                        <a:effectLst/>
                      </a:endParaRPr>
                    </a:p>
                    <a:p>
                      <a:endParaRPr lang="uk-UA" sz="1050" b="1" dirty="0" smtClean="0">
                        <a:solidFill>
                          <a:srgbClr val="666666"/>
                        </a:solidFill>
                        <a:effectLst/>
                      </a:endParaRPr>
                    </a:p>
                    <a:p>
                      <a:r>
                        <a:rPr lang="uk-UA" sz="1050" b="1" dirty="0" smtClean="0">
                          <a:solidFill>
                            <a:srgbClr val="666666"/>
                          </a:solidFill>
                          <a:effectLst/>
                        </a:rPr>
                        <a:t>Склав </a:t>
                      </a:r>
                      <a:r>
                        <a:rPr lang="uk-UA" sz="1050" b="1" dirty="0">
                          <a:solidFill>
                            <a:srgbClr val="666666"/>
                          </a:solidFill>
                          <a:effectLst/>
                        </a:rPr>
                        <a:t>(%)</a:t>
                      </a:r>
                    </a:p>
                  </a:txBody>
                  <a:tcPr marL="28449" marR="28449" marT="5690" marB="5690"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r>
              <a:tr h="178142">
                <a:tc>
                  <a:txBody>
                    <a:bodyPr/>
                    <a:lstStyle/>
                    <a:p>
                      <a:pPr algn="l"/>
                      <a:r>
                        <a:rPr lang="uk-UA" sz="1000" dirty="0" err="1">
                          <a:solidFill>
                            <a:srgbClr val="666666"/>
                          </a:solidFill>
                          <a:effectLst/>
                        </a:rPr>
                        <a:t>Дубровицький</a:t>
                      </a:r>
                      <a:r>
                        <a:rPr lang="uk-UA" sz="1000" dirty="0">
                          <a:solidFill>
                            <a:srgbClr val="666666"/>
                          </a:solidFill>
                          <a:effectLst/>
                        </a:rPr>
                        <a:t> ліцей </a:t>
                      </a:r>
                      <a:r>
                        <a:rPr lang="uk-UA" sz="1000" dirty="0" err="1">
                          <a:solidFill>
                            <a:srgbClr val="666666"/>
                          </a:solidFill>
                          <a:effectLst/>
                        </a:rPr>
                        <a:t>Дубровицької</a:t>
                      </a:r>
                      <a:r>
                        <a:rPr lang="uk-UA" sz="1000" dirty="0">
                          <a:solidFill>
                            <a:srgbClr val="666666"/>
                          </a:solidFill>
                          <a:effectLst/>
                        </a:rPr>
                        <a:t>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dirty="0">
                          <a:solidFill>
                            <a:srgbClr val="666666"/>
                          </a:solidFill>
                          <a:effectLst/>
                        </a:rPr>
                        <a:t>1</a:t>
                      </a:r>
                      <a:endParaRPr lang="uk-UA" sz="1000" dirty="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232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dirty="0">
                          <a:solidFill>
                            <a:srgbClr val="666666"/>
                          </a:solidFill>
                          <a:effectLst/>
                        </a:rPr>
                        <a:t>136.4</a:t>
                      </a:r>
                      <a:endParaRPr lang="uk-UA" sz="1000" dirty="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159.1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76/219</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178142">
                <a:tc>
                  <a:txBody>
                    <a:bodyPr/>
                    <a:lstStyle/>
                    <a:p>
                      <a:pPr algn="l"/>
                      <a:r>
                        <a:rPr lang="uk-UA" sz="1000" dirty="0" err="1">
                          <a:solidFill>
                            <a:srgbClr val="666666"/>
                          </a:solidFill>
                          <a:effectLst/>
                        </a:rPr>
                        <a:t>Дубровицький</a:t>
                      </a:r>
                      <a:r>
                        <a:rPr lang="uk-UA" sz="1000" dirty="0">
                          <a:solidFill>
                            <a:srgbClr val="666666"/>
                          </a:solidFill>
                          <a:effectLst/>
                        </a:rPr>
                        <a:t> ліцей №2 </a:t>
                      </a:r>
                      <a:r>
                        <a:rPr lang="uk-UA" sz="1000" dirty="0" err="1">
                          <a:solidFill>
                            <a:srgbClr val="666666"/>
                          </a:solidFill>
                          <a:effectLst/>
                        </a:rPr>
                        <a:t>Дубровицької</a:t>
                      </a:r>
                      <a:r>
                        <a:rPr lang="uk-UA" sz="1000" dirty="0">
                          <a:solidFill>
                            <a:srgbClr val="666666"/>
                          </a:solidFill>
                          <a:effectLst/>
                        </a:rPr>
                        <a:t>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284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135.4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158.6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35/105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123355">
                <a:tc>
                  <a:txBody>
                    <a:bodyPr/>
                    <a:lstStyle/>
                    <a:p>
                      <a:pPr algn="l"/>
                      <a:r>
                        <a:rPr lang="uk-UA" sz="1000">
                          <a:solidFill>
                            <a:srgbClr val="666666"/>
                          </a:solidFill>
                          <a:effectLst/>
                        </a:rPr>
                        <a:t>Вараський ліцей №6 Вараської міськради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3</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295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135.2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158.2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45/135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Зарічненський ліцей №1 Зарічненської селищної ради Вараського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362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134.2</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157.1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46/135</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Сарненський районний ліцей "Лідер" Сарненської міськради Сарненського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5</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386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133.9</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156.2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71/213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34284">
                <a:tc>
                  <a:txBody>
                    <a:bodyPr/>
                    <a:lstStyle/>
                    <a:p>
                      <a:pPr algn="l"/>
                      <a:r>
                        <a:rPr lang="uk-UA" sz="1000" dirty="0">
                          <a:solidFill>
                            <a:srgbClr val="FF0000"/>
                          </a:solidFill>
                          <a:effectLst/>
                        </a:rPr>
                        <a:t>Дубенський ліцей №2 </a:t>
                      </a:r>
                      <a:r>
                        <a:rPr lang="uk-UA" sz="1000" dirty="0" err="1">
                          <a:solidFill>
                            <a:srgbClr val="FF0000"/>
                          </a:solidFill>
                          <a:effectLst/>
                        </a:rPr>
                        <a:t>Дубенської</a:t>
                      </a:r>
                      <a:r>
                        <a:rPr lang="uk-UA" sz="1000" dirty="0">
                          <a:solidFill>
                            <a:srgbClr val="FF0000"/>
                          </a:solidFill>
                          <a:effectLst/>
                        </a:rPr>
                        <a:t> міськради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b="1" dirty="0">
                          <a:solidFill>
                            <a:srgbClr val="FF0000"/>
                          </a:solidFill>
                          <a:effectLst/>
                        </a:rPr>
                        <a:t>6</a:t>
                      </a:r>
                      <a:endParaRPr lang="uk-UA" sz="1000" dirty="0">
                        <a:solidFill>
                          <a:srgbClr val="FF0000"/>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449</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b="1" dirty="0">
                          <a:solidFill>
                            <a:srgbClr val="FF0000"/>
                          </a:solidFill>
                          <a:effectLst/>
                        </a:rPr>
                        <a:t>133.2</a:t>
                      </a:r>
                      <a:endParaRPr lang="uk-UA" sz="1000" dirty="0">
                        <a:solidFill>
                          <a:srgbClr val="FF0000"/>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156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40/120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c>
                  <a:txBody>
                    <a:bodyPr/>
                    <a:lstStyle/>
                    <a:p>
                      <a:pPr algn="ctr"/>
                      <a:r>
                        <a:rPr lang="uk-UA" sz="1000" dirty="0">
                          <a:solidFill>
                            <a:srgbClr val="FF0000"/>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EBEBEB"/>
                    </a:solidFill>
                  </a:tcPr>
                </a:tc>
              </a:tr>
              <a:tr h="234284">
                <a:tc>
                  <a:txBody>
                    <a:bodyPr/>
                    <a:lstStyle/>
                    <a:p>
                      <a:pPr algn="l"/>
                      <a:r>
                        <a:rPr lang="uk-UA" sz="1000">
                          <a:solidFill>
                            <a:srgbClr val="666666"/>
                          </a:solidFill>
                          <a:effectLst/>
                        </a:rPr>
                        <a:t>Сарненський ліцей №5 Сарненської міськради Сарненського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7</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521</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132.4</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154.4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77/228</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455766">
                <a:tc>
                  <a:txBody>
                    <a:bodyPr/>
                    <a:lstStyle/>
                    <a:p>
                      <a:pPr algn="l"/>
                      <a:r>
                        <a:rPr lang="ru-RU" sz="1000">
                          <a:solidFill>
                            <a:srgbClr val="666666"/>
                          </a:solidFill>
                          <a:effectLst/>
                        </a:rPr>
                        <a:t>Обласний ліцей з посиленою військово-фізичною підготовкою в м. Острог імені Костянтина Івановича Острозького Рівненської обласної ради</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8</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532</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132.3</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154.4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69/204</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9191">
                <a:tc>
                  <a:txBody>
                    <a:bodyPr/>
                    <a:lstStyle/>
                    <a:p>
                      <a:pPr algn="l"/>
                      <a:r>
                        <a:rPr lang="uk-UA" sz="1000">
                          <a:solidFill>
                            <a:srgbClr val="666666"/>
                          </a:solidFill>
                          <a:effectLst/>
                        </a:rPr>
                        <a:t>Тараканівський ліцей Тараканівської сільської ради Дубенського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9</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556</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132.1</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155.3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9/27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r h="283895">
                <a:tc>
                  <a:txBody>
                    <a:bodyPr/>
                    <a:lstStyle/>
                    <a:p>
                      <a:pPr algn="l"/>
                      <a:r>
                        <a:rPr lang="uk-UA" sz="1000">
                          <a:solidFill>
                            <a:srgbClr val="666666"/>
                          </a:solidFill>
                          <a:effectLst/>
                        </a:rPr>
                        <a:t>Радивилівський ліцей №1 Радивилівської міськради Дубенського р-ну Рівненської обл.</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10</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557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b="1">
                          <a:solidFill>
                            <a:srgbClr val="666666"/>
                          </a:solidFill>
                          <a:effectLst/>
                        </a:rPr>
                        <a:t>132.1</a:t>
                      </a:r>
                      <a:endParaRPr lang="uk-UA" sz="1000">
                        <a:solidFill>
                          <a:srgbClr val="666666"/>
                        </a:solidFill>
                        <a:effectLst/>
                      </a:endParaRP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154.7</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a:solidFill>
                            <a:srgbClr val="666666"/>
                          </a:solidFill>
                          <a:effectLst/>
                        </a:rPr>
                        <a:t>41/123</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c>
                  <a:txBody>
                    <a:bodyPr/>
                    <a:lstStyle/>
                    <a:p>
                      <a:pPr algn="ctr"/>
                      <a:r>
                        <a:rPr lang="uk-UA" sz="1000" dirty="0">
                          <a:solidFill>
                            <a:srgbClr val="666666"/>
                          </a:solidFill>
                          <a:effectLst/>
                        </a:rPr>
                        <a:t>100</a:t>
                      </a:r>
                    </a:p>
                  </a:txBody>
                  <a:tcPr marL="8535" marR="8535" marT="8535" marB="8535" anchor="ctr">
                    <a:lnL w="9525" cap="flat" cmpd="sng" algn="ctr">
                      <a:solidFill>
                        <a:srgbClr val="B4AAAA"/>
                      </a:solidFill>
                      <a:prstDash val="solid"/>
                      <a:round/>
                      <a:headEnd type="none" w="med" len="med"/>
                      <a:tailEnd type="none" w="med" len="med"/>
                    </a:lnL>
                    <a:lnR w="9525" cap="flat" cmpd="sng" algn="ctr">
                      <a:solidFill>
                        <a:srgbClr val="B4AAAA"/>
                      </a:solidFill>
                      <a:prstDash val="solid"/>
                      <a:round/>
                      <a:headEnd type="none" w="med" len="med"/>
                      <a:tailEnd type="none" w="med" len="med"/>
                    </a:lnR>
                    <a:lnT w="9525" cap="flat" cmpd="sng" algn="ctr">
                      <a:solidFill>
                        <a:srgbClr val="B4AAAA"/>
                      </a:solidFill>
                      <a:prstDash val="solid"/>
                      <a:round/>
                      <a:headEnd type="none" w="med" len="med"/>
                      <a:tailEnd type="none" w="med" len="med"/>
                    </a:lnT>
                    <a:lnB w="9525" cap="flat" cmpd="sng" algn="ctr">
                      <a:solidFill>
                        <a:srgbClr val="B4AAAA"/>
                      </a:solidFill>
                      <a:prstDash val="solid"/>
                      <a:round/>
                      <a:headEnd type="none" w="med" len="med"/>
                      <a:tailEnd type="none" w="med" len="med"/>
                    </a:lnB>
                    <a:solidFill>
                      <a:srgbClr val="FFFFFF"/>
                    </a:solidFill>
                  </a:tcPr>
                </a:tc>
              </a:tr>
            </a:tbl>
          </a:graphicData>
        </a:graphic>
      </p:graphicFrame>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48908" y="3136817"/>
            <a:ext cx="3619500" cy="290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9143785" y="2759916"/>
            <a:ext cx="2647623" cy="557485"/>
          </a:xfrm>
          <a:prstGeom prst="rect">
            <a:avLst/>
          </a:prstGeom>
          <a:solidFill>
            <a:srgbClr val="F06E0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5373"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uk-UA" sz="1000" b="1" i="0" u="none" strike="noStrike" cap="none" normalizeH="0" baseline="0" dirty="0" smtClean="0">
                <a:ln>
                  <a:noFill/>
                </a:ln>
                <a:solidFill>
                  <a:srgbClr val="FFFFFF"/>
                </a:solidFill>
                <a:effectLst/>
                <a:latin typeface="Arial" pitchFamily="34" charset="0"/>
                <a:cs typeface="Arial" pitchFamily="34" charset="0"/>
              </a:rPr>
              <a:t>Рейтинг шкіл Рівненської обл.</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5363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sz="half" idx="1"/>
          </p:nvPr>
        </p:nvSpPr>
        <p:spPr/>
        <p:txBody>
          <a:bodyPr/>
          <a:lstStyle/>
          <a:p>
            <a:endParaRPr lang="uk-UA"/>
          </a:p>
        </p:txBody>
      </p:sp>
      <p:sp>
        <p:nvSpPr>
          <p:cNvPr id="4" name="Объект 3"/>
          <p:cNvSpPr>
            <a:spLocks noGrp="1"/>
          </p:cNvSpPr>
          <p:nvPr>
            <p:ph sz="half" idx="2"/>
          </p:nvPr>
        </p:nvSpPr>
        <p:spPr/>
        <p:txBody>
          <a:bodyPr/>
          <a:lstStyle/>
          <a:p>
            <a:endParaRPr lang="uk-UA"/>
          </a:p>
        </p:txBody>
      </p:sp>
    </p:spTree>
    <p:extLst>
      <p:ext uri="{BB962C8B-B14F-4D97-AF65-F5344CB8AC3E}">
        <p14:creationId xmlns:p14="http://schemas.microsoft.com/office/powerpoint/2010/main" val="360621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274320" lvl="0" indent="-228600" algn="ctr">
              <a:lnSpc>
                <a:spcPct val="115000"/>
              </a:lnSpc>
              <a:spcBef>
                <a:spcPts val="1800"/>
              </a:spcBef>
              <a:spcAft>
                <a:spcPts val="1000"/>
              </a:spcAft>
            </a:pPr>
            <a:r>
              <a:rPr lang="uk-UA" sz="2000" b="1" u="sng" dirty="0">
                <a:solidFill>
                  <a:srgbClr val="1D5253"/>
                </a:solidFill>
                <a:latin typeface="Times New Roman"/>
                <a:ea typeface="Calibri"/>
                <a:cs typeface="Times New Roman"/>
              </a:rPr>
              <a:t>Освітні програми, які впроваджуються у 2023-2024 навчальному році</a:t>
            </a:r>
            <a:r>
              <a:rPr lang="uk-UA" sz="1800" dirty="0">
                <a:solidFill>
                  <a:srgbClr val="1D5253"/>
                </a:solidFill>
                <a:latin typeface="Calibri"/>
                <a:ea typeface="Calibri"/>
                <a:cs typeface="Times New Roman"/>
              </a:rPr>
              <a:t/>
            </a:r>
            <a:br>
              <a:rPr lang="uk-UA" sz="1800" dirty="0">
                <a:solidFill>
                  <a:srgbClr val="1D5253"/>
                </a:solidFill>
                <a:latin typeface="Calibri"/>
                <a:ea typeface="Calibri"/>
                <a:cs typeface="Times New Roman"/>
              </a:rPr>
            </a:br>
            <a:r>
              <a:rPr lang="uk-UA" sz="2000" b="1" dirty="0" smtClean="0">
                <a:solidFill>
                  <a:srgbClr val="1D5253"/>
                </a:solidFill>
                <a:latin typeface="Times New Roman"/>
                <a:ea typeface="Calibri"/>
                <a:cs typeface="Times New Roman"/>
              </a:rPr>
              <a:t>5- 6-і класів</a:t>
            </a:r>
            <a:r>
              <a:rPr lang="uk-UA" sz="1800" dirty="0">
                <a:solidFill>
                  <a:srgbClr val="1D5253"/>
                </a:solidFill>
                <a:latin typeface="Calibri"/>
                <a:ea typeface="Calibri"/>
                <a:cs typeface="Times New Roman"/>
              </a:rPr>
              <a:t/>
            </a:r>
            <a:br>
              <a:rPr lang="uk-UA" sz="1800" dirty="0">
                <a:solidFill>
                  <a:srgbClr val="1D5253"/>
                </a:solidFill>
                <a:latin typeface="Calibri"/>
                <a:ea typeface="Calibri"/>
                <a:cs typeface="Times New Roman"/>
              </a:rPr>
            </a:br>
            <a:endParaRPr lang="uk-UA" dirty="0"/>
          </a:p>
        </p:txBody>
      </p:sp>
      <p:sp>
        <p:nvSpPr>
          <p:cNvPr id="3" name="Объект 2"/>
          <p:cNvSpPr>
            <a:spLocks noGrp="1"/>
          </p:cNvSpPr>
          <p:nvPr>
            <p:ph idx="1"/>
          </p:nvPr>
        </p:nvSpPr>
        <p:spPr>
          <a:xfrm>
            <a:off x="1523999" y="1528549"/>
            <a:ext cx="9366914" cy="4487074"/>
          </a:xfrm>
        </p:spPr>
        <p:txBody>
          <a:bodyPr>
            <a:normAutofit fontScale="85000" lnSpcReduction="20000"/>
          </a:bodyPr>
          <a:lstStyle/>
          <a:p>
            <a:pPr indent="450215" algn="just">
              <a:lnSpc>
                <a:spcPct val="115000"/>
              </a:lnSpc>
              <a:spcAft>
                <a:spcPts val="1000"/>
              </a:spcAft>
            </a:pPr>
            <a:r>
              <a:rPr lang="uk-UA" dirty="0">
                <a:latin typeface="Times New Roman"/>
                <a:ea typeface="Calibri"/>
                <a:cs typeface="Times New Roman"/>
              </a:rPr>
              <a:t>Організація освітньої діяльності в 5-6 класах ліцею </a:t>
            </a:r>
            <a:r>
              <a:rPr lang="uk-UA" dirty="0" smtClean="0">
                <a:latin typeface="Times New Roman"/>
                <a:ea typeface="Calibri"/>
                <a:cs typeface="Times New Roman"/>
              </a:rPr>
              <a:t> здійснювалася </a:t>
            </a:r>
            <a:r>
              <a:rPr lang="uk-UA" dirty="0">
                <a:latin typeface="Times New Roman"/>
                <a:ea typeface="Calibri"/>
                <a:cs typeface="Times New Roman"/>
              </a:rPr>
              <a:t>відповідно до законів України «Про освіту», «Про повну загальну середню освіту», Концепції реалізації державної політики у сфері реформування загальної середньої освіти «Нова українська школа» на період до 2029 року (схвалена розпорядженням Кабінету Міністрів країни від 14.12.2016 № 988-р), Державного стандарту базової середньої освіти, затвердженого постановою Кабінету Міністрів України від 30.09.2020 р. № 898. Основним документом, що забезпечує досягнення учнями визначених відповідним Державним стандартом вимог до обов’язкових результатів навчання учнів є освітня програма ліцею Освітня програма закладу, розроблена на основі Типової освітньої програми для 5-9 класів закладів загальної середньої освіти, затвердженої Наказом Міністерства освіти і науки України 19.02. 2021 р. № 235.</a:t>
            </a:r>
          </a:p>
          <a:p>
            <a:pPr indent="450215" algn="just">
              <a:lnSpc>
                <a:spcPct val="115000"/>
              </a:lnSpc>
              <a:spcAft>
                <a:spcPts val="1000"/>
              </a:spcAft>
            </a:pPr>
            <a:r>
              <a:rPr lang="uk-UA" dirty="0" smtClean="0">
                <a:latin typeface="Times New Roman"/>
                <a:ea typeface="Calibri"/>
                <a:cs typeface="Times New Roman"/>
              </a:rPr>
              <a:t>Для основної  школи ( 6-9 класів) розроблена на основі Типової освітньої програми закладів загальної середньої освіти ІІ ступеня, затвердженої наказом Міністерства освіти і науки України від 20.04.2018 № 405, розроблена на виконання Закону України «Про освіту» та постанови Кабінету Міністрів України від 23 листопада 2011 року № 1392 «Про затвердження Державного стандарту базової та повної загальної середньої освіти».</a:t>
            </a:r>
            <a:endParaRPr lang="uk-UA" sz="1800" dirty="0" smtClean="0">
              <a:latin typeface="Calibri"/>
              <a:ea typeface="Calibri"/>
              <a:cs typeface="Times New Roman"/>
            </a:endParaRPr>
          </a:p>
          <a:p>
            <a:endParaRPr lang="uk-UA" dirty="0"/>
          </a:p>
        </p:txBody>
      </p:sp>
    </p:spTree>
    <p:extLst>
      <p:ext uri="{BB962C8B-B14F-4D97-AF65-F5344CB8AC3E}">
        <p14:creationId xmlns:p14="http://schemas.microsoft.com/office/powerpoint/2010/main" val="26146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1800" b="1" u="sng" dirty="0">
                <a:solidFill>
                  <a:srgbClr val="1D5253"/>
                </a:solidFill>
                <a:latin typeface="Times New Roman"/>
                <a:ea typeface="Calibri"/>
                <a:cs typeface="Times New Roman"/>
              </a:rPr>
              <a:t>Освітні програми, які </a:t>
            </a:r>
            <a:r>
              <a:rPr lang="uk-UA" sz="1800" b="1" u="sng" dirty="0" smtClean="0">
                <a:solidFill>
                  <a:srgbClr val="1D5253"/>
                </a:solidFill>
                <a:latin typeface="Times New Roman"/>
                <a:ea typeface="Calibri"/>
                <a:cs typeface="Times New Roman"/>
              </a:rPr>
              <a:t>впроваджувалися </a:t>
            </a:r>
            <a:r>
              <a:rPr lang="uk-UA" sz="1800" b="1" u="sng" dirty="0">
                <a:solidFill>
                  <a:srgbClr val="1D5253"/>
                </a:solidFill>
                <a:latin typeface="Times New Roman"/>
                <a:ea typeface="Calibri"/>
                <a:cs typeface="Times New Roman"/>
              </a:rPr>
              <a:t>у 2023-2024 навчальному </a:t>
            </a:r>
            <a:r>
              <a:rPr lang="uk-UA" sz="1800" b="1" u="sng" dirty="0" smtClean="0">
                <a:solidFill>
                  <a:srgbClr val="1D5253"/>
                </a:solidFill>
                <a:latin typeface="Times New Roman"/>
                <a:ea typeface="Calibri"/>
                <a:cs typeface="Times New Roman"/>
              </a:rPr>
              <a:t>році в </a:t>
            </a:r>
            <a:r>
              <a:rPr lang="uk-UA" sz="1600" dirty="0">
                <a:solidFill>
                  <a:srgbClr val="1D5253"/>
                </a:solidFill>
                <a:latin typeface="Calibri"/>
                <a:ea typeface="Calibri"/>
                <a:cs typeface="Times New Roman"/>
              </a:rPr>
              <a:t/>
            </a:r>
            <a:br>
              <a:rPr lang="uk-UA" sz="1600" dirty="0">
                <a:solidFill>
                  <a:srgbClr val="1D5253"/>
                </a:solidFill>
                <a:latin typeface="Calibri"/>
                <a:ea typeface="Calibri"/>
                <a:cs typeface="Times New Roman"/>
              </a:rPr>
            </a:br>
            <a:r>
              <a:rPr lang="uk-UA" sz="1800" b="1" dirty="0" smtClean="0">
                <a:solidFill>
                  <a:srgbClr val="1D5253"/>
                </a:solidFill>
                <a:latin typeface="Times New Roman"/>
                <a:ea typeface="Calibri"/>
                <a:cs typeface="Times New Roman"/>
              </a:rPr>
              <a:t>10- 11-і </a:t>
            </a:r>
            <a:r>
              <a:rPr lang="uk-UA" sz="1800" b="1" dirty="0">
                <a:solidFill>
                  <a:srgbClr val="1D5253"/>
                </a:solidFill>
                <a:latin typeface="Times New Roman"/>
                <a:ea typeface="Calibri"/>
                <a:cs typeface="Times New Roman"/>
              </a:rPr>
              <a:t>класів</a:t>
            </a:r>
            <a:r>
              <a:rPr lang="uk-UA" sz="1600" dirty="0">
                <a:solidFill>
                  <a:srgbClr val="1D5253"/>
                </a:solidFill>
                <a:latin typeface="Calibri"/>
                <a:ea typeface="Calibri"/>
                <a:cs typeface="Times New Roman"/>
              </a:rPr>
              <a:t/>
            </a:r>
            <a:br>
              <a:rPr lang="uk-UA" sz="1600" dirty="0">
                <a:solidFill>
                  <a:srgbClr val="1D5253"/>
                </a:solidFill>
                <a:latin typeface="Calibri"/>
                <a:ea typeface="Calibri"/>
                <a:cs typeface="Times New Roman"/>
              </a:rPr>
            </a:br>
            <a:endParaRPr lang="uk-UA" dirty="0"/>
          </a:p>
        </p:txBody>
      </p:sp>
      <p:sp>
        <p:nvSpPr>
          <p:cNvPr id="3" name="Объект 2"/>
          <p:cNvSpPr>
            <a:spLocks noGrp="1"/>
          </p:cNvSpPr>
          <p:nvPr>
            <p:ph idx="1"/>
          </p:nvPr>
        </p:nvSpPr>
        <p:spPr/>
        <p:txBody>
          <a:bodyPr>
            <a:normAutofit lnSpcReduction="10000"/>
          </a:bodyPr>
          <a:lstStyle/>
          <a:p>
            <a:pPr indent="0" algn="ctr">
              <a:lnSpc>
                <a:spcPct val="115000"/>
              </a:lnSpc>
              <a:spcAft>
                <a:spcPts val="1000"/>
              </a:spcAft>
              <a:buNone/>
            </a:pPr>
            <a:endParaRPr lang="uk-UA" sz="1800" dirty="0">
              <a:latin typeface="Calibri"/>
              <a:ea typeface="Calibri"/>
              <a:cs typeface="Times New Roman"/>
            </a:endParaRPr>
          </a:p>
          <a:p>
            <a:pPr indent="450215" algn="just">
              <a:lnSpc>
                <a:spcPct val="115000"/>
              </a:lnSpc>
              <a:spcAft>
                <a:spcPts val="1000"/>
              </a:spcAft>
            </a:pPr>
            <a:r>
              <a:rPr lang="uk-UA" dirty="0">
                <a:latin typeface="Times New Roman"/>
                <a:ea typeface="Calibri"/>
                <a:cs typeface="Times New Roman"/>
              </a:rPr>
              <a:t>Типова освітня програма закладів загальної середньої освіти ІІІ ступеня (профільна середня освіта) розроблена на виконання Закону України «Про освіту» та постанови Кабінету Міністрів України від 14 січня 2004 року № 24 «Про затвердження Державного стандарту базової і повної загальної середньої освіти». Робочий  навчальний  план  для  учнів  </a:t>
            </a:r>
            <a:r>
              <a:rPr lang="uk-UA" dirty="0" smtClean="0">
                <a:latin typeface="Times New Roman"/>
                <a:ea typeface="Calibri"/>
                <a:cs typeface="Times New Roman"/>
              </a:rPr>
              <a:t>10,11-го  </a:t>
            </a:r>
            <a:r>
              <a:rPr lang="uk-UA" dirty="0">
                <a:latin typeface="Times New Roman"/>
                <a:ea typeface="Calibri"/>
                <a:cs typeface="Times New Roman"/>
              </a:rPr>
              <a:t>класу  складено  за  Типовою  освітньою  </a:t>
            </a:r>
            <a:r>
              <a:rPr lang="uk-UA" dirty="0" smtClean="0">
                <a:latin typeface="Times New Roman"/>
                <a:ea typeface="Calibri"/>
                <a:cs typeface="Times New Roman"/>
              </a:rPr>
              <a:t>програмою</a:t>
            </a:r>
            <a:r>
              <a:rPr lang="uk-UA" sz="1800" dirty="0" smtClean="0">
                <a:latin typeface="Calibri"/>
                <a:ea typeface="Calibri"/>
                <a:cs typeface="Times New Roman"/>
              </a:rPr>
              <a:t> </a:t>
            </a:r>
            <a:r>
              <a:rPr lang="uk-UA" dirty="0" smtClean="0">
                <a:latin typeface="Times New Roman"/>
                <a:ea typeface="Calibri"/>
              </a:rPr>
              <a:t>закладів   </a:t>
            </a:r>
            <a:r>
              <a:rPr lang="uk-UA" dirty="0">
                <a:latin typeface="Times New Roman"/>
                <a:ea typeface="Calibri"/>
              </a:rPr>
              <a:t>загальної  середньої  освіти 3  ступеня</a:t>
            </a:r>
            <a:r>
              <a:rPr lang="uk-UA" dirty="0" smtClean="0">
                <a:latin typeface="Times New Roman"/>
                <a:ea typeface="Calibri"/>
              </a:rPr>
              <a:t>, затвердженою  </a:t>
            </a:r>
            <a:r>
              <a:rPr lang="uk-UA" dirty="0">
                <a:latin typeface="Times New Roman"/>
                <a:ea typeface="Calibri"/>
              </a:rPr>
              <a:t>наказом  МОН України  від 20.04.2018  № </a:t>
            </a:r>
            <a:r>
              <a:rPr lang="uk-UA" dirty="0" smtClean="0">
                <a:latin typeface="Times New Roman"/>
                <a:ea typeface="Calibri"/>
              </a:rPr>
              <a:t>408. Для  </a:t>
            </a:r>
            <a:r>
              <a:rPr lang="uk-UA" dirty="0">
                <a:latin typeface="Times New Roman"/>
                <a:ea typeface="Calibri"/>
              </a:rPr>
              <a:t>учнів  11-го  класу  за  Типовою  освітньою  програмою закладів  загальної  середньої  освіти </a:t>
            </a:r>
            <a:r>
              <a:rPr lang="uk-UA" dirty="0" smtClean="0">
                <a:latin typeface="Times New Roman"/>
                <a:ea typeface="Calibri"/>
              </a:rPr>
              <a:t>3 ступеня, затвердженою  </a:t>
            </a:r>
            <a:r>
              <a:rPr lang="uk-UA" dirty="0">
                <a:latin typeface="Times New Roman"/>
                <a:ea typeface="Calibri"/>
              </a:rPr>
              <a:t>наказом  МОН України  від  20.04.2018  № </a:t>
            </a:r>
            <a:r>
              <a:rPr lang="uk-UA" dirty="0" smtClean="0">
                <a:latin typeface="Times New Roman"/>
                <a:ea typeface="Calibri"/>
              </a:rPr>
              <a:t>406  </a:t>
            </a:r>
            <a:endParaRPr lang="uk-UA" dirty="0"/>
          </a:p>
        </p:txBody>
      </p:sp>
    </p:spTree>
    <p:extLst>
      <p:ext uri="{BB962C8B-B14F-4D97-AF65-F5344CB8AC3E}">
        <p14:creationId xmlns:p14="http://schemas.microsoft.com/office/powerpoint/2010/main" val="30609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err="1"/>
              <a:t>Модельні</a:t>
            </a:r>
            <a:r>
              <a:rPr lang="ru-RU" dirty="0"/>
              <a:t> </a:t>
            </a:r>
            <a:r>
              <a:rPr lang="ru-RU" dirty="0" err="1"/>
              <a:t>навчальні</a:t>
            </a:r>
            <a:r>
              <a:rPr lang="ru-RU" dirty="0"/>
              <a:t> </a:t>
            </a:r>
            <a:r>
              <a:rPr lang="ru-RU" dirty="0" err="1"/>
              <a:t>програми</a:t>
            </a:r>
            <a:r>
              <a:rPr lang="ru-RU" dirty="0"/>
              <a:t> для 5-9 </a:t>
            </a:r>
            <a:r>
              <a:rPr lang="ru-RU" dirty="0" err="1"/>
              <a:t>класів</a:t>
            </a:r>
            <a:r>
              <a:rPr lang="ru-RU" dirty="0"/>
              <a:t> </a:t>
            </a:r>
            <a:r>
              <a:rPr lang="ru-RU" dirty="0" err="1"/>
              <a:t>Нової</a:t>
            </a:r>
            <a:r>
              <a:rPr lang="ru-RU" dirty="0"/>
              <a:t> </a:t>
            </a:r>
            <a:r>
              <a:rPr lang="ru-RU" dirty="0" err="1"/>
              <a:t>української</a:t>
            </a:r>
            <a:r>
              <a:rPr lang="ru-RU" dirty="0"/>
              <a:t> </a:t>
            </a:r>
            <a:r>
              <a:rPr lang="ru-RU" dirty="0" err="1"/>
              <a:t>школи</a:t>
            </a:r>
            <a:r>
              <a:rPr lang="ru-RU" dirty="0"/>
              <a:t> </a:t>
            </a:r>
            <a:r>
              <a:rPr lang="ru-RU" dirty="0" smtClean="0"/>
              <a:t>(</a:t>
            </a:r>
            <a:r>
              <a:rPr lang="ru-RU" dirty="0" err="1"/>
              <a:t>запроваджуються</a:t>
            </a:r>
            <a:r>
              <a:rPr lang="ru-RU" dirty="0"/>
              <a:t> </a:t>
            </a:r>
            <a:r>
              <a:rPr lang="ru-RU" dirty="0" err="1"/>
              <a:t>поетапно</a:t>
            </a:r>
            <a:r>
              <a:rPr lang="ru-RU" dirty="0"/>
              <a:t> з 2022 року)</a:t>
            </a:r>
            <a:endParaRPr lang="uk-UA" dirty="0"/>
          </a:p>
        </p:txBody>
      </p:sp>
      <p:sp>
        <p:nvSpPr>
          <p:cNvPr id="3" name="Объект 2"/>
          <p:cNvSpPr>
            <a:spLocks noGrp="1"/>
          </p:cNvSpPr>
          <p:nvPr>
            <p:ph idx="1"/>
          </p:nvPr>
        </p:nvSpPr>
        <p:spPr/>
        <p:txBody>
          <a:bodyPr/>
          <a:lstStyle/>
          <a:p>
            <a:r>
              <a:rPr lang="ru-RU" dirty="0" err="1">
                <a:solidFill>
                  <a:schemeClr val="tx2"/>
                </a:solidFill>
                <a:latin typeface="Times New Roman" panose="02020603050405020304" pitchFamily="18" charset="0"/>
                <a:cs typeface="Times New Roman" panose="02020603050405020304" pitchFamily="18" charset="0"/>
              </a:rPr>
              <a:t>Модельна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програма</a:t>
            </a:r>
            <a:r>
              <a:rPr lang="ru-RU" dirty="0">
                <a:solidFill>
                  <a:schemeClr val="tx2"/>
                </a:solidFill>
                <a:latin typeface="Times New Roman" panose="02020603050405020304" pitchFamily="18" charset="0"/>
                <a:cs typeface="Times New Roman" panose="02020603050405020304" pitchFamily="18" charset="0"/>
              </a:rPr>
              <a:t> – </a:t>
            </a:r>
            <a:r>
              <a:rPr lang="ru-RU" dirty="0" err="1">
                <a:solidFill>
                  <a:schemeClr val="tx2"/>
                </a:solidFill>
                <a:latin typeface="Times New Roman" panose="02020603050405020304" pitchFamily="18" charset="0"/>
                <a:cs typeface="Times New Roman" panose="02020603050405020304" pitchFamily="18" charset="0"/>
              </a:rPr>
              <a:t>це</a:t>
            </a:r>
            <a:r>
              <a:rPr lang="ru-RU" dirty="0">
                <a:solidFill>
                  <a:schemeClr val="tx2"/>
                </a:solidFill>
                <a:latin typeface="Times New Roman" panose="02020603050405020304" pitchFamily="18" charset="0"/>
                <a:cs typeface="Times New Roman" panose="02020603050405020304" pitchFamily="18" charset="0"/>
              </a:rPr>
              <a:t> документ, </a:t>
            </a:r>
            <a:r>
              <a:rPr lang="ru-RU" dirty="0" err="1">
                <a:solidFill>
                  <a:schemeClr val="tx2"/>
                </a:solidFill>
                <a:latin typeface="Times New Roman" panose="02020603050405020304" pitchFamily="18" charset="0"/>
                <a:cs typeface="Times New Roman" panose="02020603050405020304" pitchFamily="18" charset="0"/>
              </a:rPr>
              <a:t>яким</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визначається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орієнтовна</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послідовність</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досягнення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очікуваних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результатів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навчання</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учнів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зміст</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навчального</a:t>
            </a:r>
            <a:r>
              <a:rPr lang="ru-RU" dirty="0">
                <a:solidFill>
                  <a:schemeClr val="tx2"/>
                </a:solidFill>
                <a:latin typeface="Times New Roman" panose="02020603050405020304" pitchFamily="18" charset="0"/>
                <a:cs typeface="Times New Roman" panose="02020603050405020304" pitchFamily="18" charset="0"/>
              </a:rPr>
              <a:t> предмета / </a:t>
            </a:r>
            <a:r>
              <a:rPr lang="ru-RU" dirty="0" err="1">
                <a:solidFill>
                  <a:schemeClr val="tx2"/>
                </a:solidFill>
                <a:latin typeface="Times New Roman" panose="02020603050405020304" pitchFamily="18" charset="0"/>
                <a:cs typeface="Times New Roman" panose="02020603050405020304" pitchFamily="18" charset="0"/>
              </a:rPr>
              <a:t>інтегрованого</a:t>
            </a:r>
            <a:r>
              <a:rPr lang="ru-RU" dirty="0">
                <a:solidFill>
                  <a:schemeClr val="tx2"/>
                </a:solidFill>
                <a:latin typeface="Times New Roman" panose="02020603050405020304" pitchFamily="18" charset="0"/>
                <a:cs typeface="Times New Roman" panose="02020603050405020304" pitchFamily="18" charset="0"/>
              </a:rPr>
              <a:t> курсу та </a:t>
            </a:r>
            <a:r>
              <a:rPr lang="ru-RU" dirty="0" err="1">
                <a:solidFill>
                  <a:schemeClr val="tx2"/>
                </a:solidFill>
                <a:latin typeface="Times New Roman" panose="02020603050405020304" pitchFamily="18" charset="0"/>
                <a:cs typeface="Times New Roman" panose="02020603050405020304" pitchFamily="18" charset="0"/>
              </a:rPr>
              <a:t>види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навчальної</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діяльності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учнів</a:t>
            </a:r>
            <a:r>
              <a:rPr lang="ru-RU" dirty="0">
                <a:solidFill>
                  <a:schemeClr val="tx2"/>
                </a:solidFill>
                <a:latin typeface="Times New Roman" panose="02020603050405020304" pitchFamily="18" charset="0"/>
                <a:cs typeface="Times New Roman" panose="02020603050405020304" pitchFamily="18" charset="0"/>
              </a:rPr>
              <a:t>.</a:t>
            </a:r>
          </a:p>
          <a:p>
            <a:r>
              <a:rPr lang="ru-RU" dirty="0" err="1">
                <a:solidFill>
                  <a:schemeClr val="tx2"/>
                </a:solidFill>
                <a:latin typeface="Times New Roman" panose="02020603050405020304" pitchFamily="18" charset="0"/>
                <a:cs typeface="Times New Roman" panose="02020603050405020304" pitchFamily="18" charset="0"/>
              </a:rPr>
              <a:t>Модельні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програми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створюються</a:t>
            </a:r>
            <a:r>
              <a:rPr lang="ru-RU" dirty="0">
                <a:solidFill>
                  <a:schemeClr val="tx2"/>
                </a:solidFill>
                <a:latin typeface="Times New Roman" panose="02020603050405020304" pitchFamily="18" charset="0"/>
                <a:cs typeface="Times New Roman" panose="02020603050405020304" pitchFamily="18" charset="0"/>
              </a:rPr>
              <a:t> для </a:t>
            </a:r>
            <a:r>
              <a:rPr lang="ru-RU" dirty="0" err="1">
                <a:solidFill>
                  <a:schemeClr val="tx2"/>
                </a:solidFill>
                <a:latin typeface="Times New Roman" panose="02020603050405020304" pitchFamily="18" charset="0"/>
                <a:cs typeface="Times New Roman" panose="02020603050405020304" pitchFamily="18" charset="0"/>
              </a:rPr>
              <a:t>певних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предметів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чи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інтегрованих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курсів</a:t>
            </a:r>
            <a:r>
              <a:rPr lang="ru-RU" dirty="0">
                <a:solidFill>
                  <a:schemeClr val="tx2"/>
                </a:solidFill>
                <a:latin typeface="Times New Roman" panose="02020603050405020304" pitchFamily="18" charset="0"/>
                <a:cs typeface="Times New Roman" panose="02020603050405020304" pitchFamily="18" charset="0"/>
              </a:rPr>
              <a:t>. У них уже </a:t>
            </a:r>
            <a:r>
              <a:rPr lang="ru-RU" dirty="0" err="1">
                <a:solidFill>
                  <a:schemeClr val="tx2"/>
                </a:solidFill>
                <a:latin typeface="Times New Roman" panose="02020603050405020304" pitchFamily="18" charset="0"/>
                <a:cs typeface="Times New Roman" panose="02020603050405020304" pitchFamily="18" charset="0"/>
              </a:rPr>
              <a:t>визначено</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очікувані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результати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навчальних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досягнень</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школярів</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запропоновано</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зміст</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освітніх</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матеріалів</a:t>
            </a:r>
            <a:r>
              <a:rPr lang="ru-RU" dirty="0">
                <a:solidFill>
                  <a:schemeClr val="tx2"/>
                </a:solidFill>
                <a:latin typeface="Times New Roman" panose="02020603050405020304" pitchFamily="18" charset="0"/>
                <a:cs typeface="Times New Roman" panose="02020603050405020304" pitchFamily="18" charset="0"/>
              </a:rPr>
              <a:t>, а </a:t>
            </a:r>
            <a:r>
              <a:rPr lang="ru-RU" dirty="0" err="1">
                <a:solidFill>
                  <a:schemeClr val="tx2"/>
                </a:solidFill>
                <a:latin typeface="Times New Roman" panose="02020603050405020304" pitchFamily="18" charset="0"/>
                <a:cs typeface="Times New Roman" panose="02020603050405020304" pitchFamily="18" charset="0"/>
              </a:rPr>
              <a:t>також</a:t>
            </a:r>
            <a:r>
              <a:rPr lang="ru-RU" dirty="0">
                <a:solidFill>
                  <a:schemeClr val="tx2"/>
                </a:solidFill>
                <a:latin typeface="Times New Roman" panose="02020603050405020304" pitchFamily="18" charset="0"/>
                <a:cs typeface="Times New Roman" panose="02020603050405020304" pitchFamily="18" charset="0"/>
              </a:rPr>
              <a:t> наведено </a:t>
            </a:r>
            <a:r>
              <a:rPr lang="ru-RU" dirty="0" err="1">
                <a:solidFill>
                  <a:schemeClr val="tx2"/>
                </a:solidFill>
                <a:latin typeface="Times New Roman" panose="02020603050405020304" pitchFamily="18" charset="0"/>
                <a:cs typeface="Times New Roman" panose="02020603050405020304" pitchFamily="18" charset="0"/>
              </a:rPr>
              <a:t>орієнтовні</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види</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навчальної</a:t>
            </a:r>
            <a:r>
              <a:rPr lang="ru-RU" dirty="0">
                <a:solidFill>
                  <a:schemeClr val="tx2"/>
                </a:solidFill>
                <a:latin typeface="Times New Roman" panose="02020603050405020304" pitchFamily="18" charset="0"/>
                <a:cs typeface="Times New Roman" panose="02020603050405020304" pitchFamily="18" charset="0"/>
              </a:rPr>
              <a:t> </a:t>
            </a:r>
            <a:r>
              <a:rPr lang="ru-RU" dirty="0" err="1">
                <a:solidFill>
                  <a:schemeClr val="tx2"/>
                </a:solidFill>
                <a:latin typeface="Times New Roman" panose="02020603050405020304" pitchFamily="18" charset="0"/>
                <a:cs typeface="Times New Roman" panose="02020603050405020304" pitchFamily="18" charset="0"/>
              </a:rPr>
              <a:t>діяльності</a:t>
            </a:r>
            <a:r>
              <a:rPr lang="ru-RU" dirty="0">
                <a:solidFill>
                  <a:schemeClr val="tx2"/>
                </a:solidFill>
                <a:latin typeface="Times New Roman" panose="02020603050405020304" pitchFamily="18" charset="0"/>
                <a:cs typeface="Times New Roman" panose="02020603050405020304" pitchFamily="18" charset="0"/>
              </a:rPr>
              <a:t>.</a:t>
            </a:r>
          </a:p>
          <a:p>
            <a:r>
              <a:rPr lang="uk-UA" dirty="0" smtClean="0">
                <a:solidFill>
                  <a:schemeClr val="tx2"/>
                </a:solidFill>
                <a:latin typeface="Times New Roman" panose="02020603050405020304" pitchFamily="18" charset="0"/>
                <a:cs typeface="Times New Roman" panose="02020603050405020304" pitchFamily="18" charset="0"/>
              </a:rPr>
              <a:t>Вчителі ліцею користуються  </a:t>
            </a:r>
            <a:r>
              <a:rPr lang="ru-RU" i="1" dirty="0" err="1" smtClean="0">
                <a:solidFill>
                  <a:schemeClr val="tx2"/>
                </a:solidFill>
                <a:latin typeface="Times New Roman" panose="02020603050405020304" pitchFamily="18" charset="0"/>
                <a:cs typeface="Times New Roman" panose="02020603050405020304" pitchFamily="18" charset="0"/>
              </a:rPr>
              <a:t>модельними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навчальними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програмами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які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a:solidFill>
                  <a:schemeClr val="tx2"/>
                </a:solidFill>
                <a:latin typeface="Times New Roman" panose="02020603050405020304" pitchFamily="18" charset="0"/>
                <a:cs typeface="Times New Roman" panose="02020603050405020304" pitchFamily="18" charset="0"/>
              </a:rPr>
              <a:t>отримали</a:t>
            </a:r>
            <a:r>
              <a:rPr lang="ru-RU" i="1" dirty="0">
                <a:solidFill>
                  <a:schemeClr val="tx2"/>
                </a:solidFill>
                <a:latin typeface="Times New Roman" panose="02020603050405020304" pitchFamily="18" charset="0"/>
                <a:cs typeface="Times New Roman" panose="02020603050405020304" pitchFamily="18" charset="0"/>
              </a:rPr>
              <a:t> гриф </a:t>
            </a:r>
            <a:r>
              <a:rPr lang="ru-RU" i="1" dirty="0" smtClean="0">
                <a:solidFill>
                  <a:schemeClr val="tx2"/>
                </a:solidFill>
                <a:latin typeface="Times New Roman" panose="02020603050405020304" pitchFamily="18" charset="0"/>
                <a:cs typeface="Times New Roman" panose="02020603050405020304" pitchFamily="18" charset="0"/>
              </a:rPr>
              <a:t>МОН</a:t>
            </a:r>
          </a:p>
          <a:p>
            <a:r>
              <a:rPr lang="ru-RU" i="1" dirty="0" err="1" smtClean="0">
                <a:solidFill>
                  <a:schemeClr val="tx2"/>
                </a:solidFill>
                <a:latin typeface="Times New Roman" panose="02020603050405020304" pitchFamily="18" charset="0"/>
                <a:cs typeface="Times New Roman" panose="02020603050405020304" pitchFamily="18" charset="0"/>
              </a:rPr>
              <a:t>Всі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модельні</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програми</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представлені</a:t>
            </a:r>
            <a:r>
              <a:rPr lang="ru-RU" i="1" dirty="0" smtClean="0">
                <a:solidFill>
                  <a:schemeClr val="tx2"/>
                </a:solidFill>
                <a:latin typeface="Times New Roman" panose="02020603050405020304" pitchFamily="18" charset="0"/>
                <a:cs typeface="Times New Roman" panose="02020603050405020304" pitchFamily="18" charset="0"/>
              </a:rPr>
              <a:t> та </a:t>
            </a:r>
            <a:r>
              <a:rPr lang="ru-RU" i="1" dirty="0" err="1" smtClean="0">
                <a:solidFill>
                  <a:schemeClr val="tx2"/>
                </a:solidFill>
                <a:latin typeface="Times New Roman" panose="02020603050405020304" pitchFamily="18" charset="0"/>
                <a:cs typeface="Times New Roman" panose="02020603050405020304" pitchFamily="18" charset="0"/>
              </a:rPr>
              <a:t>затверджені</a:t>
            </a:r>
            <a:r>
              <a:rPr lang="ru-RU" i="1" dirty="0" smtClean="0">
                <a:solidFill>
                  <a:schemeClr val="tx2"/>
                </a:solidFill>
                <a:latin typeface="Times New Roman" panose="02020603050405020304" pitchFamily="18" charset="0"/>
                <a:cs typeface="Times New Roman" panose="02020603050405020304" pitchFamily="18" charset="0"/>
              </a:rPr>
              <a:t> на </a:t>
            </a:r>
            <a:r>
              <a:rPr lang="ru-RU" i="1" dirty="0" err="1" smtClean="0">
                <a:solidFill>
                  <a:schemeClr val="tx2"/>
                </a:solidFill>
                <a:latin typeface="Times New Roman" panose="02020603050405020304" pitchFamily="18" charset="0"/>
                <a:cs typeface="Times New Roman" panose="02020603050405020304" pitchFamily="18" charset="0"/>
              </a:rPr>
              <a:t>педагогічній</a:t>
            </a:r>
            <a:r>
              <a:rPr lang="ru-RU" i="1" dirty="0" smtClean="0">
                <a:solidFill>
                  <a:schemeClr val="tx2"/>
                </a:solidFill>
                <a:latin typeface="Times New Roman" panose="02020603050405020304" pitchFamily="18" charset="0"/>
                <a:cs typeface="Times New Roman" panose="02020603050405020304" pitchFamily="18" charset="0"/>
              </a:rPr>
              <a:t> </a:t>
            </a:r>
            <a:r>
              <a:rPr lang="ru-RU" i="1" dirty="0" err="1" smtClean="0">
                <a:solidFill>
                  <a:schemeClr val="tx2"/>
                </a:solidFill>
                <a:latin typeface="Times New Roman" panose="02020603050405020304" pitchFamily="18" charset="0"/>
                <a:cs typeface="Times New Roman" panose="02020603050405020304" pitchFamily="18" charset="0"/>
              </a:rPr>
              <a:t>раді</a:t>
            </a:r>
            <a:endParaRPr lang="ru-RU" i="1" dirty="0" smtClean="0">
              <a:solidFill>
                <a:schemeClr val="tx2"/>
              </a:solidFill>
              <a:latin typeface="Times New Roman" panose="02020603050405020304" pitchFamily="18" charset="0"/>
              <a:cs typeface="Times New Roman" panose="02020603050405020304" pitchFamily="18" charset="0"/>
            </a:endParaRPr>
          </a:p>
          <a:p>
            <a:endParaRPr lang="uk-UA" dirty="0">
              <a:solidFill>
                <a:schemeClr val="tx2"/>
              </a:solidFill>
            </a:endParaRPr>
          </a:p>
        </p:txBody>
      </p:sp>
    </p:spTree>
    <p:extLst>
      <p:ext uri="{BB962C8B-B14F-4D97-AF65-F5344CB8AC3E}">
        <p14:creationId xmlns:p14="http://schemas.microsoft.com/office/powerpoint/2010/main" val="11871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3098890_win32">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urple flowers on blue (widescreen).potx" id="{828F1CAB-9298-4592-9282-F8DFCE9B5AAD}" vid="{F1565BE0-C58B-47E2-98D9-9569E7AA0A86}"/>
    </a:ext>
  </a:extLst>
</a:theme>
</file>

<file path=ppt/theme/theme2.xml><?xml version="1.0" encoding="utf-8"?>
<a:theme xmlns:a="http://schemas.openxmlformats.org/drawingml/2006/main" name="Тема Offic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tf03098890_win32</Template>
  <TotalTime>1887</TotalTime>
  <Words>5221</Words>
  <Application>Microsoft Office PowerPoint</Application>
  <PresentationFormat>Произвольный</PresentationFormat>
  <Paragraphs>2071</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tf03098890_win32</vt:lpstr>
      <vt:lpstr>         ОСВІТНІЙ ПРОЦЕС Дубенського ліцею № 2  Дубенської міської ради Рівненської області  за 2023-2024 н.р.</vt:lpstr>
      <vt:lpstr>Презентация PowerPoint</vt:lpstr>
      <vt:lpstr>Презентация PowerPoint</vt:lpstr>
      <vt:lpstr>Напрями   діяльності заступника з НВР </vt:lpstr>
      <vt:lpstr> ОСВІТНЯ ПРОГРАМА</vt:lpstr>
      <vt:lpstr>Освітня програма Дубенського ліцею № 2 Дубенської міської ради Рівненської області Схвалено Протоколом педагогічної ради №1 Від 30.08.2023р. </vt:lpstr>
      <vt:lpstr>Освітні програми, які впроваджуються у 2023-2024 навчальному році 5- 6-і класів </vt:lpstr>
      <vt:lpstr>Освітні програми, які впроваджувалися у 2023-2024 навчальному році в  10- 11-і класів </vt:lpstr>
      <vt:lpstr>Модельні навчальні програми для 5-9 класів Нової української школи (запроваджуються поетапно з 2022 року)</vt:lpstr>
      <vt:lpstr>Презентация PowerPoint</vt:lpstr>
      <vt:lpstr>Календарно-тематичне планування</vt:lpstr>
      <vt:lpstr>Виконання навчальних програм</vt:lpstr>
      <vt:lpstr>(Наказ  по закладу від 20 червня 2024 р. № 105)       </vt:lpstr>
      <vt:lpstr>Презентация PowerPoint</vt:lpstr>
      <vt:lpstr>Презентация PowerPoint</vt:lpstr>
      <vt:lpstr>Презентация PowerPoint</vt:lpstr>
      <vt:lpstr>Презентация PowerPoint</vt:lpstr>
      <vt:lpstr>Презентация PowerPoint</vt:lpstr>
      <vt:lpstr>ОСВІТНЄ СЕРЕДОВИЩЕ Структура 2023-2024 навчального року була</vt:lpstr>
      <vt:lpstr>Дубенський ліцей № 2</vt:lpstr>
      <vt:lpstr>Дубенський ліцей № 2  Дубенської міської ради Рівненської області</vt:lpstr>
      <vt:lpstr>      35 здобувачів освіти Дубенського ліцею № 2 навчається за кордоном, станом на 01.06.2024 - 26 здобувачів освіти  продовжують навчатися до липня і оцінені будуть в серпні 2024 року .  </vt:lpstr>
      <vt:lpstr>                     Українознавчим компонентом Початкова школа, 1–4 класи: українська мова; літературне читання; ЯДС (я досліджую світ — у частині громадянської й історичної освітньої галузі). Середня школа, 5–9 класи:  українська мова та література; вступ до історії та громадянської освіти (5 клас); історія України. Всесвітня історія (6 клас); історія України (7–9 клас); основи правознавства (9 клас); географія (8–9 клас). Старша школа, 10–11 класи:  українська мова та література; історія України; громадянська освіта (10 клас); географія (11 клас); захист України.</vt:lpstr>
      <vt:lpstr>Індивідуальна форма навчання   </vt:lpstr>
      <vt:lpstr>СОЦІАЛЬНИЙ ЗАХИСТ  У    2023-2024   навчальному році          на  обліку особливого  контролю  педагогічного     колективу були: </vt:lpstr>
      <vt:lpstr> Збереження і зміцнення здоров'я здобувачів освіти та працівників Дубенського ліцею № 2. </vt:lpstr>
      <vt:lpstr>ПЕРЕВЕДЕННЯ НА НАСТУПНИЙ РІК НАВЧАННЯ</vt:lpstr>
      <vt:lpstr>ЗАСТОСУВАННЯ  ВНУТРІШНЬОГО МОНІТОРИНГУ, ЩО ПЕРЕДБАЧАЄ СИСТЕМАТИЧНЕ ВІДСТЕЖЕННЯ ТА КОРИГУВАННЯ РЕЗУЛЬТАТІВ НАВЧАННЯ КОЖНОГО ЗДОБУВАЧА ОСВІТИ </vt:lpstr>
      <vt:lpstr>СИСТЕМА ОЦІНЮВАННЯ </vt:lpstr>
      <vt:lpstr>Оцінювання здобувачів освіти Дубенського ліцею № 2</vt:lpstr>
      <vt:lpstr>Презентация PowerPoint</vt:lpstr>
      <vt:lpstr>Презентация PowerPoint</vt:lpstr>
      <vt:lpstr>Оцінювання здобувачів освіти  Дубенського ліцею № 2 5-6 класів НУШ</vt:lpstr>
      <vt:lpstr>Презентация PowerPoint</vt:lpstr>
      <vt:lpstr>Оцінювання здобувачів освіти  Дубенського ліцею № 2 7-11 класів</vt:lpstr>
      <vt:lpstr>Презентация PowerPoint</vt:lpstr>
      <vt:lpstr>Презентация PowerPoint</vt:lpstr>
      <vt:lpstr>Презентация PowerPoint</vt:lpstr>
      <vt:lpstr>Презентация PowerPoint</vt:lpstr>
      <vt:lpstr>Звільнення від проходження державної підсумкової атестації у 2024 році</vt:lpstr>
      <vt:lpstr>Результати успішності здобувачів освіти за рік 2023-2024 н.р Дубенського ліцею № 2 </vt:lpstr>
      <vt:lpstr>Презентация PowerPoint</vt:lpstr>
      <vt:lpstr>Презентация PowerPoint</vt:lpstr>
      <vt:lpstr>Презентация PowerPoint</vt:lpstr>
      <vt:lpstr>Презентация PowerPoint</vt:lpstr>
      <vt:lpstr>Презентация PowerPoint</vt:lpstr>
      <vt:lpstr>Успішність по навчальному закладу</vt:lpstr>
      <vt:lpstr>Якісний показник</vt:lpstr>
      <vt:lpstr>Презентация PowerPoint</vt:lpstr>
      <vt:lpstr>ОДНА «9»</vt:lpstr>
      <vt:lpstr>Порівняння І та ІІ семестру 2023-2024 н.р.</vt:lpstr>
      <vt:lpstr>                  Порівняння рівня успішності   річного оцінювання  2023/2024 н.р. та 2022/2023н.р.  </vt:lpstr>
      <vt:lpstr>61 учня 9-х класів отримали свідоцтва про здобуття базової середньої освіти</vt:lpstr>
      <vt:lpstr>21 учнів отримали атестати про здобуття повної загальної середньої освіти</vt:lpstr>
      <vt:lpstr>НМТ 2024</vt:lpstr>
      <vt:lpstr>      ВСТУП 2024</vt:lpstr>
      <vt:lpstr> Робота електронного журналу на платформі «Єдина школа» </vt:lpstr>
      <vt:lpstr>    Підсумки моніторингу ведення шкільної документації узагальнено в наказах по закладу (№ 228 від 13.11.2023р. № 10 від 05.01.2024р.; №70 від 01.04.2024р.; № 102 від. 10.06.2024р. </vt:lpstr>
      <vt:lpstr>Робота ліцею під час війни </vt:lpstr>
      <vt:lpstr> Робота ліцею під час війни </vt:lpstr>
      <vt:lpstr>Виконання мовного законодавства </vt:lpstr>
      <vt:lpstr>        У 2023 році ПЕРШІ в місті та ШОСТІ за рейтингом шкіл Рівненщини Інформаційним освітнім ресурсом «Освіта.ua» складений рейтинг загальноосвітніх шкіл Рівненської області, що посіли найвищі місця у рейтингу шкіл України за підсумками НМТ 2023 року. Станом на 29 серпня 2024року рейтингу за 2024 рік ще немає.</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заступника директора з  навчально-виховної роботи</dc:title>
  <dc:creator>User</dc:creator>
  <cp:lastModifiedBy>User</cp:lastModifiedBy>
  <cp:revision>90</cp:revision>
  <dcterms:created xsi:type="dcterms:W3CDTF">2023-08-29T17:05:12Z</dcterms:created>
  <dcterms:modified xsi:type="dcterms:W3CDTF">2024-08-27T10:47:44Z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