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imb0P4QVSklldX1Ll+1/PmJ7bL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0FFC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20.png"/><Relationship Id="rId5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16.png"/><Relationship Id="rId6" Type="http://schemas.openxmlformats.org/officeDocument/2006/relationships/image" Target="../media/image23.png"/><Relationship Id="rId7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3.png"/><Relationship Id="rId6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14.png"/><Relationship Id="rId6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png"/><Relationship Id="rId4" Type="http://schemas.openxmlformats.org/officeDocument/2006/relationships/image" Target="../media/image6.png"/><Relationship Id="rId5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1.jp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3.png"/><Relationship Id="rId6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21.png"/><Relationship Id="rId6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15.png"/><Relationship Id="rId6" Type="http://schemas.openxmlformats.org/officeDocument/2006/relationships/image" Target="../media/image24.png"/><Relationship Id="rId7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17.png"/><Relationship Id="rId6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12.png"/><Relationship Id="rId6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19.pn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4084186" y="496262"/>
            <a:ext cx="4023600" cy="877800"/>
          </a:xfrm>
          <a:prstGeom prst="rect">
            <a:avLst/>
          </a:prstGeom>
          <a:solidFill>
            <a:srgbClr val="451B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5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SOFT-SKILLS</a:t>
            </a:r>
            <a:endParaRPr b="1" i="0" sz="5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0648" y="1947376"/>
            <a:ext cx="7613900" cy="3514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0" l="29995" r="28510" t="20998"/>
          <a:stretch/>
        </p:blipFill>
        <p:spPr>
          <a:xfrm>
            <a:off x="7840475" y="629158"/>
            <a:ext cx="4023601" cy="5773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 rot="-5400000">
            <a:off x="-40050" y="6017550"/>
            <a:ext cx="880500" cy="800400"/>
          </a:xfrm>
          <a:prstGeom prst="halfFrame">
            <a:avLst>
              <a:gd fmla="val 33333" name="adj1"/>
              <a:gd fmla="val 33333" name="adj2"/>
            </a:avLst>
          </a:prstGeom>
          <a:solidFill>
            <a:srgbClr val="D9C5DC"/>
          </a:solidFill>
          <a:ln cap="flat" cmpd="sng" w="38100">
            <a:solidFill>
              <a:srgbClr val="451B4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5400000">
            <a:off x="11351550" y="40050"/>
            <a:ext cx="880500" cy="800400"/>
          </a:xfrm>
          <a:prstGeom prst="halfFrame">
            <a:avLst>
              <a:gd fmla="val 33333" name="adj1"/>
              <a:gd fmla="val 33333" name="adj2"/>
            </a:avLst>
          </a:prstGeom>
          <a:solidFill>
            <a:srgbClr val="D9C5DC"/>
          </a:solidFill>
          <a:ln cap="flat" cmpd="sng" w="38100">
            <a:solidFill>
              <a:srgbClr val="451B4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0"/>
          <p:cNvSpPr/>
          <p:nvPr/>
        </p:nvSpPr>
        <p:spPr>
          <a:xfrm>
            <a:off x="3913477" y="553669"/>
            <a:ext cx="63801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Творчість і креативність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0"/>
          <p:cNvSpPr/>
          <p:nvPr/>
        </p:nvSpPr>
        <p:spPr>
          <a:xfrm>
            <a:off x="3632633" y="1370953"/>
            <a:ext cx="6941700" cy="894600"/>
          </a:xfrm>
          <a:prstGeom prst="roundRect">
            <a:avLst>
              <a:gd fmla="val 16667" name="adj"/>
            </a:avLst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Оригінальний і нестандартний підхід до виріше- ння проблем – необхідна в сучасності навичка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0" name="Google Shape;25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38077" y="2662772"/>
            <a:ext cx="895535" cy="826647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0"/>
          <p:cNvSpPr/>
          <p:nvPr/>
        </p:nvSpPr>
        <p:spPr>
          <a:xfrm>
            <a:off x="7305041" y="2884491"/>
            <a:ext cx="2233036" cy="7581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Розвиток твор- чості в учнів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0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>
            <a:off x="10913009" y="-3110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10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 flipH="1" rot="-5400000">
            <a:off x="599644" y="4805884"/>
            <a:ext cx="1462632" cy="2661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7172264">
            <a:off x="6251010" y="2915362"/>
            <a:ext cx="984013" cy="908319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10"/>
          <p:cNvSpPr/>
          <p:nvPr/>
        </p:nvSpPr>
        <p:spPr>
          <a:xfrm>
            <a:off x="5191389" y="3879960"/>
            <a:ext cx="22329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Нестандартні завдання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0"/>
          <p:cNvSpPr/>
          <p:nvPr/>
        </p:nvSpPr>
        <p:spPr>
          <a:xfrm>
            <a:off x="3709838" y="3341455"/>
            <a:ext cx="1734000" cy="538500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0"/>
          <p:cNvSpPr/>
          <p:nvPr/>
        </p:nvSpPr>
        <p:spPr>
          <a:xfrm>
            <a:off x="3712640" y="3397379"/>
            <a:ext cx="1689300" cy="42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Ілюстрації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0"/>
          <p:cNvSpPr/>
          <p:nvPr/>
        </p:nvSpPr>
        <p:spPr>
          <a:xfrm>
            <a:off x="2555347" y="3755794"/>
            <a:ext cx="1197000" cy="538500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0"/>
          <p:cNvSpPr/>
          <p:nvPr/>
        </p:nvSpPr>
        <p:spPr>
          <a:xfrm>
            <a:off x="2544369" y="3811718"/>
            <a:ext cx="1166400" cy="42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Твори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0"/>
          <p:cNvSpPr/>
          <p:nvPr/>
        </p:nvSpPr>
        <p:spPr>
          <a:xfrm>
            <a:off x="1818212" y="4523756"/>
            <a:ext cx="3373200" cy="972900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0"/>
          <p:cNvSpPr/>
          <p:nvPr/>
        </p:nvSpPr>
        <p:spPr>
          <a:xfrm>
            <a:off x="1901481" y="4590818"/>
            <a:ext cx="3201300" cy="7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Створення чогось з підручних матеріалів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0"/>
          <p:cNvSpPr/>
          <p:nvPr/>
        </p:nvSpPr>
        <p:spPr>
          <a:xfrm>
            <a:off x="4119040" y="5563173"/>
            <a:ext cx="1978500" cy="538500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0"/>
          <p:cNvSpPr/>
          <p:nvPr/>
        </p:nvSpPr>
        <p:spPr>
          <a:xfrm>
            <a:off x="4210480" y="5619097"/>
            <a:ext cx="1835100" cy="42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Рольові ігри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0"/>
          <p:cNvSpPr/>
          <p:nvPr/>
        </p:nvSpPr>
        <p:spPr>
          <a:xfrm>
            <a:off x="6040931" y="5019528"/>
            <a:ext cx="1404300" cy="538500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0"/>
          <p:cNvSpPr/>
          <p:nvPr/>
        </p:nvSpPr>
        <p:spPr>
          <a:xfrm>
            <a:off x="5898372" y="5066120"/>
            <a:ext cx="1689300" cy="42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Сценки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6" name="Google Shape;266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863345" y="4173879"/>
            <a:ext cx="2232900" cy="223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9996" y="1518600"/>
            <a:ext cx="2577756" cy="27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1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1"/>
          <p:cNvSpPr/>
          <p:nvPr/>
        </p:nvSpPr>
        <p:spPr>
          <a:xfrm>
            <a:off x="3913477" y="553669"/>
            <a:ext cx="63801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Навчання впродовж життя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4" name="Google Shape;27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98860" y="3981846"/>
            <a:ext cx="2412188" cy="2412150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11"/>
          <p:cNvSpPr/>
          <p:nvPr/>
        </p:nvSpPr>
        <p:spPr>
          <a:xfrm>
            <a:off x="3936340" y="1370953"/>
            <a:ext cx="6334200" cy="478200"/>
          </a:xfrm>
          <a:prstGeom prst="roundRect">
            <a:avLst>
              <a:gd fmla="val 16667" name="adj"/>
            </a:avLst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Орієнтація на таке навчання – світовий тренд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6" name="Google Shape;276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141837" y="2195412"/>
            <a:ext cx="895535" cy="826647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11"/>
          <p:cNvSpPr/>
          <p:nvPr/>
        </p:nvSpPr>
        <p:spPr>
          <a:xfrm>
            <a:off x="3068320" y="2417131"/>
            <a:ext cx="6073517" cy="7581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Навчити учня шукати можливості для роз- витку навичок і особистості, самореалізації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8" name="Google Shape;278;p11"/>
          <p:cNvPicPr preferRelativeResize="0"/>
          <p:nvPr/>
        </p:nvPicPr>
        <p:blipFill rotWithShape="1">
          <a:blip r:embed="rId5">
            <a:alphaModFix/>
          </a:blip>
          <a:srcRect b="38825" l="80559" r="0" t="1"/>
          <a:stretch/>
        </p:blipFill>
        <p:spPr>
          <a:xfrm>
            <a:off x="10913009" y="-3110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11"/>
          <p:cNvPicPr preferRelativeResize="0"/>
          <p:nvPr/>
        </p:nvPicPr>
        <p:blipFill rotWithShape="1">
          <a:blip r:embed="rId5">
            <a:alphaModFix/>
          </a:blip>
          <a:srcRect b="38825" l="80559" r="0" t="1"/>
          <a:stretch/>
        </p:blipFill>
        <p:spPr>
          <a:xfrm flipH="1" rot="-5400000">
            <a:off x="599644" y="4805884"/>
            <a:ext cx="1462632" cy="2661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4412715">
            <a:off x="2161427" y="2886045"/>
            <a:ext cx="1176397" cy="1085904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11"/>
          <p:cNvSpPr/>
          <p:nvPr/>
        </p:nvSpPr>
        <p:spPr>
          <a:xfrm>
            <a:off x="1430379" y="4285492"/>
            <a:ext cx="26385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Навчання на доб- ровільній основі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2" name="Google Shape;282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-2509289">
            <a:off x="3893565" y="4703119"/>
            <a:ext cx="1306272" cy="1205789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11"/>
          <p:cNvSpPr/>
          <p:nvPr/>
        </p:nvSpPr>
        <p:spPr>
          <a:xfrm>
            <a:off x="5014569" y="4188073"/>
            <a:ext cx="38439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Усвідомлення потреби у постійному вдосконаленні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4" name="Google Shape;284;p1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2"/>
          <p:cNvSpPr/>
          <p:nvPr/>
        </p:nvSpPr>
        <p:spPr>
          <a:xfrm>
            <a:off x="3913477" y="629869"/>
            <a:ext cx="63801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Проактивність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2"/>
          <p:cNvSpPr/>
          <p:nvPr/>
        </p:nvSpPr>
        <p:spPr>
          <a:xfrm>
            <a:off x="4723194" y="1431601"/>
            <a:ext cx="4760620" cy="763810"/>
          </a:xfrm>
          <a:prstGeom prst="roundRect">
            <a:avLst>
              <a:gd fmla="val 16667" name="adj"/>
            </a:avLst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Погляд на життя з точки зору того, на що учень може вплинути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6822651">
            <a:off x="3216582" y="1499454"/>
            <a:ext cx="1067358" cy="979899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2"/>
          <p:cNvSpPr/>
          <p:nvPr/>
        </p:nvSpPr>
        <p:spPr>
          <a:xfrm>
            <a:off x="1407160" y="2544977"/>
            <a:ext cx="38649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Пошук особистістю сфер впливу і контроль реакцій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3" name="Google Shape;293;p12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>
            <a:off x="10913009" y="-3110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12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 flipH="1" rot="-5400000">
            <a:off x="599644" y="4805884"/>
            <a:ext cx="1462632" cy="2661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-2566035">
            <a:off x="5291986" y="2939044"/>
            <a:ext cx="1067358" cy="979899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p12"/>
          <p:cNvSpPr/>
          <p:nvPr/>
        </p:nvSpPr>
        <p:spPr>
          <a:xfrm>
            <a:off x="6337387" y="2544982"/>
            <a:ext cx="4661400" cy="99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Розмежування сфер впливу на організацію і проведення уроків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7" name="Google Shape;29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3542014">
            <a:off x="9535661" y="3798111"/>
            <a:ext cx="1143899" cy="1050175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12"/>
          <p:cNvSpPr/>
          <p:nvPr/>
        </p:nvSpPr>
        <p:spPr>
          <a:xfrm>
            <a:off x="7723660" y="5028785"/>
            <a:ext cx="31230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Відповідальність учнів за власні успіхи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9" name="Google Shape;299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96087" y="3462528"/>
            <a:ext cx="3541175" cy="2981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1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3"/>
          <p:cNvSpPr/>
          <p:nvPr/>
        </p:nvSpPr>
        <p:spPr>
          <a:xfrm>
            <a:off x="3264689" y="574766"/>
            <a:ext cx="6780600" cy="984000"/>
          </a:xfrm>
          <a:prstGeom prst="rect">
            <a:avLst/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Розвиток soft-skills – обов’язкова умова для трансформації і розвитку суспільства</a:t>
            </a:r>
            <a:endParaRPr b="1" i="0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3"/>
          <p:cNvSpPr/>
          <p:nvPr/>
        </p:nvSpPr>
        <p:spPr>
          <a:xfrm>
            <a:off x="3151477" y="957942"/>
            <a:ext cx="226500" cy="217800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3"/>
          <p:cNvSpPr/>
          <p:nvPr/>
        </p:nvSpPr>
        <p:spPr>
          <a:xfrm>
            <a:off x="9932127" y="940523"/>
            <a:ext cx="226500" cy="217800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8" name="Google Shape;308;p13"/>
          <p:cNvCxnSpPr>
            <a:stCxn id="307" idx="6"/>
          </p:cNvCxnSpPr>
          <p:nvPr/>
        </p:nvCxnSpPr>
        <p:spPr>
          <a:xfrm>
            <a:off x="10158627" y="1049423"/>
            <a:ext cx="2033400" cy="0"/>
          </a:xfrm>
          <a:prstGeom prst="straightConnector1">
            <a:avLst/>
          </a:prstGeom>
          <a:noFill/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09" name="Google Shape;309;p13"/>
          <p:cNvSpPr/>
          <p:nvPr/>
        </p:nvSpPr>
        <p:spPr>
          <a:xfrm>
            <a:off x="4175247" y="1918738"/>
            <a:ext cx="48072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Подолання пережитків минулого є важливим для збереження нації</a:t>
            </a:r>
            <a:endParaRPr b="1" i="1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3"/>
          <p:cNvSpPr/>
          <p:nvPr/>
        </p:nvSpPr>
        <p:spPr>
          <a:xfrm>
            <a:off x="1533818" y="2506071"/>
            <a:ext cx="8490813" cy="4356283"/>
          </a:xfrm>
          <a:custGeom>
            <a:rect b="b" l="l" r="r" t="t"/>
            <a:pathLst>
              <a:path extrusionOk="0" h="4356283" w="8490813">
                <a:moveTo>
                  <a:pt x="7631953" y="1998"/>
                </a:moveTo>
                <a:cubicBezTo>
                  <a:pt x="7753147" y="-2357"/>
                  <a:pt x="7874342" y="-6711"/>
                  <a:pt x="7997713" y="71666"/>
                </a:cubicBezTo>
                <a:cubicBezTo>
                  <a:pt x="8121084" y="150043"/>
                  <a:pt x="8311222" y="274866"/>
                  <a:pt x="8372182" y="472260"/>
                </a:cubicBezTo>
                <a:cubicBezTo>
                  <a:pt x="8433142" y="669654"/>
                  <a:pt x="8610216" y="996226"/>
                  <a:pt x="8363473" y="1256032"/>
                </a:cubicBezTo>
                <a:cubicBezTo>
                  <a:pt x="8116730" y="1515838"/>
                  <a:pt x="7489713" y="1900467"/>
                  <a:pt x="6891725" y="2031095"/>
                </a:cubicBezTo>
                <a:cubicBezTo>
                  <a:pt x="6293737" y="2161723"/>
                  <a:pt x="5393850" y="2102214"/>
                  <a:pt x="4775542" y="2039803"/>
                </a:cubicBezTo>
                <a:cubicBezTo>
                  <a:pt x="4157234" y="1977392"/>
                  <a:pt x="3181873" y="1656626"/>
                  <a:pt x="3181873" y="1656626"/>
                </a:cubicBezTo>
                <a:cubicBezTo>
                  <a:pt x="2623073" y="1518740"/>
                  <a:pt x="1920582" y="1189266"/>
                  <a:pt x="1422742" y="1212489"/>
                </a:cubicBezTo>
                <a:cubicBezTo>
                  <a:pt x="924902" y="1235712"/>
                  <a:pt x="425610" y="1491163"/>
                  <a:pt x="194833" y="1795963"/>
                </a:cubicBezTo>
                <a:cubicBezTo>
                  <a:pt x="-35944" y="2100763"/>
                  <a:pt x="-22881" y="2685689"/>
                  <a:pt x="38079" y="3041289"/>
                </a:cubicBezTo>
                <a:cubicBezTo>
                  <a:pt x="99039" y="3396889"/>
                  <a:pt x="396582" y="3710397"/>
                  <a:pt x="560593" y="3929563"/>
                </a:cubicBezTo>
                <a:cubicBezTo>
                  <a:pt x="724604" y="4148729"/>
                  <a:pt x="873376" y="4252506"/>
                  <a:pt x="1022148" y="4356283"/>
                </a:cubicBezTo>
              </a:path>
            </a:pathLst>
          </a:cu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3"/>
          <p:cNvSpPr/>
          <p:nvPr/>
        </p:nvSpPr>
        <p:spPr>
          <a:xfrm>
            <a:off x="9058579" y="2397213"/>
            <a:ext cx="226423" cy="217715"/>
          </a:xfrm>
          <a:prstGeom prst="ellipse">
            <a:avLst/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3"/>
          <p:cNvSpPr/>
          <p:nvPr/>
        </p:nvSpPr>
        <p:spPr>
          <a:xfrm>
            <a:off x="8382000" y="3011169"/>
            <a:ext cx="2917371" cy="461554"/>
          </a:xfrm>
          <a:prstGeom prst="ellipse">
            <a:avLst/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Новий погляд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3"/>
          <p:cNvSpPr/>
          <p:nvPr/>
        </p:nvSpPr>
        <p:spPr>
          <a:xfrm>
            <a:off x="6021977" y="3422334"/>
            <a:ext cx="2477588" cy="461554"/>
          </a:xfrm>
          <a:prstGeom prst="ellipse">
            <a:avLst/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Особистість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13"/>
          <p:cNvSpPr/>
          <p:nvPr/>
        </p:nvSpPr>
        <p:spPr>
          <a:xfrm>
            <a:off x="8007531" y="3883888"/>
            <a:ext cx="2873828" cy="801457"/>
          </a:xfrm>
          <a:prstGeom prst="ellipse">
            <a:avLst/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Роль у суспі- льстві й житті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3"/>
          <p:cNvSpPr/>
          <p:nvPr/>
        </p:nvSpPr>
        <p:spPr>
          <a:xfrm>
            <a:off x="2567426" y="3427183"/>
            <a:ext cx="3368042" cy="1759131"/>
          </a:xfrm>
          <a:prstGeom prst="ellipse">
            <a:avLst/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Освітній процес, зорієнтований на формування soft-skills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6" name="Google Shape;31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42508" y="1139706"/>
            <a:ext cx="2061399" cy="2096818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13"/>
          <p:cNvSpPr/>
          <p:nvPr/>
        </p:nvSpPr>
        <p:spPr>
          <a:xfrm>
            <a:off x="7255391" y="4516969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3"/>
          <p:cNvSpPr/>
          <p:nvPr/>
        </p:nvSpPr>
        <p:spPr>
          <a:xfrm>
            <a:off x="2007367" y="3883888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13"/>
          <p:cNvSpPr/>
          <p:nvPr/>
        </p:nvSpPr>
        <p:spPr>
          <a:xfrm>
            <a:off x="1894155" y="6193369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3"/>
          <p:cNvSpPr/>
          <p:nvPr/>
        </p:nvSpPr>
        <p:spPr>
          <a:xfrm>
            <a:off x="9600154" y="2600004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13"/>
          <p:cNvSpPr/>
          <p:nvPr/>
        </p:nvSpPr>
        <p:spPr>
          <a:xfrm>
            <a:off x="9841462" y="3584696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3"/>
          <p:cNvSpPr/>
          <p:nvPr/>
        </p:nvSpPr>
        <p:spPr>
          <a:xfrm>
            <a:off x="6085115" y="4438323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3"/>
          <p:cNvSpPr/>
          <p:nvPr/>
        </p:nvSpPr>
        <p:spPr>
          <a:xfrm>
            <a:off x="6658341" y="4488064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13"/>
          <p:cNvSpPr/>
          <p:nvPr/>
        </p:nvSpPr>
        <p:spPr>
          <a:xfrm>
            <a:off x="1420606" y="4924628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13"/>
          <p:cNvSpPr/>
          <p:nvPr/>
        </p:nvSpPr>
        <p:spPr>
          <a:xfrm>
            <a:off x="1547210" y="4308571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13"/>
          <p:cNvSpPr/>
          <p:nvPr/>
        </p:nvSpPr>
        <p:spPr>
          <a:xfrm>
            <a:off x="7892760" y="4488063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3"/>
          <p:cNvSpPr/>
          <p:nvPr/>
        </p:nvSpPr>
        <p:spPr>
          <a:xfrm>
            <a:off x="1490564" y="5598327"/>
            <a:ext cx="226423" cy="217715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8" name="Google Shape;32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00138" y="4690650"/>
            <a:ext cx="2474386" cy="2082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Google Shape;94;p2"/>
          <p:cNvCxnSpPr/>
          <p:nvPr/>
        </p:nvCxnSpPr>
        <p:spPr>
          <a:xfrm>
            <a:off x="11354679" y="1007837"/>
            <a:ext cx="840930" cy="0"/>
          </a:xfrm>
          <a:prstGeom prst="straightConnector1">
            <a:avLst/>
          </a:prstGeom>
          <a:noFill/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5" name="Google Shape;95;p2"/>
          <p:cNvSpPr/>
          <p:nvPr/>
        </p:nvSpPr>
        <p:spPr>
          <a:xfrm>
            <a:off x="3939602" y="1787140"/>
            <a:ext cx="80544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Головний напрям навчання – підготовка людини ХХІ ст</a:t>
            </a:r>
            <a:endParaRPr b="1" i="1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6" name="Google Shape;96;p2"/>
          <p:cNvCxnSpPr/>
          <p:nvPr/>
        </p:nvCxnSpPr>
        <p:spPr>
          <a:xfrm>
            <a:off x="11363388" y="1282157"/>
            <a:ext cx="840930" cy="0"/>
          </a:xfrm>
          <a:prstGeom prst="straightConnector1">
            <a:avLst/>
          </a:prstGeom>
          <a:noFill/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7" name="Google Shape;97;p2"/>
          <p:cNvSpPr/>
          <p:nvPr/>
        </p:nvSpPr>
        <p:spPr>
          <a:xfrm>
            <a:off x="7473309" y="4168638"/>
            <a:ext cx="1757700" cy="420000"/>
          </a:xfrm>
          <a:prstGeom prst="roundRect">
            <a:avLst>
              <a:gd fmla="val 29877" name="adj"/>
            </a:avLst>
          </a:prstGeom>
          <a:solidFill>
            <a:srgbClr val="ECDDEE"/>
          </a:solidFill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Інтеграція</a:t>
            </a:r>
            <a:endParaRPr b="1" i="1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8" name="Google Shape;98;p2"/>
          <p:cNvCxnSpPr/>
          <p:nvPr/>
        </p:nvCxnSpPr>
        <p:spPr>
          <a:xfrm flipH="1">
            <a:off x="8884468" y="3388773"/>
            <a:ext cx="213900" cy="402300"/>
          </a:xfrm>
          <a:prstGeom prst="straightConnector1">
            <a:avLst/>
          </a:pr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" name="Google Shape;99;p2"/>
          <p:cNvCxnSpPr/>
          <p:nvPr/>
        </p:nvCxnSpPr>
        <p:spPr>
          <a:xfrm>
            <a:off x="7583333" y="3397738"/>
            <a:ext cx="249600" cy="388500"/>
          </a:xfrm>
          <a:prstGeom prst="straightConnector1">
            <a:avLst/>
          </a:pr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0" name="Google Shape;100;p2"/>
          <p:cNvSpPr/>
          <p:nvPr/>
        </p:nvSpPr>
        <p:spPr>
          <a:xfrm>
            <a:off x="4911849" y="3090879"/>
            <a:ext cx="6894000" cy="303000"/>
          </a:xfrm>
          <a:prstGeom prst="ellipse">
            <a:avLst/>
          </a:prstGeom>
          <a:solidFill>
            <a:srgbClr val="D9C5D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5035034" y="2913087"/>
            <a:ext cx="6647400" cy="46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61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36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ІНФОРМАЦІЙНЕ СУСПІЛЬСТВО</a:t>
            </a:r>
            <a:endParaRPr b="1" i="0" sz="36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2" name="Google Shape;102;p2"/>
          <p:cNvCxnSpPr/>
          <p:nvPr/>
        </p:nvCxnSpPr>
        <p:spPr>
          <a:xfrm>
            <a:off x="8358778" y="3402222"/>
            <a:ext cx="0" cy="808800"/>
          </a:xfrm>
          <a:prstGeom prst="straightConnector1">
            <a:avLst/>
          </a:pr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3" name="Google Shape;103;p2"/>
          <p:cNvCxnSpPr/>
          <p:nvPr/>
        </p:nvCxnSpPr>
        <p:spPr>
          <a:xfrm>
            <a:off x="7826439" y="3791062"/>
            <a:ext cx="1064700" cy="3900"/>
          </a:xfrm>
          <a:prstGeom prst="straightConnector1">
            <a:avLst/>
          </a:pr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4" name="Google Shape;104;p2"/>
          <p:cNvSpPr/>
          <p:nvPr/>
        </p:nvSpPr>
        <p:spPr>
          <a:xfrm>
            <a:off x="7745757" y="3710159"/>
            <a:ext cx="161400" cy="152400"/>
          </a:xfrm>
          <a:prstGeom prst="ellipse">
            <a:avLst/>
          </a:prstGeom>
          <a:solidFill>
            <a:srgbClr val="D9C5DC"/>
          </a:solidFill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8795276" y="3710159"/>
            <a:ext cx="161400" cy="152400"/>
          </a:xfrm>
          <a:prstGeom prst="ellipse">
            <a:avLst/>
          </a:prstGeom>
          <a:solidFill>
            <a:srgbClr val="D9C5DC"/>
          </a:solidFill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8271490" y="3710159"/>
            <a:ext cx="161400" cy="152400"/>
          </a:xfrm>
          <a:prstGeom prst="ellipse">
            <a:avLst/>
          </a:prstGeom>
          <a:solidFill>
            <a:srgbClr val="D9C5DC"/>
          </a:solidFill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8271490" y="4092438"/>
            <a:ext cx="161400" cy="152400"/>
          </a:xfrm>
          <a:prstGeom prst="ellipse">
            <a:avLst/>
          </a:prstGeom>
          <a:solidFill>
            <a:srgbClr val="D9C5DC"/>
          </a:solidFill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6568063">
            <a:off x="6492543" y="4197287"/>
            <a:ext cx="809975" cy="747668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"/>
          <p:cNvSpPr/>
          <p:nvPr/>
        </p:nvSpPr>
        <p:spPr>
          <a:xfrm>
            <a:off x="5382467" y="4971169"/>
            <a:ext cx="29304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Конкретні навички у певному напрямі</a:t>
            </a:r>
            <a:endParaRPr b="1" i="1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6639993">
            <a:off x="9418854" y="4199444"/>
            <a:ext cx="796490" cy="73522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"/>
          <p:cNvSpPr/>
          <p:nvPr/>
        </p:nvSpPr>
        <p:spPr>
          <a:xfrm>
            <a:off x="8432854" y="4971169"/>
            <a:ext cx="28392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Універсальні на- вички – soft-skills</a:t>
            </a:r>
            <a:endParaRPr b="1" i="1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2"/>
          <p:cNvPicPr preferRelativeResize="0"/>
          <p:nvPr/>
        </p:nvPicPr>
        <p:blipFill rotWithShape="1">
          <a:blip r:embed="rId4">
            <a:alphaModFix/>
          </a:blip>
          <a:srcRect b="0" l="19670" r="14628" t="0"/>
          <a:stretch/>
        </p:blipFill>
        <p:spPr>
          <a:xfrm>
            <a:off x="538351" y="2680653"/>
            <a:ext cx="3824400" cy="2986695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cxnSp>
        <p:nvCxnSpPr>
          <p:cNvPr id="113" name="Google Shape;113;p2"/>
          <p:cNvCxnSpPr/>
          <p:nvPr/>
        </p:nvCxnSpPr>
        <p:spPr>
          <a:xfrm>
            <a:off x="11190514" y="1140721"/>
            <a:ext cx="1013804" cy="6545"/>
          </a:xfrm>
          <a:prstGeom prst="straightConnector1">
            <a:avLst/>
          </a:pr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" name="Google Shape;114;p2"/>
          <p:cNvCxnSpPr/>
          <p:nvPr/>
        </p:nvCxnSpPr>
        <p:spPr>
          <a:xfrm>
            <a:off x="0" y="6335283"/>
            <a:ext cx="4333200" cy="13200"/>
          </a:xfrm>
          <a:prstGeom prst="straightConnector1">
            <a:avLst/>
          </a:pr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5" name="Google Shape;115;p2"/>
          <p:cNvSpPr/>
          <p:nvPr/>
        </p:nvSpPr>
        <p:spPr>
          <a:xfrm>
            <a:off x="4783178" y="577047"/>
            <a:ext cx="6566261" cy="1133893"/>
          </a:xfrm>
          <a:prstGeom prst="roundRect">
            <a:avLst>
              <a:gd fmla="val 16667" name="adj"/>
            </a:avLst>
          </a:prstGeom>
          <a:solidFill>
            <a:srgbClr val="ECDDEE"/>
          </a:solidFill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Система освіти України потребує трансформа- ції: освітній процес має спрямовуватись на зас- тосування знань та підготовку учнів до життя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4318057" y="6206979"/>
            <a:ext cx="275100" cy="270000"/>
          </a:xfrm>
          <a:prstGeom prst="ellipse">
            <a:avLst/>
          </a:prstGeom>
          <a:solidFill>
            <a:srgbClr val="D9C5DC"/>
          </a:solidFill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Google Shape;122;p3"/>
          <p:cNvCxnSpPr>
            <a:stCxn id="123" idx="2"/>
            <a:endCxn id="124" idx="0"/>
          </p:cNvCxnSpPr>
          <p:nvPr/>
        </p:nvCxnSpPr>
        <p:spPr>
          <a:xfrm>
            <a:off x="4237295" y="1958386"/>
            <a:ext cx="0" cy="2499900"/>
          </a:xfrm>
          <a:prstGeom prst="straightConnector1">
            <a:avLst/>
          </a:pr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3" name="Google Shape;123;p3"/>
          <p:cNvSpPr/>
          <p:nvPr/>
        </p:nvSpPr>
        <p:spPr>
          <a:xfrm>
            <a:off x="2225495" y="1163086"/>
            <a:ext cx="4023600" cy="795300"/>
          </a:xfrm>
          <a:prstGeom prst="rect">
            <a:avLst/>
          </a:prstGeom>
          <a:solidFill>
            <a:srgbClr val="451B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5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SOFT-SKILLS</a:t>
            </a:r>
            <a:endParaRPr b="1" i="0" sz="5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1954659" y="2834831"/>
            <a:ext cx="4565400" cy="779700"/>
          </a:xfrm>
          <a:prstGeom prst="rect">
            <a:avLst/>
          </a:prstGeom>
          <a:solidFill>
            <a:srgbClr val="ECDDEE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Універсальні навички, необхідні для будь-якого виду діяльності</a:t>
            </a:r>
            <a:endParaRPr b="1" i="1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1498467" y="4458316"/>
            <a:ext cx="5477700" cy="1236600"/>
          </a:xfrm>
          <a:prstGeom prst="rect">
            <a:avLst/>
          </a:prstGeom>
          <a:solidFill>
            <a:srgbClr val="ECDDEE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Дозволяють швидко пристосовува- тися до обставин та вирішувати завдання нестандартними способами</a:t>
            </a:r>
            <a:endParaRPr b="1" i="1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4128387" y="2734829"/>
            <a:ext cx="217800" cy="200100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4128387" y="4327394"/>
            <a:ext cx="217800" cy="200100"/>
          </a:xfrm>
          <a:prstGeom prst="ellipse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Google Shape;12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7361725" y="172147"/>
            <a:ext cx="4384424" cy="415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"/>
          <p:cNvSpPr/>
          <p:nvPr/>
        </p:nvSpPr>
        <p:spPr>
          <a:xfrm rot="10800000">
            <a:off x="10382400" y="5552400"/>
            <a:ext cx="1809600" cy="1305600"/>
          </a:xfrm>
          <a:prstGeom prst="halfFrame">
            <a:avLst>
              <a:gd fmla="val 33333" name="adj1"/>
              <a:gd fmla="val 33333" name="adj2"/>
            </a:avLst>
          </a:prstGeom>
          <a:solidFill>
            <a:srgbClr val="D9C5DC"/>
          </a:solidFill>
          <a:ln cap="flat" cmpd="sng" w="38100">
            <a:solidFill>
              <a:srgbClr val="451B4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/>
          <p:nvPr/>
        </p:nvSpPr>
        <p:spPr>
          <a:xfrm>
            <a:off x="3913477" y="782269"/>
            <a:ext cx="6380055" cy="6220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Адаптивність, когнітивна гнучкість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/>
          <p:nvPr/>
        </p:nvSpPr>
        <p:spPr>
          <a:xfrm>
            <a:off x="3644024" y="1635113"/>
            <a:ext cx="6918960" cy="518807"/>
          </a:xfrm>
          <a:prstGeom prst="roundRect">
            <a:avLst>
              <a:gd fmla="val 16667" name="adj"/>
            </a:avLst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Потреба у здатності змінювати спосіб мислення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7" name="Google Shape;13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423368">
            <a:off x="9310446" y="2440927"/>
            <a:ext cx="971140" cy="89643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4"/>
          <p:cNvSpPr/>
          <p:nvPr/>
        </p:nvSpPr>
        <p:spPr>
          <a:xfrm>
            <a:off x="4861660" y="2771105"/>
            <a:ext cx="4549803" cy="853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Різноманітні підходи до проведення навчальних занять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4"/>
          <p:cNvSpPr/>
          <p:nvPr/>
        </p:nvSpPr>
        <p:spPr>
          <a:xfrm>
            <a:off x="4372007" y="4497456"/>
            <a:ext cx="2224800" cy="11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Створення нестандартних завдань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0" name="Google Shape;14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4089077">
            <a:off x="3969799" y="3402222"/>
            <a:ext cx="1178291" cy="1087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-2106800">
            <a:off x="6892492" y="4951303"/>
            <a:ext cx="1257439" cy="116072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4"/>
          <p:cNvSpPr/>
          <p:nvPr/>
        </p:nvSpPr>
        <p:spPr>
          <a:xfrm>
            <a:off x="8295931" y="4802316"/>
            <a:ext cx="2892000" cy="85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Оригінальний погляд на проблему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8928" y="2287175"/>
            <a:ext cx="2892000" cy="2495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4"/>
          <p:cNvPicPr preferRelativeResize="0"/>
          <p:nvPr/>
        </p:nvPicPr>
        <p:blipFill rotWithShape="1">
          <a:blip r:embed="rId5">
            <a:alphaModFix/>
          </a:blip>
          <a:srcRect b="38825" l="80559" r="0" t="1"/>
          <a:stretch/>
        </p:blipFill>
        <p:spPr>
          <a:xfrm>
            <a:off x="10913009" y="-3110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4"/>
          <p:cNvPicPr preferRelativeResize="0"/>
          <p:nvPr/>
        </p:nvPicPr>
        <p:blipFill rotWithShape="1">
          <a:blip r:embed="rId5">
            <a:alphaModFix/>
          </a:blip>
          <a:srcRect b="38825" l="80559" r="0" t="1"/>
          <a:stretch/>
        </p:blipFill>
        <p:spPr>
          <a:xfrm flipH="1" rot="-5400000">
            <a:off x="599644" y="4805884"/>
            <a:ext cx="1462632" cy="2661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"/>
          <p:cNvSpPr/>
          <p:nvPr/>
        </p:nvSpPr>
        <p:spPr>
          <a:xfrm>
            <a:off x="4218858" y="1635110"/>
            <a:ext cx="5701200" cy="518700"/>
          </a:xfrm>
          <a:prstGeom prst="roundRect">
            <a:avLst>
              <a:gd fmla="val 16667" name="adj"/>
            </a:avLst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Захист від маніпуляції та дезінформації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6153458" y="2997550"/>
            <a:ext cx="3152903" cy="853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016634"/>
                </a:solidFill>
                <a:latin typeface="Calibri"/>
                <a:ea typeface="Calibri"/>
                <a:cs typeface="Calibri"/>
                <a:sym typeface="Calibri"/>
              </a:rPr>
              <a:t>Учні мають відрізняти фейки й маніпуляції</a:t>
            </a:r>
            <a:endParaRPr b="1" i="0" sz="2400" u="none" cap="none" strike="noStrike">
              <a:solidFill>
                <a:srgbClr val="0166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3" name="Google Shape;153;p5"/>
          <p:cNvPicPr preferRelativeResize="0"/>
          <p:nvPr/>
        </p:nvPicPr>
        <p:blipFill rotWithShape="1">
          <a:blip r:embed="rId3">
            <a:alphaModFix/>
          </a:blip>
          <a:srcRect b="38825" l="80559" r="0" t="1"/>
          <a:stretch/>
        </p:blipFill>
        <p:spPr>
          <a:xfrm>
            <a:off x="10913009" y="-3110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5"/>
          <p:cNvPicPr preferRelativeResize="0"/>
          <p:nvPr/>
        </p:nvPicPr>
        <p:blipFill rotWithShape="1">
          <a:blip r:embed="rId3">
            <a:alphaModFix/>
          </a:blip>
          <a:srcRect b="38825" l="80559" r="0" t="1"/>
          <a:stretch/>
        </p:blipFill>
        <p:spPr>
          <a:xfrm flipH="1" rot="-5400000">
            <a:off x="652284" y="4624845"/>
            <a:ext cx="1591030" cy="2895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6772446">
            <a:off x="5022362" y="3363531"/>
            <a:ext cx="1091760" cy="1007777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5"/>
          <p:cNvSpPr/>
          <p:nvPr/>
        </p:nvSpPr>
        <p:spPr>
          <a:xfrm>
            <a:off x="2895611" y="4355491"/>
            <a:ext cx="3153000" cy="55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Аналіз контенту ЗМІ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-793686">
            <a:off x="5933655" y="4881970"/>
            <a:ext cx="1272218" cy="1174352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5"/>
          <p:cNvSpPr/>
          <p:nvPr/>
        </p:nvSpPr>
        <p:spPr>
          <a:xfrm>
            <a:off x="7250316" y="5204122"/>
            <a:ext cx="3952800" cy="85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Перевірка справедливості законів, формул, теорем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9" name="Google Shape;159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26292" y="1774498"/>
            <a:ext cx="2290309" cy="229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5"/>
          <p:cNvSpPr/>
          <p:nvPr/>
        </p:nvSpPr>
        <p:spPr>
          <a:xfrm>
            <a:off x="3879493" y="773745"/>
            <a:ext cx="63801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Критичне й аналітичне мислення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1" name="Google Shape;16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1446839">
            <a:off x="9281544" y="2438773"/>
            <a:ext cx="971140" cy="896435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5"/>
          <p:cNvSpPr/>
          <p:nvPr/>
        </p:nvSpPr>
        <p:spPr>
          <a:xfrm>
            <a:off x="6153458" y="2997551"/>
            <a:ext cx="3152903" cy="853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Учні мають відрізняти фейки й маніпуляції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5"/>
          <p:cNvPicPr preferRelativeResize="0"/>
          <p:nvPr/>
        </p:nvPicPr>
        <p:blipFill rotWithShape="1">
          <a:blip r:embed="rId3">
            <a:alphaModFix/>
          </a:blip>
          <a:srcRect b="38825" l="80559" r="0" t="1"/>
          <a:stretch/>
        </p:blipFill>
        <p:spPr>
          <a:xfrm>
            <a:off x="10913009" y="-3109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5"/>
          <p:cNvPicPr preferRelativeResize="0"/>
          <p:nvPr/>
        </p:nvPicPr>
        <p:blipFill rotWithShape="1">
          <a:blip r:embed="rId3">
            <a:alphaModFix/>
          </a:blip>
          <a:srcRect b="38825" l="80559" r="0" t="1"/>
          <a:stretch/>
        </p:blipFill>
        <p:spPr>
          <a:xfrm flipH="1" rot="-5400000">
            <a:off x="652284" y="4624846"/>
            <a:ext cx="1591030" cy="2895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"/>
          <p:cNvSpPr/>
          <p:nvPr/>
        </p:nvSpPr>
        <p:spPr>
          <a:xfrm>
            <a:off x="3242917" y="541869"/>
            <a:ext cx="63801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Самоорганізація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6"/>
          <p:cNvSpPr/>
          <p:nvPr/>
        </p:nvSpPr>
        <p:spPr>
          <a:xfrm>
            <a:off x="2614101" y="1414533"/>
            <a:ext cx="7637700" cy="518700"/>
          </a:xfrm>
          <a:prstGeom prst="roundRect">
            <a:avLst>
              <a:gd fmla="val 16667" name="adj"/>
            </a:avLst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Тайм-менеджмент – важлива складова людини ХХІ ст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2" name="Google Shape;17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414051">
            <a:off x="9212121" y="2178037"/>
            <a:ext cx="971140" cy="896435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6"/>
          <p:cNvSpPr/>
          <p:nvPr/>
        </p:nvSpPr>
        <p:spPr>
          <a:xfrm>
            <a:off x="6024979" y="2412865"/>
            <a:ext cx="3152903" cy="8532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Визначати пріоритети і розподіляти час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4" name="Google Shape;174;p6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>
            <a:off x="10913009" y="-3109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6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 flipH="1" rot="-5400000">
            <a:off x="652284" y="4624846"/>
            <a:ext cx="1591030" cy="2895601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6"/>
          <p:cNvSpPr/>
          <p:nvPr/>
        </p:nvSpPr>
        <p:spPr>
          <a:xfrm>
            <a:off x="1345874" y="3785590"/>
            <a:ext cx="3456000" cy="85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Обирати важливе, щоб дотримуватись термінів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7" name="Google Shape;177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18086" y="3520471"/>
            <a:ext cx="4051326" cy="284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6"/>
          <p:cNvSpPr/>
          <p:nvPr/>
        </p:nvSpPr>
        <p:spPr>
          <a:xfrm>
            <a:off x="7666911" y="6037066"/>
            <a:ext cx="37536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Матриця Ейзенхауера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038702" y="3898181"/>
            <a:ext cx="2242569" cy="2242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7499888">
            <a:off x="4529974" y="2750823"/>
            <a:ext cx="1390892" cy="1086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"/>
          <p:cNvSpPr/>
          <p:nvPr/>
        </p:nvSpPr>
        <p:spPr>
          <a:xfrm>
            <a:off x="3741603" y="3234411"/>
            <a:ext cx="3249535" cy="538480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7"/>
          <p:cNvSpPr/>
          <p:nvPr/>
        </p:nvSpPr>
        <p:spPr>
          <a:xfrm>
            <a:off x="3913477" y="477469"/>
            <a:ext cx="63801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Лідерські якості та робота в команді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7"/>
          <p:cNvSpPr/>
          <p:nvPr/>
        </p:nvSpPr>
        <p:spPr>
          <a:xfrm>
            <a:off x="4328116" y="1330312"/>
            <a:ext cx="5550900" cy="518700"/>
          </a:xfrm>
          <a:prstGeom prst="roundRect">
            <a:avLst>
              <a:gd fmla="val 16667" name="adj"/>
            </a:avLst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Основа успішної реалізації особистості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9" name="Google Shape;18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350048">
            <a:off x="9118611" y="2057773"/>
            <a:ext cx="971140" cy="896435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7"/>
          <p:cNvSpPr/>
          <p:nvPr/>
        </p:nvSpPr>
        <p:spPr>
          <a:xfrm>
            <a:off x="4265903" y="2615469"/>
            <a:ext cx="4725000" cy="42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УМІННЯ ПРАЦЮВАТИ В КОМАНДІ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1" name="Google Shape;191;p7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>
            <a:off x="10913009" y="-3110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7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 flipH="1" rot="-5400000">
            <a:off x="599644" y="4805884"/>
            <a:ext cx="1462632" cy="2661922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7"/>
          <p:cNvSpPr/>
          <p:nvPr/>
        </p:nvSpPr>
        <p:spPr>
          <a:xfrm>
            <a:off x="3783303" y="3290335"/>
            <a:ext cx="3166137" cy="426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Кооперативна робота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7282002" y="3234411"/>
            <a:ext cx="2522398" cy="538480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/>
          <p:nvPr/>
        </p:nvSpPr>
        <p:spPr>
          <a:xfrm>
            <a:off x="7305040" y="3290335"/>
            <a:ext cx="2457662" cy="426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Проєктна робота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Google Shape;19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6729447">
            <a:off x="2446850" y="2661752"/>
            <a:ext cx="1314142" cy="121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7"/>
          <p:cNvSpPr/>
          <p:nvPr/>
        </p:nvSpPr>
        <p:spPr>
          <a:xfrm>
            <a:off x="805659" y="3891054"/>
            <a:ext cx="3166200" cy="73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Координація співпраці між дітьми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8" name="Google Shape;19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-1301239">
            <a:off x="3374133" y="4476196"/>
            <a:ext cx="1305530" cy="1205106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7"/>
          <p:cNvSpPr/>
          <p:nvPr/>
        </p:nvSpPr>
        <p:spPr>
          <a:xfrm>
            <a:off x="4856113" y="4441736"/>
            <a:ext cx="3395100" cy="14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Допомога у налаго- дженні зв’язків в межах учнівського колективу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84050" y="4105571"/>
            <a:ext cx="2957049" cy="23590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/>
          <p:nvPr/>
        </p:nvSpPr>
        <p:spPr>
          <a:xfrm>
            <a:off x="4494955" y="630819"/>
            <a:ext cx="53874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Презентація результатів діяльності та публічні виступи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8"/>
          <p:cNvSpPr/>
          <p:nvPr/>
        </p:nvSpPr>
        <p:spPr>
          <a:xfrm>
            <a:off x="5082155" y="1856775"/>
            <a:ext cx="3868526" cy="518807"/>
          </a:xfrm>
          <a:prstGeom prst="roundRect">
            <a:avLst>
              <a:gd fmla="val 16667" name="adj"/>
            </a:avLst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Боротьба за увагу соціуму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8" name="Google Shape;20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6900165">
            <a:off x="9111959" y="1972453"/>
            <a:ext cx="681873" cy="62942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8"/>
          <p:cNvSpPr/>
          <p:nvPr/>
        </p:nvSpPr>
        <p:spPr>
          <a:xfrm>
            <a:off x="7173405" y="2729166"/>
            <a:ext cx="4073716" cy="7581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Уміти представити себе, свої навички, вміння та здобутки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0" name="Google Shape;210;p8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>
            <a:off x="10913009" y="-3110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8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 flipH="1" rot="-5400000">
            <a:off x="599644" y="4805884"/>
            <a:ext cx="1462632" cy="2661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8696644">
            <a:off x="5784803" y="2642114"/>
            <a:ext cx="1009974" cy="932281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8"/>
          <p:cNvSpPr/>
          <p:nvPr/>
        </p:nvSpPr>
        <p:spPr>
          <a:xfrm>
            <a:off x="2156643" y="2948865"/>
            <a:ext cx="3249535" cy="538480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8"/>
          <p:cNvSpPr/>
          <p:nvPr/>
        </p:nvSpPr>
        <p:spPr>
          <a:xfrm>
            <a:off x="2198343" y="3004789"/>
            <a:ext cx="3166137" cy="426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016634"/>
                </a:solidFill>
                <a:latin typeface="Calibri"/>
                <a:ea typeface="Calibri"/>
                <a:cs typeface="Calibri"/>
                <a:sym typeface="Calibri"/>
              </a:rPr>
              <a:t>Складати промови</a:t>
            </a:r>
            <a:endParaRPr b="1" i="0" sz="2400" u="none" cap="none" strike="noStrike">
              <a:solidFill>
                <a:srgbClr val="0166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8"/>
          <p:cNvSpPr/>
          <p:nvPr/>
        </p:nvSpPr>
        <p:spPr>
          <a:xfrm>
            <a:off x="1031544" y="3708429"/>
            <a:ext cx="3249535" cy="992763"/>
          </a:xfrm>
          <a:prstGeom prst="ellipse">
            <a:avLst/>
          </a:prstGeom>
          <a:solidFill>
            <a:srgbClr val="D9C5DC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8"/>
          <p:cNvSpPr/>
          <p:nvPr/>
        </p:nvSpPr>
        <p:spPr>
          <a:xfrm>
            <a:off x="1042763" y="3779886"/>
            <a:ext cx="3238316" cy="849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0166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8"/>
          <p:cNvSpPr/>
          <p:nvPr/>
        </p:nvSpPr>
        <p:spPr>
          <a:xfrm>
            <a:off x="5333723" y="4061325"/>
            <a:ext cx="40737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Аналізувати і вигідно подавати переваги, недоліки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8"/>
          <p:cNvSpPr/>
          <p:nvPr/>
        </p:nvSpPr>
        <p:spPr>
          <a:xfrm>
            <a:off x="6228160" y="5449399"/>
            <a:ext cx="45627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Правильно розставляти акценти під час самопрезентації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9" name="Google Shape;219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63457" y="545858"/>
            <a:ext cx="1912741" cy="19127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8696644">
            <a:off x="5784804" y="2642115"/>
            <a:ext cx="1009974" cy="932281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8"/>
          <p:cNvSpPr/>
          <p:nvPr/>
        </p:nvSpPr>
        <p:spPr>
          <a:xfrm>
            <a:off x="2156644" y="2948866"/>
            <a:ext cx="3249535" cy="538480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8"/>
          <p:cNvSpPr/>
          <p:nvPr/>
        </p:nvSpPr>
        <p:spPr>
          <a:xfrm>
            <a:off x="2198344" y="3004790"/>
            <a:ext cx="3166137" cy="426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Складати промови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8"/>
          <p:cNvSpPr/>
          <p:nvPr/>
        </p:nvSpPr>
        <p:spPr>
          <a:xfrm>
            <a:off x="1031545" y="3708430"/>
            <a:ext cx="3249535" cy="992763"/>
          </a:xfrm>
          <a:prstGeom prst="ellipse">
            <a:avLst/>
          </a:prstGeom>
          <a:solidFill>
            <a:srgbClr val="ECDDEE"/>
          </a:solidFill>
          <a:ln cap="flat" cmpd="sng" w="1905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8"/>
          <p:cNvSpPr/>
          <p:nvPr/>
        </p:nvSpPr>
        <p:spPr>
          <a:xfrm>
            <a:off x="1042764" y="3779887"/>
            <a:ext cx="3238200" cy="84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Презентувати резу- льтати досліджень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5" name="Google Shape;22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-1633464">
            <a:off x="4198792" y="4235051"/>
            <a:ext cx="1009974" cy="932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6036953">
            <a:off x="9542555" y="4357921"/>
            <a:ext cx="869607" cy="802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9"/>
          <p:cNvSpPr/>
          <p:nvPr/>
        </p:nvSpPr>
        <p:spPr>
          <a:xfrm>
            <a:off x="3527006" y="573989"/>
            <a:ext cx="6380100" cy="6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Емоційний інтелект, стресостійкість</a:t>
            </a:r>
            <a:endParaRPr b="1" i="1" sz="28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9"/>
          <p:cNvSpPr/>
          <p:nvPr/>
        </p:nvSpPr>
        <p:spPr>
          <a:xfrm>
            <a:off x="2965319" y="1377922"/>
            <a:ext cx="7503300" cy="894600"/>
          </a:xfrm>
          <a:prstGeom prst="roundRect">
            <a:avLst>
              <a:gd fmla="val 16667" name="adj"/>
            </a:avLst>
          </a:prstGeom>
          <a:solidFill>
            <a:srgbClr val="D9C5DC"/>
          </a:solidFill>
          <a:ln cap="flat" cmpd="sng" w="28575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 умовах стрімкого прогресу необхідно розуміти власні емоції та почуття і протидіяти факторам стресу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4" name="Google Shape;23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154994">
            <a:off x="9362580" y="2454671"/>
            <a:ext cx="1204668" cy="1112005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9"/>
          <p:cNvSpPr/>
          <p:nvPr/>
        </p:nvSpPr>
        <p:spPr>
          <a:xfrm>
            <a:off x="6588583" y="3223852"/>
            <a:ext cx="29985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Проговорювати з учнями їхні відчуття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6" name="Google Shape;236;p9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>
            <a:off x="10913009" y="-3110"/>
            <a:ext cx="1296409" cy="2290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9"/>
          <p:cNvPicPr preferRelativeResize="0"/>
          <p:nvPr/>
        </p:nvPicPr>
        <p:blipFill rotWithShape="1">
          <a:blip r:embed="rId4">
            <a:alphaModFix/>
          </a:blip>
          <a:srcRect b="38825" l="80559" r="0" t="1"/>
          <a:stretch/>
        </p:blipFill>
        <p:spPr>
          <a:xfrm flipH="1" rot="-5400000">
            <a:off x="599644" y="4805884"/>
            <a:ext cx="1462632" cy="2661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9061028">
            <a:off x="5130624" y="2885598"/>
            <a:ext cx="1390892" cy="1086797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9"/>
          <p:cNvSpPr/>
          <p:nvPr/>
        </p:nvSpPr>
        <p:spPr>
          <a:xfrm>
            <a:off x="2092944" y="3435449"/>
            <a:ext cx="29985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Здійснювати рефле-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ксію під час уроків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0" name="Google Shape;24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476284">
            <a:off x="4406462" y="4344563"/>
            <a:ext cx="1253110" cy="979125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9"/>
          <p:cNvSpPr/>
          <p:nvPr/>
        </p:nvSpPr>
        <p:spPr>
          <a:xfrm>
            <a:off x="5499365" y="5006537"/>
            <a:ext cx="42195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Увага до емоцій як частина формувального оцінювання</a:t>
            </a:r>
            <a:endParaRPr b="1" i="0" sz="2400" u="none" cap="none" strike="noStrik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2" name="Google Shape;242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09139" y="1797996"/>
            <a:ext cx="2456180" cy="1637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6200" y="76200"/>
            <a:ext cx="1574674" cy="149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Зеленый и желтый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2023-02-17T21:16:00Z</dcterms:created>
  <dc:creator>Anastasiia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1815730130964BBE8125846BCFB5001B_12</vt:lpwstr>
  </property>
  <property fmtid="{D5CDD505-2E9C-101B-9397-08002B2CF9AE}" pid="3" name="KSOProductBuildVer">
    <vt:lpwstr>1033-12.2.0.13201</vt:lpwstr>
  </property>
</Properties>
</file>