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g1smSkYlvCwwlGrs4CksaHKH3b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FFC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20.jp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6.png"/><Relationship Id="rId9" Type="http://schemas.openxmlformats.org/officeDocument/2006/relationships/image" Target="../media/image21.pn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11.png"/><Relationship Id="rId6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0.jpg"/><Relationship Id="rId5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5" Type="http://schemas.openxmlformats.org/officeDocument/2006/relationships/image" Target="../media/image2.jpg"/><Relationship Id="rId6" Type="http://schemas.openxmlformats.org/officeDocument/2006/relationships/image" Target="../media/image13.jpg"/><Relationship Id="rId7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3.jpg"/><Relationship Id="rId6" Type="http://schemas.openxmlformats.org/officeDocument/2006/relationships/image" Target="../media/image18.jpg"/><Relationship Id="rId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865121" y="705704"/>
            <a:ext cx="7611567" cy="1187062"/>
          </a:xfrm>
          <a:prstGeom prst="rect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АДАПТИВНЕ НАВЧАННЯ</a:t>
            </a:r>
            <a:endParaRPr b="1" i="0" sz="5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511" y="2415609"/>
            <a:ext cx="4790675" cy="434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0000" y="2278705"/>
            <a:ext cx="5502208" cy="308123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87" name="Google Shape;8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6200"/>
            <a:ext cx="1670599" cy="159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1096791" y="2062260"/>
            <a:ext cx="3533575" cy="1410513"/>
          </a:xfrm>
          <a:prstGeom prst="rect">
            <a:avLst/>
          </a:prstGeom>
          <a:solidFill>
            <a:srgbClr val="B78EB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Розробка індивідуальних підходів до викладання матеріалу згідно особливостей поведінки та сприйняття матеріалу учнів</a:t>
            </a:r>
            <a:endParaRPr b="0" i="0" sz="18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949430" y="498057"/>
            <a:ext cx="7568119" cy="982494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Сучасний освітній процес вимагає застосування особливих підходів для залучення учнів до навчання</a:t>
            </a:r>
            <a:endParaRPr b="1" i="0" sz="24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2"/>
          <p:cNvCxnSpPr>
            <a:stCxn id="93" idx="3"/>
          </p:cNvCxnSpPr>
          <p:nvPr/>
        </p:nvCxnSpPr>
        <p:spPr>
          <a:xfrm>
            <a:off x="11517549" y="989304"/>
            <a:ext cx="674400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2"/>
          <p:cNvCxnSpPr/>
          <p:nvPr/>
        </p:nvCxnSpPr>
        <p:spPr>
          <a:xfrm>
            <a:off x="11517549" y="1131977"/>
            <a:ext cx="674451" cy="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2"/>
          <p:cNvCxnSpPr/>
          <p:nvPr/>
        </p:nvCxnSpPr>
        <p:spPr>
          <a:xfrm>
            <a:off x="11517548" y="846632"/>
            <a:ext cx="674451" cy="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" name="Google Shape;97;p2"/>
          <p:cNvSpPr/>
          <p:nvPr/>
        </p:nvSpPr>
        <p:spPr>
          <a:xfrm>
            <a:off x="2237361" y="1770432"/>
            <a:ext cx="1264595" cy="544749"/>
          </a:xfrm>
          <a:prstGeom prst="rect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СУТЬ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2"/>
          <p:cNvCxnSpPr>
            <a:endCxn id="99" idx="1"/>
          </p:cNvCxnSpPr>
          <p:nvPr/>
        </p:nvCxnSpPr>
        <p:spPr>
          <a:xfrm>
            <a:off x="4628543" y="2767517"/>
            <a:ext cx="640200" cy="0"/>
          </a:xfrm>
          <a:prstGeom prst="straightConnector1">
            <a:avLst/>
          </a:prstGeom>
          <a:noFill/>
          <a:ln cap="flat" cmpd="sng" w="1905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2"/>
          <p:cNvSpPr/>
          <p:nvPr/>
        </p:nvSpPr>
        <p:spPr>
          <a:xfrm>
            <a:off x="5268743" y="2062260"/>
            <a:ext cx="3573700" cy="1410513"/>
          </a:xfrm>
          <a:prstGeom prst="rect">
            <a:avLst/>
          </a:prstGeom>
          <a:solidFill>
            <a:srgbClr val="B78EB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АДАПТИВНЕ НАВЧАННЯ НЕ ПЕРЕДБАЧАЄ СТВОРЕННЯ ІНДИВІДУАЛЬНИХ МАТЕРІАЛІВ ДЛЯ КОЖНОГО УЧНЯ</a:t>
            </a:r>
            <a:endParaRPr b="1" i="0" sz="20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8692" y="1770432"/>
            <a:ext cx="2670142" cy="26701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921390" y="3602146"/>
            <a:ext cx="8054503" cy="62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Можливість набуття індивідуального досвіду навчання</a:t>
            </a:r>
            <a:endParaRPr b="1" i="1" sz="24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1296" y="5862851"/>
            <a:ext cx="1766686" cy="62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Зворотний зв’язок</a:t>
            </a:r>
            <a:endParaRPr b="1" i="0" sz="24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857981" y="5859443"/>
            <a:ext cx="1721795" cy="62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Педагогічні підходи</a:t>
            </a:r>
            <a:endParaRPr b="1" i="0" sz="24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3579776" y="5849219"/>
            <a:ext cx="1420238" cy="62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Інтонації</a:t>
            </a:r>
            <a:endParaRPr b="1" i="0" sz="24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5000014" y="5859443"/>
            <a:ext cx="1916348" cy="62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Підбір темпу навчання</a:t>
            </a:r>
            <a:endParaRPr b="1" i="0" sz="24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733408" y="5849219"/>
            <a:ext cx="2797819" cy="62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Підбір кількості інформації</a:t>
            </a:r>
            <a:endParaRPr b="1" i="0" sz="24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2941" y="4363618"/>
            <a:ext cx="1390494" cy="1390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0436" y="4256239"/>
            <a:ext cx="1645578" cy="1645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74808" y="4427917"/>
            <a:ext cx="1434934" cy="143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94887" y="4295871"/>
            <a:ext cx="2243016" cy="149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9419" y="4199953"/>
            <a:ext cx="1690439" cy="179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76200"/>
            <a:ext cx="1670599" cy="159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>
            <a:off x="4161004" y="317124"/>
            <a:ext cx="3533575" cy="612841"/>
          </a:xfrm>
          <a:prstGeom prst="rect">
            <a:avLst/>
          </a:prstGeom>
          <a:solidFill>
            <a:srgbClr val="E0FFC1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ФАКТОРИ АДАПТАЦІЇ</a:t>
            </a:r>
            <a:endParaRPr b="1" i="0" sz="28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" name="Google Shape;118;p3"/>
          <p:cNvCxnSpPr>
            <a:stCxn id="117" idx="1"/>
          </p:cNvCxnSpPr>
          <p:nvPr/>
        </p:nvCxnSpPr>
        <p:spPr>
          <a:xfrm flipH="1">
            <a:off x="3920104" y="623545"/>
            <a:ext cx="240900" cy="480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3"/>
          <p:cNvCxnSpPr/>
          <p:nvPr/>
        </p:nvCxnSpPr>
        <p:spPr>
          <a:xfrm flipH="1" rot="10800000">
            <a:off x="3920246" y="623544"/>
            <a:ext cx="1" cy="3283091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3"/>
          <p:cNvCxnSpPr/>
          <p:nvPr/>
        </p:nvCxnSpPr>
        <p:spPr>
          <a:xfrm rot="10800000">
            <a:off x="3920247" y="1328801"/>
            <a:ext cx="336953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" name="Google Shape;121;p3"/>
          <p:cNvSpPr/>
          <p:nvPr/>
        </p:nvSpPr>
        <p:spPr>
          <a:xfrm>
            <a:off x="4257200" y="1083178"/>
            <a:ext cx="2564052" cy="491246"/>
          </a:xfrm>
          <a:prstGeom prst="rect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Рівень знань учня</a:t>
            </a:r>
            <a:endParaRPr sz="24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" name="Google Shape;122;p3"/>
          <p:cNvCxnSpPr/>
          <p:nvPr/>
        </p:nvCxnSpPr>
        <p:spPr>
          <a:xfrm rot="10800000">
            <a:off x="3920247" y="1973260"/>
            <a:ext cx="336953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3"/>
          <p:cNvSpPr/>
          <p:nvPr/>
        </p:nvSpPr>
        <p:spPr>
          <a:xfrm>
            <a:off x="4257199" y="1727637"/>
            <a:ext cx="2698077" cy="491246"/>
          </a:xfrm>
          <a:prstGeom prst="rect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Попередній досвід</a:t>
            </a:r>
            <a:endParaRPr sz="24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3"/>
          <p:cNvCxnSpPr/>
          <p:nvPr/>
        </p:nvCxnSpPr>
        <p:spPr>
          <a:xfrm rot="10800000">
            <a:off x="3920246" y="2617719"/>
            <a:ext cx="336953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p3"/>
          <p:cNvSpPr/>
          <p:nvPr/>
        </p:nvSpPr>
        <p:spPr>
          <a:xfrm>
            <a:off x="4257199" y="2372096"/>
            <a:ext cx="1637763" cy="491246"/>
          </a:xfrm>
          <a:prstGeom prst="rect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Схильності</a:t>
            </a:r>
            <a:endParaRPr sz="24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" name="Google Shape;126;p3"/>
          <p:cNvCxnSpPr/>
          <p:nvPr/>
        </p:nvCxnSpPr>
        <p:spPr>
          <a:xfrm rot="10800000">
            <a:off x="3920246" y="3262177"/>
            <a:ext cx="336953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" name="Google Shape;127;p3"/>
          <p:cNvSpPr/>
          <p:nvPr/>
        </p:nvSpPr>
        <p:spPr>
          <a:xfrm>
            <a:off x="4257199" y="3016554"/>
            <a:ext cx="1773950" cy="491246"/>
          </a:xfrm>
          <a:prstGeom prst="rect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Уподобання</a:t>
            </a:r>
            <a:endParaRPr sz="24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3"/>
          <p:cNvCxnSpPr/>
          <p:nvPr/>
        </p:nvCxnSpPr>
        <p:spPr>
          <a:xfrm rot="10800000">
            <a:off x="3920247" y="3906635"/>
            <a:ext cx="336953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3"/>
          <p:cNvSpPr/>
          <p:nvPr/>
        </p:nvSpPr>
        <p:spPr>
          <a:xfrm>
            <a:off x="4257200" y="3661012"/>
            <a:ext cx="2221422" cy="491246"/>
          </a:xfrm>
          <a:prstGeom prst="rect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Тип сприйняття</a:t>
            </a:r>
            <a:endParaRPr sz="24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250" y="1544000"/>
            <a:ext cx="22955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/>
          <p:nvPr/>
        </p:nvSpPr>
        <p:spPr>
          <a:xfrm>
            <a:off x="126254" y="3434586"/>
            <a:ext cx="3625515" cy="1486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4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Застосовувати інформа-ційно-комп’ютерні тех-нології для полегшення сприйняття</a:t>
            </a:r>
            <a:endParaRPr i="1" sz="24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680936" y="5296677"/>
            <a:ext cx="2655651" cy="710119"/>
          </a:xfrm>
          <a:prstGeom prst="ellipse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Записи коротких пояснень</a:t>
            </a:r>
            <a:endParaRPr b="1" sz="18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2613498" y="5934857"/>
            <a:ext cx="1880681" cy="710119"/>
          </a:xfrm>
          <a:prstGeom prst="ellipse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Озвучені презентації</a:t>
            </a:r>
            <a:endParaRPr b="1" sz="18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3"/>
          <p:cNvCxnSpPr/>
          <p:nvPr/>
        </p:nvCxnSpPr>
        <p:spPr>
          <a:xfrm flipH="1">
            <a:off x="3086776" y="5234464"/>
            <a:ext cx="664993" cy="213025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3"/>
          <p:cNvCxnSpPr>
            <a:endCxn id="133" idx="0"/>
          </p:cNvCxnSpPr>
          <p:nvPr/>
        </p:nvCxnSpPr>
        <p:spPr>
          <a:xfrm flipH="1">
            <a:off x="3553839" y="5386757"/>
            <a:ext cx="350400" cy="54810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6" name="Google Shape;136;p3"/>
          <p:cNvSpPr/>
          <p:nvPr/>
        </p:nvSpPr>
        <p:spPr>
          <a:xfrm>
            <a:off x="3751768" y="4607027"/>
            <a:ext cx="3796895" cy="775954"/>
          </a:xfrm>
          <a:prstGeom prst="rect">
            <a:avLst/>
          </a:prstGeom>
          <a:solidFill>
            <a:srgbClr val="B78EB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4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Можливість працювати з матеріалом кілька разів</a:t>
            </a:r>
            <a:endParaRPr i="1" sz="24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4523363" y="5638129"/>
            <a:ext cx="2550405" cy="710119"/>
          </a:xfrm>
          <a:prstGeom prst="ellipse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Організація групової роботи</a:t>
            </a:r>
            <a:endParaRPr b="1" sz="18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7663777" y="4999719"/>
            <a:ext cx="2694561" cy="1031102"/>
          </a:xfrm>
          <a:prstGeom prst="ellipse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Поділ на окремі кімнати в межах конференції</a:t>
            </a:r>
            <a:endParaRPr b="1" sz="18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7136861" y="3589204"/>
            <a:ext cx="3140415" cy="937301"/>
          </a:xfrm>
          <a:prstGeom prst="ellipse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Об’єднання за типом сприйняття або темпом роботи</a:t>
            </a:r>
            <a:endParaRPr b="1" sz="18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6231914" y="2673652"/>
            <a:ext cx="3330375" cy="710119"/>
          </a:xfrm>
          <a:prstGeom prst="ellipse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Багатофункціональні завдання</a:t>
            </a:r>
            <a:endParaRPr b="1" sz="18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9730640" y="4376878"/>
            <a:ext cx="1751112" cy="710119"/>
          </a:xfrm>
          <a:prstGeom prst="ellipse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Проєктна робота</a:t>
            </a:r>
            <a:endParaRPr b="1" sz="18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9416241" y="2997538"/>
            <a:ext cx="2550405" cy="710119"/>
          </a:xfrm>
          <a:prstGeom prst="ellipse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Адаптація під потреби учнів</a:t>
            </a:r>
            <a:endParaRPr b="1" sz="18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17288" y="206854"/>
            <a:ext cx="2842611" cy="231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58205" y="984042"/>
            <a:ext cx="1771787" cy="152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76200"/>
            <a:ext cx="1670599" cy="159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/>
          <p:nvPr/>
        </p:nvSpPr>
        <p:spPr>
          <a:xfrm>
            <a:off x="2787300" y="1046171"/>
            <a:ext cx="7747755" cy="1317649"/>
          </a:xfrm>
          <a:prstGeom prst="rect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ЯКІ ОСОБЛИВОСТІ ВПРОВАДЖЕННЯ АДАПТИВНОГО НАВЧАННЯ?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8700" y="2949099"/>
            <a:ext cx="5905143" cy="33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547" y="2949102"/>
            <a:ext cx="5144854" cy="333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6200"/>
            <a:ext cx="1670599" cy="159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/>
          <p:nvPr/>
        </p:nvSpPr>
        <p:spPr>
          <a:xfrm>
            <a:off x="3793785" y="587716"/>
            <a:ext cx="4727644" cy="1318905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Необхідно допомогти тим, хто сприймає інформацію повільніше, пояснивши їм ще раз, але не можна забувати про тих, хто працює попереду</a:t>
            </a:r>
            <a:endParaRPr sz="20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3793785" y="2160354"/>
            <a:ext cx="4727644" cy="1020591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Важливо звернути увагу на рівень знань учнів: при виконанні завдань чи поясненні нового матеріалу </a:t>
            </a:r>
            <a:endParaRPr sz="24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3793785" y="3434678"/>
            <a:ext cx="4727644" cy="1652888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При виконанні завдань потрібно адаптуватися до ритму навчання кожного: визначити обов’язковий для виконання мінімум і додаткові завдання для учнів, які працюють швидше.</a:t>
            </a:r>
            <a:endParaRPr sz="20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3793785" y="5341299"/>
            <a:ext cx="4727644" cy="1001949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Потрібно визначити необхідний мінімум знань та додаткову інформацію для тих, хто хоче досліджувати тему глибше</a:t>
            </a:r>
            <a:endParaRPr sz="20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8237" y="706069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18237" y="2623632"/>
            <a:ext cx="2857500" cy="163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450" y="2406775"/>
            <a:ext cx="3065525" cy="3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18217" y="457659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76200"/>
            <a:ext cx="1670599" cy="159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Зображення, що містить текст, картинка&#10;&#10;Автоматично згенерований опис" id="171" name="Google Shape;1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79" y="41186"/>
            <a:ext cx="1202291" cy="148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/>
          <p:nvPr/>
        </p:nvSpPr>
        <p:spPr>
          <a:xfrm>
            <a:off x="3142367" y="545969"/>
            <a:ext cx="349366" cy="1425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3800">
                <a:solidFill>
                  <a:srgbClr val="016634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sz="19900">
              <a:solidFill>
                <a:srgbClr val="0166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3706234" y="604337"/>
            <a:ext cx="5953330" cy="472599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16634"/>
                </a:solidFill>
                <a:latin typeface="Calibri"/>
                <a:ea typeface="Calibri"/>
                <a:cs typeface="Calibri"/>
                <a:sym typeface="Calibri"/>
              </a:rPr>
              <a:t>ПОШИРЕНА СЕРЕД ПЕДАГОГІВ ПОМИЛКА</a:t>
            </a:r>
            <a:endParaRPr b="1" sz="2400">
              <a:solidFill>
                <a:srgbClr val="0166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3706234" y="1151922"/>
            <a:ext cx="5953330" cy="822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000">
                <a:solidFill>
                  <a:srgbClr val="016634"/>
                </a:solidFill>
                <a:latin typeface="Calibri"/>
                <a:ea typeface="Calibri"/>
                <a:cs typeface="Calibri"/>
                <a:sym typeface="Calibri"/>
              </a:rPr>
              <a:t>Орієнтація на певну групу учнів з подібним типом та швидкістю сприйняття</a:t>
            </a:r>
            <a:endParaRPr i="1" sz="2000">
              <a:solidFill>
                <a:srgbClr val="0166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4065" y="197800"/>
            <a:ext cx="2170626" cy="190824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/>
          <p:nvPr/>
        </p:nvSpPr>
        <p:spPr>
          <a:xfrm>
            <a:off x="723690" y="2199810"/>
            <a:ext cx="4105073" cy="544749"/>
          </a:xfrm>
          <a:prstGeom prst="rect">
            <a:avLst/>
          </a:prstGeom>
          <a:solidFill>
            <a:srgbClr val="E0FF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016634"/>
                </a:solidFill>
                <a:latin typeface="Calibri"/>
                <a:ea typeface="Calibri"/>
                <a:cs typeface="Calibri"/>
                <a:sym typeface="Calibri"/>
              </a:rPr>
              <a:t>АДАПТИВНЕ НАВЧАННЯ</a:t>
            </a:r>
            <a:endParaRPr b="1" sz="2800">
              <a:solidFill>
                <a:srgbClr val="0166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522829" y="2950509"/>
            <a:ext cx="4545282" cy="768490"/>
          </a:xfrm>
          <a:prstGeom prst="rect">
            <a:avLst/>
          </a:prstGeom>
          <a:noFill/>
          <a:ln cap="flat" cmpd="sng" w="28575">
            <a:solidFill>
              <a:srgbClr val="0166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16634"/>
                </a:solidFill>
                <a:latin typeface="Calibri"/>
                <a:ea typeface="Calibri"/>
                <a:cs typeface="Calibri"/>
                <a:sym typeface="Calibri"/>
              </a:rPr>
              <a:t>Врахування особливостей кожного учня при проведенні навчальних занять </a:t>
            </a:r>
            <a:endParaRPr sz="2000">
              <a:solidFill>
                <a:srgbClr val="0166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1114853" y="3926302"/>
            <a:ext cx="3361231" cy="768490"/>
          </a:xfrm>
          <a:prstGeom prst="rect">
            <a:avLst/>
          </a:prstGeom>
          <a:noFill/>
          <a:ln cap="flat" cmpd="sng" w="28575">
            <a:solidFill>
              <a:srgbClr val="0166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16634"/>
                </a:solidFill>
                <a:latin typeface="Calibri"/>
                <a:ea typeface="Calibri"/>
                <a:cs typeface="Calibri"/>
                <a:sym typeface="Calibri"/>
              </a:rPr>
              <a:t>Постійний зворотний зв’язок між дитиною та вчителем</a:t>
            </a:r>
            <a:endParaRPr sz="2000">
              <a:solidFill>
                <a:srgbClr val="0166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742933" y="4902095"/>
            <a:ext cx="4066589" cy="510531"/>
          </a:xfrm>
          <a:prstGeom prst="rect">
            <a:avLst/>
          </a:prstGeom>
          <a:noFill/>
          <a:ln cap="flat" cmpd="sng" w="28575">
            <a:solidFill>
              <a:srgbClr val="0166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16634"/>
                </a:solidFill>
                <a:latin typeface="Calibri"/>
                <a:ea typeface="Calibri"/>
                <a:cs typeface="Calibri"/>
                <a:sym typeface="Calibri"/>
              </a:rPr>
              <a:t>Відповідність потребам суспільства</a:t>
            </a:r>
            <a:endParaRPr sz="2000">
              <a:solidFill>
                <a:srgbClr val="0166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879626" y="5619929"/>
            <a:ext cx="3831684" cy="768490"/>
          </a:xfrm>
          <a:prstGeom prst="rect">
            <a:avLst/>
          </a:prstGeom>
          <a:noFill/>
          <a:ln cap="flat" cmpd="sng" w="28575">
            <a:solidFill>
              <a:srgbClr val="0166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16634"/>
                </a:solidFill>
                <a:latin typeface="Calibri"/>
                <a:ea typeface="Calibri"/>
                <a:cs typeface="Calibri"/>
                <a:sym typeface="Calibri"/>
              </a:rPr>
              <a:t>Розширення інструментарію сучасного українського педагога</a:t>
            </a:r>
            <a:endParaRPr sz="2000">
              <a:solidFill>
                <a:srgbClr val="0166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3212" y="2049702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97688" y="2409315"/>
            <a:ext cx="3490720" cy="181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77099" y="3867763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2023-02-17T21:16:00Z</dcterms:created>
  <dc:creator>Anastasiia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C2DE2E0B05394DD6957DB7AF64EF2668_12</vt:lpwstr>
  </property>
  <property fmtid="{D5CDD505-2E9C-101B-9397-08002B2CF9AE}" pid="3" name="KSOProductBuildVer">
    <vt:lpwstr>1033-12.2.0.13201</vt:lpwstr>
  </property>
</Properties>
</file>