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AYKjcqRQPZpawzNcKuZszPFOr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910567" y="589073"/>
            <a:ext cx="7767900" cy="1187100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БЕЗПЕРЕРВНЕ НАВЧАННЯ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18376" r="18515" t="0"/>
          <a:stretch/>
        </p:blipFill>
        <p:spPr>
          <a:xfrm>
            <a:off x="613750" y="2137925"/>
            <a:ext cx="5126148" cy="424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4453" y="2103332"/>
            <a:ext cx="5908896" cy="443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2400" y="76200"/>
            <a:ext cx="1784925" cy="1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2060401" y="1073250"/>
            <a:ext cx="9589787" cy="1057312"/>
          </a:xfrm>
          <a:prstGeom prst="roundRect">
            <a:avLst>
              <a:gd fmla="val 16667" name="adj"/>
            </a:avLst>
          </a:prstGeom>
          <a:solidFill>
            <a:srgbClr val="D5EAAE"/>
          </a:solidFill>
          <a:ln cap="flat" cmpd="sng" w="3810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Доба прогресу та розвитку технологій зумовлює </a:t>
            </a:r>
            <a:r>
              <a:rPr b="1" i="0" lang="uk-UA" sz="2400" u="none" cap="none" strike="noStrike">
                <a:solidFill>
                  <a:srgbClr val="026635"/>
                </a:solidFill>
                <a:latin typeface="Calibri"/>
                <a:ea typeface="Calibri"/>
                <a:cs typeface="Calibri"/>
                <a:sym typeface="Calibri"/>
              </a:rPr>
              <a:t>потребу</a:t>
            </a:r>
            <a:r>
              <a:rPr b="1" i="0" lang="uk-UA" sz="2400" u="none" cap="none" strike="noStrike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 у відході від концепції освіти, за якою навчання завершувалось після школи і ВНЗ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801918" y="2475616"/>
            <a:ext cx="80544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Орієнтація на безперервне навчання впродовж життя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6685478" y="912756"/>
            <a:ext cx="339634" cy="38317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66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2"/>
          <p:cNvCxnSpPr>
            <a:stCxn id="94" idx="0"/>
          </p:cNvCxnSpPr>
          <p:nvPr/>
        </p:nvCxnSpPr>
        <p:spPr>
          <a:xfrm rot="10800000">
            <a:off x="6855295" y="-144"/>
            <a:ext cx="0" cy="912900"/>
          </a:xfrm>
          <a:prstGeom prst="straightConnector1">
            <a:avLst/>
          </a:prstGeom>
          <a:noFill/>
          <a:ln cap="flat" cmpd="sng" w="5715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464432">
            <a:off x="2102639" y="2215739"/>
            <a:ext cx="822837" cy="7595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10067109" y="2796220"/>
            <a:ext cx="1194793" cy="950516"/>
          </a:xfrm>
          <a:custGeom>
            <a:rect b="b" l="l" r="r" t="t"/>
            <a:pathLst>
              <a:path extrusionOk="0" h="739701" w="1194793">
                <a:moveTo>
                  <a:pt x="574765" y="10117"/>
                </a:moveTo>
                <a:cubicBezTo>
                  <a:pt x="639353" y="3586"/>
                  <a:pt x="703942" y="-2945"/>
                  <a:pt x="775062" y="1409"/>
                </a:cubicBezTo>
                <a:cubicBezTo>
                  <a:pt x="846182" y="5763"/>
                  <a:pt x="936171" y="4312"/>
                  <a:pt x="1001485" y="36243"/>
                </a:cubicBezTo>
                <a:cubicBezTo>
                  <a:pt x="1066799" y="68174"/>
                  <a:pt x="1143725" y="113169"/>
                  <a:pt x="1166948" y="192997"/>
                </a:cubicBezTo>
                <a:cubicBezTo>
                  <a:pt x="1190171" y="272825"/>
                  <a:pt x="1226456" y="426677"/>
                  <a:pt x="1140822" y="515214"/>
                </a:cubicBezTo>
                <a:cubicBezTo>
                  <a:pt x="1055188" y="603751"/>
                  <a:pt x="843279" y="689386"/>
                  <a:pt x="653142" y="724220"/>
                </a:cubicBezTo>
                <a:cubicBezTo>
                  <a:pt x="463005" y="759054"/>
                  <a:pt x="0" y="724220"/>
                  <a:pt x="0" y="724220"/>
                </a:cubicBezTo>
                <a:lnTo>
                  <a:pt x="0" y="724220"/>
                </a:lnTo>
              </a:path>
            </a:pathLst>
          </a:custGeom>
          <a:noFill/>
          <a:ln cap="flat" cmpd="sng" w="3810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7025112" y="3460513"/>
            <a:ext cx="3042000" cy="792000"/>
          </a:xfrm>
          <a:prstGeom prst="rect">
            <a:avLst/>
          </a:prstGeom>
          <a:noFill/>
          <a:ln cap="flat" cmpd="sng" w="3810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26635"/>
                </a:solidFill>
                <a:latin typeface="Calibri"/>
                <a:ea typeface="Calibri"/>
                <a:cs typeface="Calibri"/>
                <a:sym typeface="Calibri"/>
              </a:rPr>
              <a:t>Тренд в освіті провідних країн світу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2133600" y="3460513"/>
            <a:ext cx="4300800" cy="792000"/>
          </a:xfrm>
          <a:prstGeom prst="rect">
            <a:avLst/>
          </a:prstGeom>
          <a:noFill/>
          <a:ln cap="flat" cmpd="sng" w="3810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26635"/>
                </a:solidFill>
                <a:latin typeface="Calibri"/>
                <a:ea typeface="Calibri"/>
                <a:cs typeface="Calibri"/>
                <a:sym typeface="Calibri"/>
              </a:rPr>
              <a:t>Необхідна компетентність для представника сучасного світу</a:t>
            </a:r>
            <a:endParaRPr/>
          </a:p>
        </p:txBody>
      </p:sp>
      <p:cxnSp>
        <p:nvCxnSpPr>
          <p:cNvPr id="100" name="Google Shape;100;p2"/>
          <p:cNvCxnSpPr>
            <a:stCxn id="99" idx="3"/>
            <a:endCxn id="98" idx="1"/>
          </p:cNvCxnSpPr>
          <p:nvPr/>
        </p:nvCxnSpPr>
        <p:spPr>
          <a:xfrm>
            <a:off x="6434400" y="3856513"/>
            <a:ext cx="590700" cy="0"/>
          </a:xfrm>
          <a:prstGeom prst="straightConnector1">
            <a:avLst/>
          </a:prstGeom>
          <a:noFill/>
          <a:ln cap="flat" cmpd="sng" w="3810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2"/>
          <p:cNvSpPr/>
          <p:nvPr/>
        </p:nvSpPr>
        <p:spPr>
          <a:xfrm>
            <a:off x="2431325" y="4471391"/>
            <a:ext cx="1080000" cy="502800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26635"/>
                </a:solidFill>
                <a:latin typeface="Calibri"/>
                <a:ea typeface="Calibri"/>
                <a:cs typeface="Calibri"/>
                <a:sym typeface="Calibri"/>
              </a:rPr>
              <a:t>СУТЬ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916956" y="5027608"/>
            <a:ext cx="41085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Постійний пошук можли- востей для розвитку власних навичок і особистості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460" y="2313151"/>
            <a:ext cx="1624972" cy="162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5980545" y="4714244"/>
            <a:ext cx="5247000" cy="481200"/>
          </a:xfrm>
          <a:prstGeom prst="rect">
            <a:avLst/>
          </a:prstGeom>
          <a:solidFill>
            <a:srgbClr val="D5EAAE"/>
          </a:solidFill>
          <a:ln cap="flat" cmpd="sng" w="3810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26635"/>
                </a:solidFill>
                <a:latin typeface="Calibri"/>
                <a:ea typeface="Calibri"/>
                <a:cs typeface="Calibri"/>
                <a:sym typeface="Calibri"/>
              </a:rPr>
              <a:t>Головна мета – особистісна реалізація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5980545" y="5342395"/>
            <a:ext cx="3883200" cy="767700"/>
          </a:xfrm>
          <a:prstGeom prst="rect">
            <a:avLst/>
          </a:prstGeom>
          <a:solidFill>
            <a:srgbClr val="D5EAAE"/>
          </a:solidFill>
          <a:ln cap="flat" cmpd="sng" w="38100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26635"/>
                </a:solidFill>
                <a:latin typeface="Calibri"/>
                <a:ea typeface="Calibri"/>
                <a:cs typeface="Calibri"/>
                <a:sym typeface="Calibri"/>
              </a:rPr>
              <a:t>Усвідомлення потреби у постійному вдосконаленні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884750" y="4863478"/>
            <a:ext cx="191700" cy="183000"/>
          </a:xfrm>
          <a:prstGeom prst="ellipse">
            <a:avLst/>
          </a:prstGeom>
          <a:solidFill>
            <a:srgbClr val="E0FFC1"/>
          </a:solidFill>
          <a:ln cap="flat" cmpd="sng" w="38100">
            <a:solidFill>
              <a:srgbClr val="0266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884749" y="5634754"/>
            <a:ext cx="191700" cy="183000"/>
          </a:xfrm>
          <a:prstGeom prst="ellipse">
            <a:avLst/>
          </a:prstGeom>
          <a:solidFill>
            <a:srgbClr val="E0FFC1"/>
          </a:solidFill>
          <a:ln cap="flat" cmpd="sng" w="38100">
            <a:solidFill>
              <a:srgbClr val="0266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2400" y="76200"/>
            <a:ext cx="1784925" cy="1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3562362" y="820707"/>
            <a:ext cx="5851500" cy="1252800"/>
          </a:xfrm>
          <a:prstGeom prst="rect">
            <a:avLst/>
          </a:prstGeom>
          <a:solidFill>
            <a:srgbClr val="0066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 РЕАЛІЗОВУВАТИ БЕЗПЕРЕРВНЕ НАВЧАННЯ?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2599" y="2774425"/>
            <a:ext cx="7000525" cy="37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23843" r="20055" t="0"/>
          <a:stretch/>
        </p:blipFill>
        <p:spPr>
          <a:xfrm>
            <a:off x="688254" y="2852387"/>
            <a:ext cx="3501959" cy="357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2400" y="76200"/>
            <a:ext cx="1784925" cy="1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2258743" y="866702"/>
            <a:ext cx="3424800" cy="908100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Зменшення напруги у освітньому процесі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7715142" y="900882"/>
            <a:ext cx="3019500" cy="908100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Застосування ігрових методів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7654" y="4205767"/>
            <a:ext cx="1543741" cy="1543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2243417" y="1955791"/>
            <a:ext cx="34554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Безперервне навчання передбачає вироблення стимулу до освіти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241692" y="3181407"/>
            <a:ext cx="34554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Освітній процес не по- винен тиснути на учнів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281558" y="4230374"/>
            <a:ext cx="53757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Фактор стресу знижує результатив- ність навчання – учні концентру- ються на тому, щоб не помилитись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7497154" y="1881400"/>
            <a:ext cx="34554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Навчання повинне стати невимушеним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966039" y="2759244"/>
            <a:ext cx="4517700" cy="15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Найкраще застосовувати ігровий спосіб – він сприяє підвищенню інтересу і створює позитивні емоції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76200"/>
            <a:ext cx="1784925" cy="16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049500"/>
            <a:ext cx="12192000" cy="808500"/>
          </a:xfrm>
          <a:prstGeom prst="rect">
            <a:avLst/>
          </a:prstGeom>
          <a:solidFill>
            <a:srgbClr val="451B4B"/>
          </a:solidFill>
          <a:ln cap="flat" cmpd="sng" w="9525">
            <a:solidFill>
              <a:srgbClr val="451B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0" y="5969400"/>
            <a:ext cx="12192000" cy="409800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D9C5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3028897" y="783086"/>
            <a:ext cx="2743200" cy="908005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Підготовка ціка- вих матеріалів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908586" y="535551"/>
            <a:ext cx="3019407" cy="908005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Обговорення про- блемних питань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2016459" y="1763605"/>
            <a:ext cx="4768075" cy="1197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Педагог повинен скерувати учнів на шляху розвитку, допомогти реалізувати власні можливості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490222" y="1516069"/>
            <a:ext cx="3856133" cy="1539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Постановка актуальних для учнів проблем залучить їх до глибшого дослідження матеріалу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2016459" y="3033343"/>
            <a:ext cx="4768075" cy="902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Дитині складно самостійно зна- йти шляхи та методи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016458" y="4008055"/>
            <a:ext cx="4768075" cy="1882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Варто пропонувати матеріали, курси, заняття, які можуть зацікавити, задовольнити навчальні потреби та творчий потенціал учнів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475" y="4593964"/>
            <a:ext cx="3856124" cy="2340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7122522" y="3128220"/>
            <a:ext cx="4591531" cy="1279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Обговорюючи, учні прагнути- муть продовжити розвиток і звикнуть до постійного пошуку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645" y="4674843"/>
            <a:ext cx="1912250" cy="19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00" y="76200"/>
            <a:ext cx="1784925" cy="1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2254276" y="617774"/>
            <a:ext cx="3642600" cy="908100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Відбір актуальної та потрібної інформації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8242037" y="2354302"/>
            <a:ext cx="2811300" cy="908100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Обмін досвідом між учнями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1523130" y="1671284"/>
            <a:ext cx="51048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Відібрати потрібну для формування навичок інформацію і звернути увагу на цікаві моменти, які учні можуть дослідити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069931" y="3186107"/>
            <a:ext cx="46986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Працюючи в колективі, учні мотивуватимуться прагне- нням поділитися власними досягненнями з однолітками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1742681" y="3370984"/>
            <a:ext cx="4665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Дитина сформує уміння працю- вати з інформацією, шукаючи можливості для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7086306" y="4901879"/>
            <a:ext cx="4665600" cy="16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Важливо налаштувати співпрацю в межах класу, щоб освіта асоціювалася в учнів із взаємодією з суспільством 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50" y="4547325"/>
            <a:ext cx="2654757" cy="23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4644" y="4772288"/>
            <a:ext cx="1860745" cy="186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52945" y="283871"/>
            <a:ext cx="1860750" cy="186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6200" y="76200"/>
            <a:ext cx="1784925" cy="16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5896875" y="812625"/>
            <a:ext cx="826500" cy="51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 rot="10800000">
            <a:off x="7415525" y="2549150"/>
            <a:ext cx="826500" cy="51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5532964" y="598189"/>
            <a:ext cx="3871500" cy="1342500"/>
          </a:xfrm>
          <a:prstGeom prst="ellipse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Безперервне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283188" y="1854653"/>
            <a:ext cx="43674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Обов’язкова компетентність людини ХХІ століття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199667">
            <a:off x="4551937" y="1060835"/>
            <a:ext cx="822837" cy="75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620434">
            <a:off x="3909800" y="2715681"/>
            <a:ext cx="1003697" cy="926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/>
          <p:nvPr/>
        </p:nvSpPr>
        <p:spPr>
          <a:xfrm>
            <a:off x="4988504" y="3029992"/>
            <a:ext cx="5117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 навчаючись, людина втрачає актуальність як суспільна одиниця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2319355" y="5100262"/>
            <a:ext cx="4494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Освітня система України повинна сформувати культуру безперервного навчання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46711">
            <a:off x="6464303" y="4369079"/>
            <a:ext cx="998369" cy="9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050" y="3077350"/>
            <a:ext cx="2638725" cy="22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1025" y="3829525"/>
            <a:ext cx="3810175" cy="29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4585" y="288857"/>
            <a:ext cx="2212021" cy="259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6200" y="76200"/>
            <a:ext cx="1784925" cy="1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Зеленый и желтый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2023-02-17T21:16:32Z</dcterms:created>
  <dc:creator>Anastasiia</dc:creator>
</cp:coreProperties>
</file>