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0Mpg22Dg5MCfqzSnIfhmlj8Df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0FFC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5" Type="http://schemas.openxmlformats.org/officeDocument/2006/relationships/image" Target="../media/image2.jpg"/><Relationship Id="rId6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200653" y="1005795"/>
            <a:ext cx="9461700" cy="1185000"/>
          </a:xfrm>
          <a:prstGeom prst="rect">
            <a:avLst/>
          </a:prstGeom>
          <a:solidFill>
            <a:srgbClr val="451B4B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6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БІЛІНГВАЛЬНЕ НАВЧАННЯ</a:t>
            </a:r>
            <a:endParaRPr b="1"/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5475" y="4074801"/>
            <a:ext cx="2812225" cy="236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37275" y="76201"/>
            <a:ext cx="1905001" cy="181429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337025" y="2614825"/>
            <a:ext cx="7017300" cy="58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900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- Види білінгвального навчання</a:t>
            </a:r>
            <a:endParaRPr b="1" i="1" sz="100">
              <a:solidFill>
                <a:srgbClr val="451B4B"/>
              </a:solidFill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337025" y="3278100"/>
            <a:ext cx="7017300" cy="4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uk-UA" sz="2900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- Переваги білінгвального навчання</a:t>
            </a:r>
            <a:endParaRPr b="1" i="1" sz="100">
              <a:solidFill>
                <a:srgbClr val="451B4B"/>
              </a:solidFill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53801" y="2380247"/>
            <a:ext cx="5108550" cy="4257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983" y="3704975"/>
            <a:ext cx="3085705" cy="2938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2686471" y="1006397"/>
            <a:ext cx="7006200" cy="631200"/>
          </a:xfrm>
          <a:prstGeom prst="rect">
            <a:avLst/>
          </a:prstGeom>
          <a:solidFill>
            <a:srgbClr val="D9C5D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3200" u="none" cap="none" strike="noStrike">
                <a:solidFill>
                  <a:srgbClr val="451B4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Навчання учнів двома мовами</a:t>
            </a:r>
            <a:endParaRPr>
              <a:solidFill>
                <a:srgbClr val="451B4B"/>
              </a:solidFill>
            </a:endParaRPr>
          </a:p>
        </p:txBody>
      </p:sp>
      <p:cxnSp>
        <p:nvCxnSpPr>
          <p:cNvPr id="96" name="Google Shape;96;p2"/>
          <p:cNvCxnSpPr/>
          <p:nvPr/>
        </p:nvCxnSpPr>
        <p:spPr>
          <a:xfrm>
            <a:off x="2686471" y="1785570"/>
            <a:ext cx="7006200" cy="0"/>
          </a:xfrm>
          <a:prstGeom prst="straightConnector1">
            <a:avLst/>
          </a:prstGeom>
          <a:noFill/>
          <a:ln cap="flat" cmpd="sng" w="38100">
            <a:solidFill>
              <a:srgbClr val="451B4B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97" name="Google Shape;97;p2"/>
          <p:cNvSpPr/>
          <p:nvPr/>
        </p:nvSpPr>
        <p:spPr>
          <a:xfrm>
            <a:off x="740950" y="2270200"/>
            <a:ext cx="2950500" cy="901500"/>
          </a:xfrm>
          <a:prstGeom prst="rect">
            <a:avLst/>
          </a:prstGeom>
          <a:noFill/>
          <a:ln cap="flat" cmpd="dbl" w="25400">
            <a:solidFill>
              <a:srgbClr val="451B4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Ефективне вивче- ння іншої мови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4427975" y="2270200"/>
            <a:ext cx="3523200" cy="901500"/>
          </a:xfrm>
          <a:prstGeom prst="rect">
            <a:avLst/>
          </a:prstGeom>
          <a:noFill/>
          <a:ln cap="flat" cmpd="dbl" w="25400">
            <a:solidFill>
              <a:srgbClr val="451B4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Викладання предметів іноземною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9034963" y="2270200"/>
            <a:ext cx="2058000" cy="901500"/>
          </a:xfrm>
          <a:prstGeom prst="rect">
            <a:avLst/>
          </a:prstGeom>
          <a:noFill/>
          <a:ln cap="flat" cmpd="dbl" w="25400">
            <a:solidFill>
              <a:srgbClr val="451B4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Комунікація з носіями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00" name="Google Shape;10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3487" y="3457850"/>
            <a:ext cx="3725450" cy="2079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4">
            <a:alphaModFix/>
          </a:blip>
          <a:srcRect b="1838" l="0" r="0" t="1906"/>
          <a:stretch/>
        </p:blipFill>
        <p:spPr>
          <a:xfrm>
            <a:off x="4428019" y="3457862"/>
            <a:ext cx="3523087" cy="2562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5">
            <a:alphaModFix/>
          </a:blip>
          <a:srcRect b="0" l="14608" r="7685" t="0"/>
          <a:stretch/>
        </p:blipFill>
        <p:spPr>
          <a:xfrm>
            <a:off x="8300188" y="3457856"/>
            <a:ext cx="3527537" cy="1968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137275" y="76201"/>
            <a:ext cx="1905001" cy="1814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/>
          <p:nvPr/>
        </p:nvSpPr>
        <p:spPr>
          <a:xfrm>
            <a:off x="6774288" y="4861698"/>
            <a:ext cx="3618900" cy="1064700"/>
          </a:xfrm>
          <a:prstGeom prst="rect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Рідною мовою формуються уявлення учнів про предмети, тоді змінюється мова викладання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1788000" y="4861700"/>
            <a:ext cx="3095400" cy="1064700"/>
          </a:xfrm>
          <a:prstGeom prst="rect">
            <a:avLst/>
          </a:prstGeom>
          <a:noFill/>
          <a:ln cap="flat" cmpd="sng" w="381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1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Впроваджується в початковій школі, коли дітям легше засвоювати мови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3693147" y="634267"/>
            <a:ext cx="5499300" cy="4251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Навчання з повним зануренням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3532161" y="1173034"/>
            <a:ext cx="58212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Занурення учнів в іншомовне середовище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3200530" y="1598037"/>
            <a:ext cx="64845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Частина предметів рідною, частина іноземною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6150186" y="2612515"/>
            <a:ext cx="5690400" cy="4251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Навчання з двомовним зануренням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7411778" y="3113715"/>
            <a:ext cx="31671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Клас з носіїв обох мов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6639314" y="3478613"/>
            <a:ext cx="47121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Вивчення мов через спілкування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626731" y="2612513"/>
            <a:ext cx="5044200" cy="4251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8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Перехідна білінгвальна освіта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765446" y="3129807"/>
            <a:ext cx="47667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Учень прагне навчатися іноземною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64084" y="3516150"/>
            <a:ext cx="60861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Проблемні предмети викладаються рідною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9" name="Google Shape;119;p4"/>
          <p:cNvSpPr/>
          <p:nvPr/>
        </p:nvSpPr>
        <p:spPr>
          <a:xfrm>
            <a:off x="2027550" y="4554602"/>
            <a:ext cx="2616300" cy="420300"/>
          </a:xfrm>
          <a:prstGeom prst="rect">
            <a:avLst/>
          </a:prstGeom>
          <a:solidFill>
            <a:srgbClr val="451B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 раннім виходом</a:t>
            </a:r>
            <a:endParaRPr/>
          </a:p>
        </p:txBody>
      </p:sp>
      <p:sp>
        <p:nvSpPr>
          <p:cNvPr id="120" name="Google Shape;120;p4"/>
          <p:cNvSpPr/>
          <p:nvPr/>
        </p:nvSpPr>
        <p:spPr>
          <a:xfrm>
            <a:off x="7275596" y="4559485"/>
            <a:ext cx="2616300" cy="420300"/>
          </a:xfrm>
          <a:prstGeom prst="rect">
            <a:avLst/>
          </a:prstGeom>
          <a:solidFill>
            <a:srgbClr val="451B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 пізнім виходом</a:t>
            </a:r>
            <a:endParaRPr/>
          </a:p>
        </p:txBody>
      </p:sp>
      <p:pic>
        <p:nvPicPr>
          <p:cNvPr id="121" name="Google Shape;121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7275" y="76201"/>
            <a:ext cx="1905001" cy="1814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/>
          <p:nvPr/>
        </p:nvSpPr>
        <p:spPr>
          <a:xfrm>
            <a:off x="2949687" y="521425"/>
            <a:ext cx="2784300" cy="6954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Розвиток комуніка- тивних навичок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27" name="Google Shape;127;p6"/>
          <p:cNvSpPr/>
          <p:nvPr/>
        </p:nvSpPr>
        <p:spPr>
          <a:xfrm>
            <a:off x="2437326" y="1216889"/>
            <a:ext cx="39282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Розширюється коло спілкування, можливість нових знайомств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28" name="Google Shape;128;p6"/>
          <p:cNvSpPr/>
          <p:nvPr/>
        </p:nvSpPr>
        <p:spPr>
          <a:xfrm>
            <a:off x="2514598" y="2472579"/>
            <a:ext cx="3773400" cy="6954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Можливість користуватися іншомовними ресурсами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29" name="Google Shape;129;p6"/>
          <p:cNvSpPr/>
          <p:nvPr/>
        </p:nvSpPr>
        <p:spPr>
          <a:xfrm>
            <a:off x="2179748" y="3168038"/>
            <a:ext cx="44433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Значна кількість англомовних джерел, досвід інших країн у різних сферах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0" name="Google Shape;130;p6"/>
          <p:cNvSpPr/>
          <p:nvPr/>
        </p:nvSpPr>
        <p:spPr>
          <a:xfrm>
            <a:off x="2591873" y="4499928"/>
            <a:ext cx="3618900" cy="6954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Відчуття комфорту у бага- томовних середовищах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2437326" y="5195387"/>
            <a:ext cx="39282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Мозок звикає до багатомовності, можливість легше пристосуватися до нових життєвих умов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7830355" y="498974"/>
            <a:ext cx="2724000" cy="4431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Розвиток пам’яті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3" name="Google Shape;133;p6"/>
          <p:cNvSpPr/>
          <p:nvPr/>
        </p:nvSpPr>
        <p:spPr>
          <a:xfrm>
            <a:off x="6961029" y="942184"/>
            <a:ext cx="4462500" cy="127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Потреба спілкуватися кількома мовами одночасно покращує здатність запам’ятовувати слова і граматичні конструкції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4" name="Google Shape;134;p6"/>
          <p:cNvSpPr/>
          <p:nvPr/>
        </p:nvSpPr>
        <p:spPr>
          <a:xfrm>
            <a:off x="7305538" y="2594928"/>
            <a:ext cx="3773400" cy="4917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Підготовка до майбутнього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5" name="Google Shape;135;p6"/>
          <p:cNvSpPr/>
          <p:nvPr/>
        </p:nvSpPr>
        <p:spPr>
          <a:xfrm>
            <a:off x="7228262" y="3120690"/>
            <a:ext cx="3928200" cy="90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Важливо знати кілька мов, спілку- ватися ними. Без цього учню буде важче вчитися і працювати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6" name="Google Shape;136;p6"/>
          <p:cNvSpPr/>
          <p:nvPr/>
        </p:nvSpPr>
        <p:spPr>
          <a:xfrm>
            <a:off x="8184520" y="4567625"/>
            <a:ext cx="2067000" cy="530100"/>
          </a:xfrm>
          <a:prstGeom prst="rect">
            <a:avLst/>
          </a:prstGeom>
          <a:solidFill>
            <a:srgbClr val="D9C5DC"/>
          </a:solidFill>
          <a:ln cap="flat" cmpd="sng" w="12700">
            <a:solidFill>
              <a:srgbClr val="451B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Доступність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7" name="Google Shape;137;p6"/>
          <p:cNvSpPr/>
          <p:nvPr/>
        </p:nvSpPr>
        <p:spPr>
          <a:xfrm>
            <a:off x="7555065" y="5097844"/>
            <a:ext cx="33261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000" u="none" cap="none" strike="noStrik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Нема потреби у додаткових ресурсах, лише педагоги, які володітимуть обома мовами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38" name="Google Shape;138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7275" y="76201"/>
            <a:ext cx="1905001" cy="1814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/>
          <p:nvPr/>
        </p:nvSpPr>
        <p:spPr>
          <a:xfrm>
            <a:off x="4134119" y="917620"/>
            <a:ext cx="3412901" cy="553792"/>
          </a:xfrm>
          <a:prstGeom prst="rect">
            <a:avLst/>
          </a:prstGeom>
          <a:noFill/>
          <a:ln cap="flat" cmpd="sng" w="12700">
            <a:solidFill>
              <a:srgbClr val="00663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uk-UA" sz="2400" u="none" cap="none" strike="noStrike">
                <a:solidFill>
                  <a:srgbClr val="006634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Білінгвальна освіта</a:t>
            </a:r>
            <a:endParaRPr/>
          </a:p>
        </p:txBody>
      </p:sp>
      <p:sp>
        <p:nvSpPr>
          <p:cNvPr id="144" name="Google Shape;144;p7"/>
          <p:cNvSpPr/>
          <p:nvPr/>
        </p:nvSpPr>
        <p:spPr>
          <a:xfrm>
            <a:off x="3039101" y="1687133"/>
            <a:ext cx="2601533" cy="425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006634"/>
                </a:solidFill>
                <a:latin typeface="Calibri"/>
                <a:ea typeface="Calibri"/>
                <a:cs typeface="Calibri"/>
                <a:sym typeface="Calibri"/>
              </a:rPr>
              <a:t>Світова тенденція</a:t>
            </a:r>
            <a:endParaRPr/>
          </a:p>
        </p:txBody>
      </p:sp>
      <p:sp>
        <p:nvSpPr>
          <p:cNvPr id="145" name="Google Shape;145;p7"/>
          <p:cNvSpPr/>
          <p:nvPr/>
        </p:nvSpPr>
        <p:spPr>
          <a:xfrm>
            <a:off x="6246253" y="1687133"/>
            <a:ext cx="2601533" cy="4250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006634"/>
                </a:solidFill>
                <a:latin typeface="Calibri"/>
                <a:ea typeface="Calibri"/>
                <a:cs typeface="Calibri"/>
                <a:sym typeface="Calibri"/>
              </a:rPr>
              <a:t>Майбутнє України</a:t>
            </a:r>
            <a:endParaRPr/>
          </a:p>
        </p:txBody>
      </p:sp>
      <p:sp>
        <p:nvSpPr>
          <p:cNvPr id="146" name="Google Shape;146;p7"/>
          <p:cNvSpPr/>
          <p:nvPr/>
        </p:nvSpPr>
        <p:spPr>
          <a:xfrm>
            <a:off x="2365342" y="2327856"/>
            <a:ext cx="6950454" cy="553792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38562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Іноземна культура не замінює національну</a:t>
            </a:r>
            <a:endParaRPr/>
          </a:p>
        </p:txBody>
      </p:sp>
      <p:sp>
        <p:nvSpPr>
          <p:cNvPr id="147" name="Google Shape;147;p7"/>
          <p:cNvSpPr/>
          <p:nvPr/>
        </p:nvSpPr>
        <p:spPr>
          <a:xfrm>
            <a:off x="2187223" y="3097369"/>
            <a:ext cx="7306692" cy="717999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2400" u="none" cap="none" strike="noStrike">
                <a:solidFill>
                  <a:srgbClr val="38562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Баланс між потребою порозумітися зі світом і необхідністю зберегти цінності нації</a:t>
            </a:r>
            <a:endParaRPr/>
          </a:p>
        </p:txBody>
      </p:sp>
      <p:pic>
        <p:nvPicPr>
          <p:cNvPr id="148" name="Google Shape;14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07908" y="0"/>
            <a:ext cx="3085705" cy="2938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5970" y="4166811"/>
            <a:ext cx="3022505" cy="2377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137275" y="76201"/>
            <a:ext cx="1905001" cy="1814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2022-06-25T17:47:22Z</dcterms:created>
  <dc:creator>Анастасія Головко</dc:creator>
</cp:coreProperties>
</file>