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8" r:id="rId2"/>
    <p:sldId id="271" r:id="rId3"/>
    <p:sldId id="261" r:id="rId4"/>
    <p:sldId id="296" r:id="rId5"/>
    <p:sldId id="295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B4B"/>
    <a:srgbClr val="E9DDEB"/>
    <a:srgbClr val="016634"/>
    <a:srgbClr val="E0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 autoAdjust="0"/>
    <p:restoredTop sz="95332" autoAdjust="0"/>
  </p:normalViewPr>
  <p:slideViewPr>
    <p:cSldViewPr snapToGrid="0">
      <p:cViewPr varScale="1">
        <p:scale>
          <a:sx n="75" d="100"/>
          <a:sy n="75" d="100"/>
        </p:scale>
        <p:origin x="5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3AEB3-3633-71D2-36DE-209325A5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250C14-B55D-2DF4-DE15-C171D2362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F6FA8C-7607-9D82-D87A-21F0C067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2AD7A6-E3DB-1A54-8049-B146C3E4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81DB36-A76D-685D-BE0A-DE3C631B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476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8143B-5C97-B7A7-C701-FFB428CC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CB9AF1-C0D5-24B0-8699-43E3ECEEB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61B46B-C7BE-1118-6CF8-9C78110A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07952C-143E-879C-5081-1C2EB01B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FC3F4A-41F3-25CF-42DF-3F999828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795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22CEE75-5F20-0C55-BB49-B6853A590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6F6450-9F30-88A9-38D1-A892AE88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DD1753-F57F-73F2-ED7D-D788FF2A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55127-0F3E-D8B9-3D7E-B36B6DB5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E23A68-021C-B2BC-A947-C1DF49CA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03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BAA1A-B3F3-95C4-C45E-8DD3B2CB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BB6E4F-112A-9CB0-287A-5644B6D90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7294E7-54CE-9378-DD69-D657B976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E87583-3223-F666-0EE3-24BC6EF9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59D93C-AF77-539C-08D6-73A999F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41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42B50-EB0B-AD8D-BF0C-A373CC7B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5A1447-5E9D-38EF-92B3-0783992DC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953662-367C-A7FC-7175-2151141C2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28D8E9-AA2B-A21F-042C-EEB13471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2EA9AE-AED1-AB39-80C5-5E9EA686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78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973D2-943A-7CB9-6CDA-A43E4046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E60EBC-2841-8B14-5831-452EDEEE3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B2F5B-0239-7387-14A4-9A3B78203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9CEC75-569D-4221-A360-DEB6C6E7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D4C0D8-D9C9-EF45-CED0-1D6DD7AC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3EAD26-3ACD-5A89-CE03-A8EE6629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79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83240-2478-1B00-FB08-4A21C60F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5E25FC-EB4C-8615-9BB9-D197723B3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64E1869-588C-483E-A4BF-DADDCBDF7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85BD70-46CA-8675-7F7B-215781CB9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5EB9A81-75A5-2EC5-96F3-E506C62F8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A37B3BF-104A-6888-C1F8-C722DCA4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97E69E9-4D51-EBFA-21D4-C95A8D50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DE174D-38C1-C71C-984D-0B317741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939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E1B21-925D-71FA-B007-D8FBE2E5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06536C2-DFBE-6916-5273-6977E0C5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5A30A3-2CA2-85C5-FB93-2D19D6D6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95FF61-AA41-2127-F75D-03223C14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29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9EF9A2-F13E-08A6-E0C6-6450430C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0E6DF30-9FE7-EBD1-1642-DF833008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81EC75-9353-DDD2-F1B9-AF86C8BB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58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EE5A8-83CD-86B4-17C6-19E5A709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857310-131C-190B-451C-93A58E2CF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0E7D99-34BD-032E-390D-C755B3DFD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D5048D1-7A49-05EF-BE1B-DB1D5479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0EA702-EDF9-AD0F-9018-2B93610D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1401AC-CC8E-DBA1-6EEC-8965731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273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E543D-CBDA-564E-6018-2667F48B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65872B1-6A50-147C-9218-182309D74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40AB8C-7F57-B44A-CE03-DB27A7442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B8531F-BFD0-0D36-9147-4A5F1556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CB2C77-DBDA-A2B5-93E3-163475F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6CF3D6-1DE8-1C7F-45B7-6D0D0F10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379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A0188B-99CA-75AA-4B83-748C1A9E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1DF464-81DB-DCB4-A3DC-3A88DD73C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6A1DE3-4F84-5463-DFA8-27B3ECB85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407C-D166-4D92-933A-5D10438C7788}" type="datetimeFigureOut">
              <a:rPr lang="uk-UA" smtClean="0"/>
              <a:t>01.02.2024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10F667-2504-6F38-6226-27F983DE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4EE09F-478C-3BBD-7402-904A7A8C2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9775-AF47-4AA2-967D-E9ABBEF1F2D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330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9E257B-9EBB-58D1-000C-DCABF212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3" b="93972" l="5851" r="95922">
                        <a14:foregroundMark x1="20390" y1="35284" x2="24468" y2="66312"/>
                        <a14:foregroundMark x1="24468" y1="66312" x2="35106" y2="77660"/>
                        <a14:foregroundMark x1="35106" y1="77660" x2="50000" y2="81560"/>
                        <a14:foregroundMark x1="50000" y1="81560" x2="73582" y2="69504"/>
                        <a14:foregroundMark x1="73582" y1="69504" x2="78546" y2="64007"/>
                        <a14:foregroundMark x1="78546" y1="64007" x2="79255" y2="62234"/>
                        <a14:foregroundMark x1="90603" y1="61170" x2="93617" y2="61879"/>
                        <a14:foregroundMark x1="92199" y1="67730" x2="86702" y2="66844"/>
                        <a14:foregroundMark x1="86348" y1="75000" x2="86348" y2="75000"/>
                        <a14:foregroundMark x1="95567" y1="68972" x2="95567" y2="68972"/>
                        <a14:foregroundMark x1="84220" y1="23936" x2="75887" y2="28546"/>
                        <a14:foregroundMark x1="46454" y1="10461" x2="37943" y2="10106"/>
                        <a14:foregroundMark x1="43794" y1="6383" x2="48582" y2="8511"/>
                        <a14:foregroundMark x1="6915" y1="35993" x2="10638" y2="37589"/>
                        <a14:foregroundMark x1="22340" y1="39716" x2="55319" y2="53369"/>
                        <a14:foregroundMark x1="51773" y1="72518" x2="47163" y2="30496"/>
                        <a14:foregroundMark x1="53546" y1="33156" x2="65071" y2="63652"/>
                        <a14:foregroundMark x1="73936" y1="60106" x2="66667" y2="32979"/>
                        <a14:foregroundMark x1="75000" y1="44681" x2="71454" y2="37589"/>
                        <a14:foregroundMark x1="71454" y1="37589" x2="64184" y2="30674"/>
                        <a14:foregroundMark x1="64184" y1="30674" x2="61702" y2="29610"/>
                        <a14:foregroundMark x1="61702" y1="28723" x2="41667" y2="26241"/>
                        <a14:foregroundMark x1="41667" y1="26241" x2="39894" y2="26596"/>
                        <a14:foregroundMark x1="24291" y1="29610" x2="31206" y2="24645"/>
                        <a14:foregroundMark x1="33511" y1="23759" x2="38652" y2="15426"/>
                        <a14:foregroundMark x1="38652" y1="15426" x2="35816" y2="22695"/>
                        <a14:foregroundMark x1="91489" y1="34574" x2="91489" y2="34574"/>
                        <a14:foregroundMark x1="83865" y1="15603" x2="83865" y2="15603"/>
                        <a14:foregroundMark x1="86170" y1="14007" x2="86170" y2="14007"/>
                        <a14:foregroundMark x1="81560" y1="13830" x2="81560" y2="13830"/>
                        <a14:foregroundMark x1="84220" y1="18617" x2="84220" y2="18617"/>
                        <a14:foregroundMark x1="59043" y1="89362" x2="48050" y2="85993"/>
                        <a14:foregroundMark x1="53546" y1="93972" x2="49823" y2="91489"/>
                        <a14:foregroundMark x1="68085" y1="87234" x2="68085" y2="87234"/>
                        <a14:foregroundMark x1="7270" y1="24823" x2="7979" y2="26241"/>
                        <a14:foregroundMark x1="8865" y1="69504" x2="7624" y2="70390"/>
                        <a14:foregroundMark x1="6028" y1="70745" x2="6028" y2="70745"/>
                        <a14:foregroundMark x1="10461" y1="66667" x2="10461" y2="66667"/>
                        <a14:foregroundMark x1="9574" y1="66135" x2="9574" y2="66135"/>
                        <a14:foregroundMark x1="11348" y1="73404" x2="11348" y2="73404"/>
                        <a14:foregroundMark x1="95922" y1="60284" x2="95922" y2="60284"/>
                        <a14:foregroundMark x1="68085" y1="92908" x2="68085" y2="92908"/>
                        <a14:foregroundMark x1="69149" y1="93440" x2="69149" y2="93440"/>
                        <a14:foregroundMark x1="87411" y1="34220" x2="87411" y2="34220"/>
                        <a14:backgroundMark x1="20035" y1="15957" x2="20035" y2="15957"/>
                        <a14:backgroundMark x1="26241" y1="14362" x2="26241" y2="14362"/>
                        <a14:backgroundMark x1="33865" y1="13652" x2="33865" y2="13652"/>
                        <a14:backgroundMark x1="85461" y1="35461" x2="85461" y2="35461"/>
                        <a14:backgroundMark x1="82801" y1="35993" x2="82801" y2="35993"/>
                        <a14:backgroundMark x1="83865" y1="33511" x2="83865" y2="33511"/>
                        <a14:backgroundMark x1="76950" y1="87057" x2="76950" y2="87057"/>
                        <a14:backgroundMark x1="81915" y1="83865" x2="81915" y2="83865"/>
                        <a14:backgroundMark x1="79965" y1="57624" x2="79965" y2="57624"/>
                        <a14:backgroundMark x1="77837" y1="59929" x2="77837" y2="59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29" y="1375575"/>
            <a:ext cx="5383948" cy="538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54FA9E-3940-5C39-D0A5-B74B6D85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8" b="93860" l="4525" r="95928">
                        <a14:foregroundMark x1="90045" y1="73246" x2="88235" y2="69298"/>
                        <a14:foregroundMark x1="87330" y1="51316" x2="86425" y2="45614"/>
                        <a14:foregroundMark x1="47964" y1="7018" x2="50226" y2="7895"/>
                        <a14:foregroundMark x1="49321" y1="8333" x2="47964" y2="18421"/>
                        <a14:foregroundMark x1="47059" y1="18421" x2="47059" y2="18421"/>
                        <a14:foregroundMark x1="36652" y1="16667" x2="37557" y2="22807"/>
                        <a14:foregroundMark x1="38009" y1="15351" x2="42986" y2="10088"/>
                        <a14:foregroundMark x1="57014" y1="12281" x2="58371" y2="20175"/>
                        <a14:foregroundMark x1="56561" y1="22807" x2="48416" y2="27632"/>
                        <a14:foregroundMark x1="74661" y1="25439" x2="74661" y2="25439"/>
                        <a14:foregroundMark x1="68326" y1="22368" x2="71041" y2="24561"/>
                        <a14:foregroundMark x1="63801" y1="19298" x2="65158" y2="20175"/>
                        <a14:foregroundMark x1="80090" y1="32456" x2="82805" y2="37281"/>
                        <a14:foregroundMark x1="87783" y1="52193" x2="87783" y2="53947"/>
                        <a14:foregroundMark x1="87330" y1="64035" x2="92308" y2="73684"/>
                        <a14:foregroundMark x1="95928" y1="79386" x2="95928" y2="79386"/>
                        <a14:foregroundMark x1="24434" y1="82895" x2="16742" y2="69298"/>
                        <a14:foregroundMark x1="16742" y1="69298" x2="16742" y2="69298"/>
                        <a14:foregroundMark x1="19910" y1="60965" x2="9502" y2="61842"/>
                        <a14:foregroundMark x1="4977" y1="62281" x2="4977" y2="70175"/>
                        <a14:foregroundMark x1="34842" y1="52632" x2="34389" y2="55263"/>
                        <a14:foregroundMark x1="60633" y1="55702" x2="60181" y2="58333"/>
                        <a14:foregroundMark x1="52036" y1="92982" x2="46154" y2="93860"/>
                        <a14:foregroundMark x1="16742" y1="32456" x2="14480" y2="346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718" y="2742658"/>
            <a:ext cx="2373086" cy="2448251"/>
          </a:xfrm>
          <a:prstGeom prst="rect">
            <a:avLst/>
          </a:prstGeom>
        </p:spPr>
      </p:pic>
      <p:pic>
        <p:nvPicPr>
          <p:cNvPr id="8" name="Рисунок 7" descr="Зображення, що містить пазл, головоломка&#10;&#10;Автоматично згенерований опис">
            <a:extLst>
              <a:ext uri="{FF2B5EF4-FFF2-40B4-BE49-F238E27FC236}">
                <a16:creationId xmlns:a16="http://schemas.microsoft.com/office/drawing/2014/main" id="{09F78DE9-B1EB-B375-6D37-42A7C7F63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42" b="90110" l="3667" r="95000">
                        <a14:foregroundMark x1="7333" y1="23077" x2="7333" y2="23077"/>
                        <a14:foregroundMark x1="3667" y1="19780" x2="3667" y2="19780"/>
                        <a14:foregroundMark x1="46667" y1="8791" x2="46667" y2="8791"/>
                        <a14:foregroundMark x1="95333" y1="45604" x2="95333" y2="45604"/>
                        <a14:foregroundMark x1="37000" y1="82967" x2="37000" y2="82967"/>
                        <a14:foregroundMark x1="34333" y1="76374" x2="40667" y2="81319"/>
                        <a14:foregroundMark x1="11000" y1="19780" x2="15000" y2="24176"/>
                        <a14:foregroundMark x1="48000" y1="85165" x2="48333" y2="90110"/>
                        <a14:foregroundMark x1="48667" y1="8791" x2="44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246" y="1566703"/>
            <a:ext cx="2971812" cy="1802900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знімок екрана, логотип, Шрифт&#10;&#10;Автоматично згенерований опис">
            <a:extLst>
              <a:ext uri="{FF2B5EF4-FFF2-40B4-BE49-F238E27FC236}">
                <a16:creationId xmlns:a16="http://schemas.microsoft.com/office/drawing/2014/main" id="{3A27B723-B07F-77EA-BAAD-654050D05D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516"/>
            <a:ext cx="1479368" cy="1408922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1C890C7-80E0-F3B4-A90B-7DBA85E9DE81}"/>
              </a:ext>
            </a:extLst>
          </p:cNvPr>
          <p:cNvSpPr/>
          <p:nvPr/>
        </p:nvSpPr>
        <p:spPr>
          <a:xfrm>
            <a:off x="10898155" y="0"/>
            <a:ext cx="1293845" cy="6858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6416575" y="414377"/>
            <a:ext cx="5128502" cy="978366"/>
          </a:xfrm>
          <a:prstGeom prst="rect">
            <a:avLst/>
          </a:prstGeom>
          <a:solidFill>
            <a:srgbClr val="451B4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УБІКВІТАРНІСТЬ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E1C4677D-9C46-5AA7-205A-0380329E951D}"/>
              </a:ext>
            </a:extLst>
          </p:cNvPr>
          <p:cNvSpPr/>
          <p:nvPr/>
        </p:nvSpPr>
        <p:spPr>
          <a:xfrm>
            <a:off x="6366659" y="459672"/>
            <a:ext cx="5128502" cy="978366"/>
          </a:xfrm>
          <a:prstGeom prst="rect">
            <a:avLst/>
          </a:prstGeom>
          <a:solidFill>
            <a:srgbClr val="451B4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УБІКВІТАРНІСТЬ</a:t>
            </a:r>
          </a:p>
        </p:txBody>
      </p:sp>
      <p:sp>
        <p:nvSpPr>
          <p:cNvPr id="10" name="Прямоугольник 20">
            <a:extLst>
              <a:ext uri="{FF2B5EF4-FFF2-40B4-BE49-F238E27FC236}">
                <a16:creationId xmlns:a16="http://schemas.microsoft.com/office/drawing/2014/main" id="{756E097A-5915-1C14-8D51-23D8412703B3}"/>
              </a:ext>
            </a:extLst>
          </p:cNvPr>
          <p:cNvSpPr/>
          <p:nvPr/>
        </p:nvSpPr>
        <p:spPr>
          <a:xfrm>
            <a:off x="2172810" y="637810"/>
            <a:ext cx="3202767" cy="62209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451B4B"/>
                </a:solidFill>
              </a:rPr>
              <a:t>Освітні тренди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D3B4D1E9-C6AE-21B0-B38E-AF1F48B79D5F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5375577" y="948855"/>
            <a:ext cx="991082" cy="0"/>
          </a:xfrm>
          <a:prstGeom prst="line">
            <a:avLst/>
          </a:prstGeom>
          <a:ln w="38100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>
            <a:extLst>
              <a:ext uri="{FF2B5EF4-FFF2-40B4-BE49-F238E27FC236}">
                <a16:creationId xmlns:a16="http://schemas.microsoft.com/office/drawing/2014/main" id="{AF537642-4DDC-801B-1DF5-DAF9B331AC4F}"/>
              </a:ext>
            </a:extLst>
          </p:cNvPr>
          <p:cNvSpPr/>
          <p:nvPr/>
        </p:nvSpPr>
        <p:spPr>
          <a:xfrm>
            <a:off x="5325661" y="811695"/>
            <a:ext cx="325120" cy="274320"/>
          </a:xfrm>
          <a:prstGeom prst="diamond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 descr="Зображення, що містить одежа, взуття, чоловік, стоячи&#10;&#10;Автоматично згенерований опис">
            <a:extLst>
              <a:ext uri="{FF2B5EF4-FFF2-40B4-BE49-F238E27FC236}">
                <a16:creationId xmlns:a16="http://schemas.microsoft.com/office/drawing/2014/main" id="{175F9DE1-14DB-A5AC-F854-AA0070CE96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64" y="4802860"/>
            <a:ext cx="2941873" cy="1802899"/>
          </a:xfrm>
          <a:prstGeom prst="rect">
            <a:avLst/>
          </a:prstGeom>
        </p:spPr>
      </p:pic>
      <p:pic>
        <p:nvPicPr>
          <p:cNvPr id="17" name="Рисунок 16" descr="Зображення, що містить фрукти, яблуко&#10;&#10;Автоматично згенерований опис">
            <a:extLst>
              <a:ext uri="{FF2B5EF4-FFF2-40B4-BE49-F238E27FC236}">
                <a16:creationId xmlns:a16="http://schemas.microsoft.com/office/drawing/2014/main" id="{52198B7F-3889-E242-F97B-89C6C962B2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95" y="1921868"/>
            <a:ext cx="1641579" cy="1641579"/>
          </a:xfrm>
          <a:prstGeom prst="rect">
            <a:avLst/>
          </a:prstGeom>
        </p:spPr>
      </p:pic>
      <p:pic>
        <p:nvPicPr>
          <p:cNvPr id="19" name="Рисунок 18" descr="Зображення, що містить знімок екрана, мультфільм, дизайн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294189CE-A530-2940-B41C-FCA04123B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1" y="4217819"/>
            <a:ext cx="2271234" cy="2271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1391" y="2549940"/>
            <a:ext cx="3708976" cy="1536478"/>
          </a:xfrm>
          <a:prstGeom prst="rect">
            <a:avLst/>
          </a:prstGeom>
          <a:noFill/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uk-UA" sz="2000" b="1" i="1" dirty="0">
                <a:solidFill>
                  <a:srgbClr val="451B4B"/>
                </a:solidFill>
              </a:rPr>
              <a:t>Педагог будує освітній процес навколо знань та навичок, які є широко розповсюдженими (убіквітарними)</a:t>
            </a:r>
          </a:p>
        </p:txBody>
      </p:sp>
      <p:cxnSp>
        <p:nvCxnSpPr>
          <p:cNvPr id="7" name="Прямая соединительная линия 6"/>
          <p:cNvCxnSpPr>
            <a:cxnSpLocks/>
            <a:stCxn id="5" idx="3"/>
          </p:cNvCxnSpPr>
          <p:nvPr/>
        </p:nvCxnSpPr>
        <p:spPr>
          <a:xfrm>
            <a:off x="12032790" y="1302523"/>
            <a:ext cx="159210" cy="0"/>
          </a:xfrm>
          <a:prstGeom prst="line">
            <a:avLst/>
          </a:prstGeom>
          <a:ln w="38100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517549" y="1436777"/>
            <a:ext cx="674451" cy="0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517548" y="1151432"/>
            <a:ext cx="674451" cy="0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37361" y="2258112"/>
            <a:ext cx="1264595" cy="544749"/>
          </a:xfrm>
          <a:prstGeom prst="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451B4B"/>
                </a:solidFill>
              </a:rPr>
              <a:t>СУТЬ</a:t>
            </a:r>
          </a:p>
        </p:txBody>
      </p:sp>
      <p:cxnSp>
        <p:nvCxnSpPr>
          <p:cNvPr id="15" name="Прямая соединительная линия 14"/>
          <p:cNvCxnSpPr>
            <a:cxnSpLocks/>
            <a:stCxn id="13" idx="3"/>
            <a:endCxn id="16" idx="1"/>
          </p:cNvCxnSpPr>
          <p:nvPr/>
        </p:nvCxnSpPr>
        <p:spPr>
          <a:xfrm>
            <a:off x="4630367" y="3318179"/>
            <a:ext cx="638375" cy="0"/>
          </a:xfrm>
          <a:prstGeom prst="line">
            <a:avLst/>
          </a:prstGeom>
          <a:ln w="38100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68742" y="2549940"/>
            <a:ext cx="4474697" cy="1536478"/>
          </a:xfrm>
          <a:prstGeom prst="rect">
            <a:avLst/>
          </a:prstGeom>
          <a:solidFill>
            <a:srgbClr val="E9DDEB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451B4B"/>
                </a:solidFill>
              </a:rPr>
              <a:t>ВЧИТЕЛЬ ЗАБЕЗПЕЧУЄ РОЗУ-МІННЯ РОЗПОВСЮДЖЕНОСТІ З БОКУ УЧНІВ, ПОКАЗАТИ УНІВЕРСАЛЬНІСТЬ МАТЕРІАЛУ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77757" y="4259138"/>
            <a:ext cx="8181970" cy="62209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451B4B"/>
                </a:solidFill>
              </a:rPr>
              <a:t>Розуміння практичного застосування у життєвих сферах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1681" y="868667"/>
            <a:ext cx="9521109" cy="867711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38100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451B4B"/>
                </a:solidFill>
              </a:rPr>
              <a:t>Розвиток одного напрямку неможливий без інших, тому досягнення у кожній галузі є суттєвими та актуальними не лише для цієї сфери</a:t>
            </a:r>
          </a:p>
        </p:txBody>
      </p:sp>
      <p:pic>
        <p:nvPicPr>
          <p:cNvPr id="34" name="Рисунок 33" descr="Зображення, що містить мультфільм, коло, малюнок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DB752238-CB22-43D7-1D1D-16942B508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27" y="3424755"/>
            <a:ext cx="3075415" cy="2050277"/>
          </a:xfrm>
          <a:prstGeom prst="rect">
            <a:avLst/>
          </a:prstGeom>
        </p:spPr>
      </p:pic>
      <p:sp>
        <p:nvSpPr>
          <p:cNvPr id="35" name="Стрілка: униз 34">
            <a:extLst>
              <a:ext uri="{FF2B5EF4-FFF2-40B4-BE49-F238E27FC236}">
                <a16:creationId xmlns:a16="http://schemas.microsoft.com/office/drawing/2014/main" id="{BEA53F23-C906-971A-EF50-09F1581244E6}"/>
              </a:ext>
            </a:extLst>
          </p:cNvPr>
          <p:cNvSpPr/>
          <p:nvPr/>
        </p:nvSpPr>
        <p:spPr>
          <a:xfrm>
            <a:off x="1778000" y="4828664"/>
            <a:ext cx="459361" cy="744511"/>
          </a:xfrm>
          <a:prstGeom prst="downArrow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451B4B"/>
              </a:solidFill>
            </a:endParaRPr>
          </a:p>
        </p:txBody>
      </p:sp>
      <p:sp>
        <p:nvSpPr>
          <p:cNvPr id="36" name="Прямоугольник 20">
            <a:extLst>
              <a:ext uri="{FF2B5EF4-FFF2-40B4-BE49-F238E27FC236}">
                <a16:creationId xmlns:a16="http://schemas.microsoft.com/office/drawing/2014/main" id="{033C26FD-4AC1-7A14-BF14-E4068A88EC43}"/>
              </a:ext>
            </a:extLst>
          </p:cNvPr>
          <p:cNvSpPr/>
          <p:nvPr/>
        </p:nvSpPr>
        <p:spPr>
          <a:xfrm>
            <a:off x="781517" y="5774795"/>
            <a:ext cx="5405923" cy="744511"/>
          </a:xfrm>
          <a:prstGeom prst="roundRect">
            <a:avLst>
              <a:gd name="adj" fmla="val 26220"/>
            </a:avLst>
          </a:prstGeom>
          <a:solidFill>
            <a:schemeClr val="accent2">
              <a:lumMod val="50000"/>
            </a:schemeClr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Формування наскрізних міжпредметних ліній та впровадження проєктного навчання</a:t>
            </a:r>
          </a:p>
        </p:txBody>
      </p:sp>
      <p:cxnSp>
        <p:nvCxnSpPr>
          <p:cNvPr id="37" name="Прямая соединительная линия 9">
            <a:extLst>
              <a:ext uri="{FF2B5EF4-FFF2-40B4-BE49-F238E27FC236}">
                <a16:creationId xmlns:a16="http://schemas.microsoft.com/office/drawing/2014/main" id="{469854DE-F2AE-4254-F5EB-B544C0796428}"/>
              </a:ext>
            </a:extLst>
          </p:cNvPr>
          <p:cNvCxnSpPr>
            <a:cxnSpLocks/>
          </p:cNvCxnSpPr>
          <p:nvPr/>
        </p:nvCxnSpPr>
        <p:spPr>
          <a:xfrm>
            <a:off x="0" y="6147050"/>
            <a:ext cx="781517" cy="1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 descr="Зображення, що містить текст, знімок екрана, логотип, Шрифт&#10;&#10;Автоматично згенерований опис">
            <a:extLst>
              <a:ext uri="{FF2B5EF4-FFF2-40B4-BE49-F238E27FC236}">
                <a16:creationId xmlns:a16="http://schemas.microsoft.com/office/drawing/2014/main" id="{13BCF120-BC85-75EB-C475-9AEB9D72F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516"/>
            <a:ext cx="1479368" cy="1408922"/>
          </a:xfrm>
          <a:prstGeom prst="rect">
            <a:avLst/>
          </a:prstGeom>
        </p:spPr>
      </p:pic>
      <p:sp>
        <p:nvSpPr>
          <p:cNvPr id="3" name="Прямоугольник 20">
            <a:extLst>
              <a:ext uri="{FF2B5EF4-FFF2-40B4-BE49-F238E27FC236}">
                <a16:creationId xmlns:a16="http://schemas.microsoft.com/office/drawing/2014/main" id="{CDE7C045-C5B3-340F-E96B-26FB3002FA26}"/>
              </a:ext>
            </a:extLst>
          </p:cNvPr>
          <p:cNvSpPr/>
          <p:nvPr/>
        </p:nvSpPr>
        <p:spPr>
          <a:xfrm>
            <a:off x="6562557" y="5774795"/>
            <a:ext cx="5172243" cy="744511"/>
          </a:xfrm>
          <a:prstGeom prst="roundRect">
            <a:avLst>
              <a:gd name="adj" fmla="val 23490"/>
            </a:avLst>
          </a:prstGeom>
          <a:solidFill>
            <a:schemeClr val="accent2">
              <a:lumMod val="50000"/>
            </a:schemeClr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Усвідомлення необхідності знань і навичок, на засвоєння яких спрямовується урок</a:t>
            </a:r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AB38BE27-75AE-99F9-813E-FF1077DEF895}"/>
              </a:ext>
            </a:extLst>
          </p:cNvPr>
          <p:cNvCxnSpPr>
            <a:cxnSpLocks/>
          </p:cNvCxnSpPr>
          <p:nvPr/>
        </p:nvCxnSpPr>
        <p:spPr>
          <a:xfrm>
            <a:off x="6171798" y="6147050"/>
            <a:ext cx="390759" cy="1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ниверсальность – Бесплатные иконки: стрелы">
            <a:extLst>
              <a:ext uri="{FF2B5EF4-FFF2-40B4-BE49-F238E27FC236}">
                <a16:creationId xmlns:a16="http://schemas.microsoft.com/office/drawing/2014/main" id="{688B8C0B-95C4-C64C-3DF6-ED38054D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58" y="2335745"/>
            <a:ext cx="2661920" cy="26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62C7E-03C2-66EE-D7BA-F052D7771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5980" l="8348" r="93073">
                        <a14:foregroundMark x1="73712" y1="15578" x2="74778" y2="20101"/>
                        <a14:foregroundMark x1="81350" y1="42462" x2="81350" y2="42462"/>
                        <a14:foregroundMark x1="82060" y1="43216" x2="82060" y2="43216"/>
                        <a14:foregroundMark x1="82771" y1="44221" x2="81528" y2="44724"/>
                        <a14:foregroundMark x1="74067" y1="44975" x2="74245" y2="46482"/>
                        <a14:foregroundMark x1="73535" y1="43467" x2="74245" y2="45477"/>
                        <a14:foregroundMark x1="87567" y1="60804" x2="87567" y2="64824"/>
                        <a14:foregroundMark x1="88455" y1="71859" x2="88988" y2="83668"/>
                        <a14:foregroundMark x1="90409" y1="91206" x2="89876" y2="95980"/>
                        <a14:foregroundMark x1="93250" y1="94724" x2="85435" y2="95226"/>
                        <a14:foregroundMark x1="8348" y1="70352" x2="10124" y2="70352"/>
                        <a14:foregroundMark x1="33215" y1="71106" x2="33215" y2="71106"/>
                        <a14:foregroundMark x1="10302" y1="92714" x2="10302" y2="92714"/>
                        <a14:foregroundMark x1="14565" y1="92462" x2="14565" y2="92462"/>
                        <a14:foregroundMark x1="32327" y1="71859" x2="31083" y2="71859"/>
                        <a14:foregroundMark x1="84547" y1="91709" x2="84547" y2="93719"/>
                        <a14:backgroundMark x1="68561" y1="79648" x2="68561" y2="79648"/>
                        <a14:backgroundMark x1="67673" y1="78894" x2="68917" y2="79397"/>
                        <a14:backgroundMark x1="85968" y1="90201" x2="86550" y2="91709"/>
                        <a14:backgroundMark x1="68561" y1="24623" x2="68561" y2="24623"/>
                        <a14:backgroundMark x1="84725" y1="70101" x2="84725" y2="70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6320" y="1860336"/>
            <a:ext cx="6600217" cy="4665873"/>
          </a:xfrm>
          <a:prstGeom prst="rect">
            <a:avLst/>
          </a:prstGeom>
        </p:spPr>
      </p:pic>
      <p:pic>
        <p:nvPicPr>
          <p:cNvPr id="5" name="Рисунок 4" descr="Зображення, що містить текст, знімок екрана, логотип, Шрифт&#10;&#10;Автоматично згенерований опис">
            <a:extLst>
              <a:ext uri="{FF2B5EF4-FFF2-40B4-BE49-F238E27FC236}">
                <a16:creationId xmlns:a16="http://schemas.microsoft.com/office/drawing/2014/main" id="{345B80A0-9B31-1BDC-E8C3-A1FF69304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516"/>
            <a:ext cx="1479368" cy="1408922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4647C24-2C26-D2B4-0247-971770647016}"/>
              </a:ext>
            </a:extLst>
          </p:cNvPr>
          <p:cNvSpPr/>
          <p:nvPr/>
        </p:nvSpPr>
        <p:spPr>
          <a:xfrm>
            <a:off x="10898155" y="0"/>
            <a:ext cx="1293845" cy="6858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1B45AD38-CF6B-8E04-4137-B5779D065B4E}"/>
              </a:ext>
            </a:extLst>
          </p:cNvPr>
          <p:cNvSpPr/>
          <p:nvPr/>
        </p:nvSpPr>
        <p:spPr>
          <a:xfrm>
            <a:off x="2651760" y="393489"/>
            <a:ext cx="9063800" cy="1408922"/>
          </a:xfrm>
          <a:prstGeom prst="rect">
            <a:avLst/>
          </a:prstGeom>
          <a:solidFill>
            <a:srgbClr val="451B4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ЯК ЗАСТОСОВУВАТИ УБІКВІТАРНІСТЬ В ОСВІТНЬОМУ ПРОЦЕСІ?</a:t>
            </a: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8504CDE0-156C-C07D-E546-06B5B98DE5A2}"/>
              </a:ext>
            </a:extLst>
          </p:cNvPr>
          <p:cNvSpPr/>
          <p:nvPr/>
        </p:nvSpPr>
        <p:spPr>
          <a:xfrm>
            <a:off x="2651760" y="451414"/>
            <a:ext cx="9063800" cy="1408922"/>
          </a:xfrm>
          <a:prstGeom prst="rect">
            <a:avLst/>
          </a:prstGeom>
          <a:solidFill>
            <a:srgbClr val="451B4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ЯК ЗАСТОСОВУВАТИ УБІКВІТАРНІСТЬ В ОСВІТНЬОМУ ПРОЦЕСІ?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95966907-CFEB-3CB7-63B0-89A7173F7AD0}"/>
              </a:ext>
            </a:extLst>
          </p:cNvPr>
          <p:cNvCxnSpPr>
            <a:cxnSpLocks/>
          </p:cNvCxnSpPr>
          <p:nvPr/>
        </p:nvCxnSpPr>
        <p:spPr>
          <a:xfrm>
            <a:off x="1544320" y="1360792"/>
            <a:ext cx="1076541" cy="1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BD0147-D6D8-6994-4C42-2A978AA095BF}"/>
              </a:ext>
            </a:extLst>
          </p:cNvPr>
          <p:cNvSpPr/>
          <p:nvPr/>
        </p:nvSpPr>
        <p:spPr>
          <a:xfrm>
            <a:off x="2437981" y="701340"/>
            <a:ext cx="4404360" cy="1318905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451B4B"/>
                </a:solidFill>
              </a:rPr>
              <a:t>1. Визначте тему заняття і сформулюйте основні тези, які учням необхідно опрацювати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9AC84287-EAC5-DE49-6F01-D83309324A23}"/>
              </a:ext>
            </a:extLst>
          </p:cNvPr>
          <p:cNvCxnSpPr/>
          <p:nvPr/>
        </p:nvCxnSpPr>
        <p:spPr>
          <a:xfrm>
            <a:off x="6842341" y="1360792"/>
            <a:ext cx="1523581" cy="0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6A9AC5BC-7032-05D0-682C-8ECCA1E28D00}"/>
              </a:ext>
            </a:extLst>
          </p:cNvPr>
          <p:cNvCxnSpPr>
            <a:cxnSpLocks/>
          </p:cNvCxnSpPr>
          <p:nvPr/>
        </p:nvCxnSpPr>
        <p:spPr>
          <a:xfrm>
            <a:off x="11795760" y="1360792"/>
            <a:ext cx="411480" cy="0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8112BCC-3D68-7425-CF3D-E1E1153D9669}"/>
              </a:ext>
            </a:extLst>
          </p:cNvPr>
          <p:cNvCxnSpPr>
            <a:cxnSpLocks/>
          </p:cNvCxnSpPr>
          <p:nvPr/>
        </p:nvCxnSpPr>
        <p:spPr>
          <a:xfrm>
            <a:off x="0" y="3037193"/>
            <a:ext cx="12192000" cy="0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5"/>
          <p:cNvSpPr/>
          <p:nvPr/>
        </p:nvSpPr>
        <p:spPr>
          <a:xfrm>
            <a:off x="562649" y="2377740"/>
            <a:ext cx="6599731" cy="131890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451B4B"/>
                </a:solidFill>
              </a:rPr>
              <a:t>3. Підготуйте теми для дослідження, пов’язані з потрібними сферами, спрямовуючи питання так, щоб діти дійшли до потрібних знань</a:t>
            </a:r>
          </a:p>
        </p:txBody>
      </p:sp>
      <p:sp>
        <p:nvSpPr>
          <p:cNvPr id="13" name="Прямоугольник 6"/>
          <p:cNvSpPr/>
          <p:nvPr/>
        </p:nvSpPr>
        <p:spPr>
          <a:xfrm>
            <a:off x="7679807" y="2377740"/>
            <a:ext cx="3994765" cy="131890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451B4B"/>
                </a:solidFill>
              </a:rPr>
              <a:t>4. Озвучте тему на уроці і обговоріть з дітьми сфери застосування матеріалу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FB7030A5-CD88-6F14-FA4C-18E54A349BAE}"/>
              </a:ext>
            </a:extLst>
          </p:cNvPr>
          <p:cNvCxnSpPr>
            <a:cxnSpLocks/>
          </p:cNvCxnSpPr>
          <p:nvPr/>
        </p:nvCxnSpPr>
        <p:spPr>
          <a:xfrm>
            <a:off x="0" y="4820273"/>
            <a:ext cx="12192000" cy="0"/>
          </a:xfrm>
          <a:prstGeom prst="line">
            <a:avLst/>
          </a:prstGeom>
          <a:ln w="28575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6">
            <a:extLst>
              <a:ext uri="{FF2B5EF4-FFF2-40B4-BE49-F238E27FC236}">
                <a16:creationId xmlns:a16="http://schemas.microsoft.com/office/drawing/2014/main" id="{B7F67ADE-9963-011C-A672-E535DD9A5D80}"/>
              </a:ext>
            </a:extLst>
          </p:cNvPr>
          <p:cNvSpPr/>
          <p:nvPr/>
        </p:nvSpPr>
        <p:spPr>
          <a:xfrm>
            <a:off x="380162" y="4160821"/>
            <a:ext cx="4292163" cy="131890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451B4B"/>
                </a:solidFill>
              </a:rPr>
              <a:t>5. Складіть перелік сфер, для яких важливими є аспекти навчального матеріалу</a:t>
            </a:r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id="{C7421F85-DD13-E51E-EE1C-C97FAED42984}"/>
              </a:ext>
            </a:extLst>
          </p:cNvPr>
          <p:cNvSpPr/>
          <p:nvPr/>
        </p:nvSpPr>
        <p:spPr>
          <a:xfrm>
            <a:off x="5086356" y="4160821"/>
            <a:ext cx="2808622" cy="1318902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451B4B"/>
                </a:solidFill>
              </a:rPr>
              <a:t>6. Поділіть клас на групи і дослідіть кожну зі сфер</a:t>
            </a:r>
          </a:p>
        </p:txBody>
      </p:sp>
      <p:sp>
        <p:nvSpPr>
          <p:cNvPr id="18" name="Прямоугольник 6">
            <a:extLst>
              <a:ext uri="{FF2B5EF4-FFF2-40B4-BE49-F238E27FC236}">
                <a16:creationId xmlns:a16="http://schemas.microsoft.com/office/drawing/2014/main" id="{37F3E73A-CEE5-D7CE-B741-7A6F78787EB7}"/>
              </a:ext>
            </a:extLst>
          </p:cNvPr>
          <p:cNvSpPr/>
          <p:nvPr/>
        </p:nvSpPr>
        <p:spPr>
          <a:xfrm>
            <a:off x="8309666" y="4160821"/>
            <a:ext cx="2560321" cy="1318899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rgbClr val="451B4B"/>
                </a:solidFill>
              </a:rPr>
              <a:t>7. Презентація результатів діяльності учнів</a:t>
            </a:r>
          </a:p>
        </p:txBody>
      </p:sp>
      <p:sp>
        <p:nvSpPr>
          <p:cNvPr id="19" name="Прямоугольник 20">
            <a:extLst>
              <a:ext uri="{FF2B5EF4-FFF2-40B4-BE49-F238E27FC236}">
                <a16:creationId xmlns:a16="http://schemas.microsoft.com/office/drawing/2014/main" id="{D731C6E7-D683-97ED-F17A-5EDC2F9E4848}"/>
              </a:ext>
            </a:extLst>
          </p:cNvPr>
          <p:cNvSpPr/>
          <p:nvPr/>
        </p:nvSpPr>
        <p:spPr>
          <a:xfrm>
            <a:off x="962642" y="5695827"/>
            <a:ext cx="10266715" cy="9704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451B4B"/>
                </a:solidFill>
              </a:rPr>
              <a:t>8.</a:t>
            </a:r>
            <a:r>
              <a:rPr lang="ru-RU" sz="2400" b="1" i="1" dirty="0">
                <a:solidFill>
                  <a:srgbClr val="451B4B"/>
                </a:solidFill>
              </a:rPr>
              <a:t> </a:t>
            </a:r>
            <a:r>
              <a:rPr lang="uk-UA" sz="2400" b="1" i="1" dirty="0">
                <a:solidFill>
                  <a:srgbClr val="451B4B"/>
                </a:solidFill>
              </a:rPr>
              <a:t>Проведіть</a:t>
            </a:r>
            <a:r>
              <a:rPr lang="ru-RU" sz="2400" b="1" i="1" dirty="0">
                <a:solidFill>
                  <a:srgbClr val="451B4B"/>
                </a:solidFill>
              </a:rPr>
              <a:t> обговорення-узагальнення, </a:t>
            </a:r>
            <a:r>
              <a:rPr lang="uk-UA" sz="2400" b="1" i="1" dirty="0">
                <a:solidFill>
                  <a:srgbClr val="451B4B"/>
                </a:solidFill>
              </a:rPr>
              <a:t>підсумовуючи з учнями застосування навчальної інформації або навичок у різних сферах життя </a:t>
            </a:r>
          </a:p>
        </p:txBody>
      </p:sp>
      <p:sp>
        <p:nvSpPr>
          <p:cNvPr id="7" name="Прямоугольник 3"/>
          <p:cNvSpPr/>
          <p:nvPr/>
        </p:nvSpPr>
        <p:spPr>
          <a:xfrm>
            <a:off x="7292455" y="701341"/>
            <a:ext cx="4594745" cy="131890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451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451B4B"/>
                </a:solidFill>
              </a:rPr>
              <a:t>2. Розгляньте кожну тезу та при-близно визначте перелік сфер, у яких фігурує ця інформація</a:t>
            </a:r>
            <a:endParaRPr lang="uk-UA" sz="2800" b="1" dirty="0">
              <a:solidFill>
                <a:srgbClr val="451B4B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58489CE-996B-9B77-45EE-9438A7C83855}"/>
              </a:ext>
            </a:extLst>
          </p:cNvPr>
          <p:cNvSpPr/>
          <p:nvPr/>
        </p:nvSpPr>
        <p:spPr>
          <a:xfrm>
            <a:off x="2102701" y="115983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71E1630-4DC4-D239-39F5-1F0A58D818AE}"/>
              </a:ext>
            </a:extLst>
          </p:cNvPr>
          <p:cNvSpPr/>
          <p:nvPr/>
        </p:nvSpPr>
        <p:spPr>
          <a:xfrm>
            <a:off x="7076864" y="115983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8979C25-6530-0DE7-DA4A-E03F78BF1090}"/>
              </a:ext>
            </a:extLst>
          </p:cNvPr>
          <p:cNvSpPr/>
          <p:nvPr/>
        </p:nvSpPr>
        <p:spPr>
          <a:xfrm>
            <a:off x="301837" y="284875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12D3EEA-52B0-1B73-47B7-5DF551AADCB6}"/>
              </a:ext>
            </a:extLst>
          </p:cNvPr>
          <p:cNvSpPr/>
          <p:nvPr/>
        </p:nvSpPr>
        <p:spPr>
          <a:xfrm>
            <a:off x="7464216" y="284875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DF5612A-3BBA-376F-27C6-6EE89D90F3F0}"/>
              </a:ext>
            </a:extLst>
          </p:cNvPr>
          <p:cNvSpPr/>
          <p:nvPr/>
        </p:nvSpPr>
        <p:spPr>
          <a:xfrm>
            <a:off x="122566" y="463183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7E3D3E0-6F49-8CEE-CE2F-FD3CE7EE913C}"/>
              </a:ext>
            </a:extLst>
          </p:cNvPr>
          <p:cNvSpPr/>
          <p:nvPr/>
        </p:nvSpPr>
        <p:spPr>
          <a:xfrm>
            <a:off x="4870765" y="463183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4FB9587-E253-7D08-7317-F56EF842D2C8}"/>
              </a:ext>
            </a:extLst>
          </p:cNvPr>
          <p:cNvSpPr/>
          <p:nvPr/>
        </p:nvSpPr>
        <p:spPr>
          <a:xfrm>
            <a:off x="8104611" y="4631833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pic>
        <p:nvPicPr>
          <p:cNvPr id="4" name="Рисунок 3" descr="Зображення, що містить текст, знімок екрана, логотип, Шрифт&#10;&#10;Автоматично згенерований опис">
            <a:extLst>
              <a:ext uri="{FF2B5EF4-FFF2-40B4-BE49-F238E27FC236}">
                <a16:creationId xmlns:a16="http://schemas.microsoft.com/office/drawing/2014/main" id="{14C43994-6CE9-8FF9-2A75-52A87E4C7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516"/>
            <a:ext cx="1479368" cy="14089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69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DDD4520-90B9-3D27-F8FE-0666E9B3A206}"/>
              </a:ext>
            </a:extLst>
          </p:cNvPr>
          <p:cNvSpPr/>
          <p:nvPr/>
        </p:nvSpPr>
        <p:spPr>
          <a:xfrm>
            <a:off x="10898155" y="0"/>
            <a:ext cx="1293845" cy="6858000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pic>
        <p:nvPicPr>
          <p:cNvPr id="19" name="Рисунок 18" descr="Зображення, що містить мультфільм, картинки, мистецтво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F344A8BD-76C0-358E-4774-8517ABCC6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388" y="937192"/>
            <a:ext cx="4597073" cy="4356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36917" y="709409"/>
            <a:ext cx="349366" cy="142571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800" b="1" dirty="0">
                <a:solidFill>
                  <a:srgbClr val="451B4B"/>
                </a:solidFill>
              </a:rPr>
              <a:t>!</a:t>
            </a:r>
            <a:endParaRPr lang="uk-UA" sz="19900" b="1" dirty="0">
              <a:solidFill>
                <a:srgbClr val="451B4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9157" y="599472"/>
            <a:ext cx="3273686" cy="822794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451B4B"/>
                </a:solidFill>
              </a:rPr>
              <a:t>УБІКВІТАРНІСТЬ – ВАЖЛИВА РИСА ХХІ СТ.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9097" y="1380522"/>
            <a:ext cx="4233806" cy="82279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i="1" dirty="0">
                <a:solidFill>
                  <a:srgbClr val="451B4B"/>
                </a:solidFill>
              </a:rPr>
              <a:t>Інформація має безліч застосувань і є універсальною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3E8FB3-AA01-8DF3-34B5-2CA3A213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91" y="2501503"/>
            <a:ext cx="3717057" cy="371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7F0C82-E170-2168-16F7-08939094D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000" y1="47500" x2="30000" y2="4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26643" flipV="1">
            <a:off x="2989323" y="1388317"/>
            <a:ext cx="1129074" cy="1042220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39B58CE8-BF58-19CC-B0F5-650901B2BB80}"/>
              </a:ext>
            </a:extLst>
          </p:cNvPr>
          <p:cNvSpPr/>
          <p:nvPr/>
        </p:nvSpPr>
        <p:spPr>
          <a:xfrm>
            <a:off x="106338" y="4736395"/>
            <a:ext cx="5865943" cy="14821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451B4B"/>
                </a:solidFill>
              </a:rPr>
              <a:t>Учні стають універсальними, формуючи здатність реалізовувати свій потенціал незалежно від сфери діяльності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0622BC69-2A0F-92F0-A314-297AF466B2AB}"/>
              </a:ext>
            </a:extLst>
          </p:cNvPr>
          <p:cNvCxnSpPr>
            <a:stCxn id="20" idx="2"/>
          </p:cNvCxnSpPr>
          <p:nvPr/>
        </p:nvCxnSpPr>
        <p:spPr>
          <a:xfrm>
            <a:off x="3039310" y="6218561"/>
            <a:ext cx="0" cy="639439"/>
          </a:xfrm>
          <a:prstGeom prst="line">
            <a:avLst/>
          </a:prstGeom>
          <a:ln w="38100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C51F3310-5AF4-1DAB-3BF1-10AC936D253D}"/>
              </a:ext>
            </a:extLst>
          </p:cNvPr>
          <p:cNvSpPr/>
          <p:nvPr/>
        </p:nvSpPr>
        <p:spPr>
          <a:xfrm>
            <a:off x="2823718" y="6146161"/>
            <a:ext cx="431182" cy="376879"/>
          </a:xfrm>
          <a:prstGeom prst="ellipse">
            <a:avLst/>
          </a:prstGeom>
          <a:solidFill>
            <a:srgbClr val="451B4B"/>
          </a:solidFill>
          <a:ln>
            <a:solidFill>
              <a:srgbClr val="451B4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451B4B"/>
              </a:solidFill>
            </a:endParaRPr>
          </a:p>
        </p:txBody>
      </p: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2B4FBB42-F486-E799-BF22-9F95C8D9F7A6}"/>
              </a:ext>
            </a:extLst>
          </p:cNvPr>
          <p:cNvCxnSpPr>
            <a:cxnSpLocks/>
          </p:cNvCxnSpPr>
          <p:nvPr/>
        </p:nvCxnSpPr>
        <p:spPr>
          <a:xfrm>
            <a:off x="11141910" y="-36881"/>
            <a:ext cx="0" cy="6894881"/>
          </a:xfrm>
          <a:prstGeom prst="line">
            <a:avLst/>
          </a:prstGeom>
          <a:ln w="76200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554D8BE7-DA60-2383-3439-79D243F8F8D5}"/>
              </a:ext>
            </a:extLst>
          </p:cNvPr>
          <p:cNvCxnSpPr>
            <a:cxnSpLocks/>
          </p:cNvCxnSpPr>
          <p:nvPr/>
        </p:nvCxnSpPr>
        <p:spPr>
          <a:xfrm>
            <a:off x="10684710" y="-43282"/>
            <a:ext cx="0" cy="6901282"/>
          </a:xfrm>
          <a:prstGeom prst="line">
            <a:avLst/>
          </a:prstGeom>
          <a:ln w="76200">
            <a:solidFill>
              <a:srgbClr val="451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Зображення, що містить текст, знімок екрана, логотип, Шрифт&#10;&#10;Автоматично згенерований опис">
            <a:extLst>
              <a:ext uri="{FF2B5EF4-FFF2-40B4-BE49-F238E27FC236}">
                <a16:creationId xmlns:a16="http://schemas.microsoft.com/office/drawing/2014/main" id="{81771F77-02D7-D291-CF72-658ADABED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516"/>
            <a:ext cx="1479368" cy="14089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для презентацій для блогу">
  <a:themeElements>
    <a:clrScheme name="Настроювані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FFC1"/>
      </a:accent1>
      <a:accent2>
        <a:srgbClr val="D9C5DC"/>
      </a:accent2>
      <a:accent3>
        <a:srgbClr val="FFFACD"/>
      </a:accent3>
      <a:accent4>
        <a:srgbClr val="C9DAC7"/>
      </a:accent4>
      <a:accent5>
        <a:srgbClr val="E2BFCD"/>
      </a:accent5>
      <a:accent6>
        <a:srgbClr val="BCD9E5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для презентацій для блогу" id="{2C59F192-DD05-4BE4-9375-DDB391214811}" vid="{831B6A59-610D-435C-B44B-E62B6A50E2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презентацій для блогу</Template>
  <TotalTime>222</TotalTime>
  <Words>232</Words>
  <Application>Microsoft Office PowerPoint</Application>
  <PresentationFormat>Широкий екран</PresentationFormat>
  <Paragraphs>24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для презентацій для блогу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Anastasiia</dc:creator>
  <cp:lastModifiedBy>Головко Анастасія Ігорівна</cp:lastModifiedBy>
  <cp:revision>34</cp:revision>
  <dcterms:created xsi:type="dcterms:W3CDTF">2023-02-17T21:16:00Z</dcterms:created>
  <dcterms:modified xsi:type="dcterms:W3CDTF">2024-02-01T10:31:21Z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C2DE2E0B05394DD6957DB7AF64EF2668_12</vt:lpwstr>
  </property>
  <property fmtid="{D5CDD505-2E9C-101B-9397-08002B2CF9AE}" pid="3" name="KSOProductBuildVer">
    <vt:lpwstr>1033-12.2.0.13201</vt:lpwstr>
  </property>
</Properties>
</file>