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Book Antiqu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WlUwKta7eJrpv5l3jrcV7uQZW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BookAntiqua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ookAntiqua-italic.fntdata"/><Relationship Id="rId25" Type="http://schemas.openxmlformats.org/officeDocument/2006/relationships/font" Target="fonts/BookAntiqua-bold.fntdata"/><Relationship Id="rId28" Type="http://customschemas.google.com/relationships/presentationmetadata" Target="metadata"/><Relationship Id="rId27" Type="http://schemas.openxmlformats.org/officeDocument/2006/relationships/font" Target="fonts/BookAntiqu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F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11" Type="http://schemas.openxmlformats.org/officeDocument/2006/relationships/image" Target="../media/image2.png"/><Relationship Id="rId10" Type="http://schemas.openxmlformats.org/officeDocument/2006/relationships/image" Target="../media/image30.jpg"/><Relationship Id="rId9" Type="http://schemas.openxmlformats.org/officeDocument/2006/relationships/image" Target="../media/image23.jpg"/><Relationship Id="rId5" Type="http://schemas.openxmlformats.org/officeDocument/2006/relationships/image" Target="../media/image36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205473" y="518768"/>
            <a:ext cx="7358700" cy="1204800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Імерсивне навчання: освіта з зануренням у віртуальний світ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962" y="2099150"/>
            <a:ext cx="6459725" cy="4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3043731" y="645198"/>
            <a:ext cx="7834200" cy="12048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Досвід країн світу у впровадженні імерсивної освіти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19369" r="18919" t="0"/>
          <a:stretch/>
        </p:blipFill>
        <p:spPr>
          <a:xfrm>
            <a:off x="6623474" y="2338261"/>
            <a:ext cx="4544292" cy="386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500" y="1700175"/>
            <a:ext cx="5293925" cy="50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/>
          <p:nvPr/>
        </p:nvSpPr>
        <p:spPr>
          <a:xfrm>
            <a:off x="3792680" y="483099"/>
            <a:ext cx="4364181" cy="804773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Шоломи та окуляри віртуальної реальності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2870070" y="1533914"/>
            <a:ext cx="6209399" cy="804773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Розширення можливості вчителя</a:t>
            </a:r>
            <a:endParaRPr>
              <a:solidFill>
                <a:srgbClr val="451B4B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Цікавий навчальний процес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6101322" y="3050817"/>
            <a:ext cx="5349000" cy="660000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Американські школи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5966239" y="4001193"/>
            <a:ext cx="562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Учні опиняються на місці історичних діячів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7079798" y="4553204"/>
            <a:ext cx="339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Виголошують промови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7079798" y="5105215"/>
            <a:ext cx="339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Спостерігають за реакцією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599" y="2871152"/>
            <a:ext cx="4735850" cy="35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/>
          <p:nvPr/>
        </p:nvSpPr>
        <p:spPr>
          <a:xfrm>
            <a:off x="3598123" y="804180"/>
            <a:ext cx="6511500" cy="1079400"/>
          </a:xfrm>
          <a:prstGeom prst="ellipse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Австралійська школа Джексона</a:t>
            </a:r>
            <a:endParaRPr/>
          </a:p>
        </p:txBody>
      </p:sp>
      <p:sp>
        <p:nvSpPr>
          <p:cNvPr id="225" name="Google Shape;225;p12"/>
          <p:cNvSpPr/>
          <p:nvPr/>
        </p:nvSpPr>
        <p:spPr>
          <a:xfrm>
            <a:off x="532832" y="2307157"/>
            <a:ext cx="79698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Адаптація імерсивного навчання для дітей з ООП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26" name="Google Shape;2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7052" y="3066325"/>
            <a:ext cx="5744950" cy="37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2"/>
          <p:cNvSpPr/>
          <p:nvPr/>
        </p:nvSpPr>
        <p:spPr>
          <a:xfrm>
            <a:off x="1160616" y="3111930"/>
            <a:ext cx="67143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Дослідження планет і зірок за допомогою окулярів віртуальної реальності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532832" y="3916703"/>
            <a:ext cx="79698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Заспокійливий ефект, відчуття безпеки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29" name="Google Shape;22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050" y="4553775"/>
            <a:ext cx="2065100" cy="21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 b="14677" l="8685" r="36050" t="30397"/>
          <a:stretch/>
        </p:blipFill>
        <p:spPr>
          <a:xfrm>
            <a:off x="872824" y="2198657"/>
            <a:ext cx="6151420" cy="343721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/>
          <p:nvPr/>
        </p:nvSpPr>
        <p:spPr>
          <a:xfrm>
            <a:off x="3797651" y="656422"/>
            <a:ext cx="5708074" cy="1079320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VR-автобус для екскурсії на Марс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7841674" y="2751146"/>
            <a:ext cx="2632500" cy="4836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Вікна-екрани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8028710" y="3499484"/>
            <a:ext cx="2258400" cy="7770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Реалістичні зображення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7426036" y="4541350"/>
            <a:ext cx="3463500" cy="5415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Конфігурації вулиць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1359138" y="5908603"/>
            <a:ext cx="5056800" cy="5415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E095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+ віртуальні лабораторії, музеї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41" name="Google Shape;24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474" y="1824447"/>
            <a:ext cx="7635051" cy="46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/>
          <p:nvPr/>
        </p:nvSpPr>
        <p:spPr>
          <a:xfrm>
            <a:off x="2867890" y="663538"/>
            <a:ext cx="6456300" cy="6417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Імерсивна освіта в Україні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8135" y="2230623"/>
            <a:ext cx="3815825" cy="38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oogle Shape;254;p15"/>
          <p:cNvCxnSpPr/>
          <p:nvPr/>
        </p:nvCxnSpPr>
        <p:spPr>
          <a:xfrm>
            <a:off x="6023429" y="0"/>
            <a:ext cx="14514" cy="878261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15"/>
          <p:cNvCxnSpPr/>
          <p:nvPr/>
        </p:nvCxnSpPr>
        <p:spPr>
          <a:xfrm>
            <a:off x="6332406" y="0"/>
            <a:ext cx="14514" cy="878261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" name="Google Shape;256;p15"/>
          <p:cNvSpPr/>
          <p:nvPr/>
        </p:nvSpPr>
        <p:spPr>
          <a:xfrm>
            <a:off x="3193144" y="740229"/>
            <a:ext cx="5979886" cy="827314"/>
          </a:xfrm>
          <a:prstGeom prst="rect">
            <a:avLst/>
          </a:prstGeom>
          <a:solidFill>
            <a:srgbClr val="E0FFC1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3338285" y="878261"/>
            <a:ext cx="5693779" cy="55334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Імерсивна освіта – вимога часу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2692263" y="2165519"/>
            <a:ext cx="2105891" cy="838687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Онлайн- навчання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5011568" y="2417131"/>
            <a:ext cx="1427018" cy="32459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C5DC"/>
          </a:solidFill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6675950" y="2160075"/>
            <a:ext cx="3133500" cy="838800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Інтерактивний контент</a:t>
            </a:r>
            <a:endParaRPr b="1">
              <a:solidFill>
                <a:srgbClr val="451B4B"/>
              </a:solidFill>
            </a:endParaRPr>
          </a:p>
        </p:txBody>
      </p:sp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1024" y="2688200"/>
            <a:ext cx="7771750" cy="51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6921" y="3095701"/>
            <a:ext cx="5700455" cy="37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/>
          <p:nvPr/>
        </p:nvSpPr>
        <p:spPr>
          <a:xfrm>
            <a:off x="3813539" y="455919"/>
            <a:ext cx="6373091" cy="558451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Віртуальні екскурсії музеями</a:t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>
            <a:off x="2406409" y="1208821"/>
            <a:ext cx="4173683" cy="789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Поділіть учнів на групи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70" name="Google Shape;270;p16"/>
          <p:cNvSpPr/>
          <p:nvPr/>
        </p:nvSpPr>
        <p:spPr>
          <a:xfrm rot="-5400000">
            <a:off x="6632936" y="1306963"/>
            <a:ext cx="374072" cy="5893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7007008" y="1216315"/>
            <a:ext cx="4173683" cy="789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Оберіть екскурсовода серед дітей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8906813" y="2006024"/>
            <a:ext cx="374072" cy="5893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6564526" y="2639291"/>
            <a:ext cx="5058646" cy="789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Учень проведе екскурсію, розказуючи про історичні події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74" name="Google Shape;274;p16"/>
          <p:cNvSpPr/>
          <p:nvPr/>
        </p:nvSpPr>
        <p:spPr>
          <a:xfrm rot="5400000">
            <a:off x="6124093" y="2710248"/>
            <a:ext cx="374072" cy="5893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3174780" y="2669610"/>
            <a:ext cx="2636940" cy="5584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Клас побачить живу історію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76" name="Google Shape;276;p16"/>
          <p:cNvPicPr preferRelativeResize="0"/>
          <p:nvPr/>
        </p:nvPicPr>
        <p:blipFill rotWithShape="1">
          <a:blip r:embed="rId3">
            <a:alphaModFix/>
          </a:blip>
          <a:srcRect b="0" l="7154" r="3794" t="0"/>
          <a:stretch/>
        </p:blipFill>
        <p:spPr>
          <a:xfrm>
            <a:off x="7631701" y="3687624"/>
            <a:ext cx="3932150" cy="294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1699" y="3732225"/>
            <a:ext cx="3493149" cy="28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075" y="2635052"/>
            <a:ext cx="2636950" cy="2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/>
          <p:nvPr/>
        </p:nvSpPr>
        <p:spPr>
          <a:xfrm>
            <a:off x="2999831" y="551773"/>
            <a:ext cx="7834200" cy="12048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Платформи для впровадження імерсивних технологій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1367575"/>
            <a:ext cx="6544526" cy="58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573" y="2162502"/>
            <a:ext cx="5487375" cy="30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199" y="1393622"/>
            <a:ext cx="1892800" cy="181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4">
            <a:alphaModFix/>
          </a:blip>
          <a:srcRect b="0" l="10762" r="11349" t="0"/>
          <a:stretch/>
        </p:blipFill>
        <p:spPr>
          <a:xfrm>
            <a:off x="3354126" y="1521627"/>
            <a:ext cx="2299854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1068" y="91185"/>
            <a:ext cx="3611478" cy="202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39311" y="-482627"/>
            <a:ext cx="3257153" cy="32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2287" y="420277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4284" y="326097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16180" y="3698344"/>
            <a:ext cx="3103418" cy="149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51315" y="4206549"/>
            <a:ext cx="282892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/>
          <p:nvPr/>
        </p:nvSpPr>
        <p:spPr>
          <a:xfrm rot="5400000">
            <a:off x="3236053" y="974805"/>
            <a:ext cx="489359" cy="463298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2091591" y="3575180"/>
            <a:ext cx="2891268" cy="515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Онлайн-курси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5753979" y="1842407"/>
            <a:ext cx="2931954" cy="1155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Бібліотека уроків з використанням віртуальної, доповненої реальності 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303" name="Google Shape;303;p18"/>
          <p:cNvSpPr/>
          <p:nvPr/>
        </p:nvSpPr>
        <p:spPr>
          <a:xfrm>
            <a:off x="8894395" y="2174320"/>
            <a:ext cx="3058887" cy="1382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omic Sans MS"/>
                <a:ea typeface="Comic Sans MS"/>
                <a:cs typeface="Comic Sans MS"/>
                <a:sym typeface="Comic Sans MS"/>
              </a:rPr>
              <a:t>(застосування імерсивних технологій (доступ і для телефонів), можливість взаємодії у віртуальній реальності)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360425" y="6094319"/>
            <a:ext cx="2443097" cy="467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Віртуальні подорожі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3244228" y="5974866"/>
            <a:ext cx="2443097" cy="67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Наукова гра про хімію людських емоцій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6176596" y="5552571"/>
            <a:ext cx="2478499" cy="463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Віртуальні лабораторії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307" name="Google Shape;307;p18"/>
          <p:cNvSpPr/>
          <p:nvPr/>
        </p:nvSpPr>
        <p:spPr>
          <a:xfrm>
            <a:off x="8816180" y="5140835"/>
            <a:ext cx="3103418" cy="800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Можливість взаємодіяти з 3D зображеннями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308" name="Google Shape;308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19"/>
          <p:cNvCxnSpPr/>
          <p:nvPr/>
        </p:nvCxnSpPr>
        <p:spPr>
          <a:xfrm>
            <a:off x="6023429" y="0"/>
            <a:ext cx="14514" cy="878261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19"/>
          <p:cNvCxnSpPr/>
          <p:nvPr/>
        </p:nvCxnSpPr>
        <p:spPr>
          <a:xfrm>
            <a:off x="6332406" y="0"/>
            <a:ext cx="14514" cy="878261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5" name="Google Shape;315;p19"/>
          <p:cNvSpPr/>
          <p:nvPr/>
        </p:nvSpPr>
        <p:spPr>
          <a:xfrm>
            <a:off x="3193144" y="754083"/>
            <a:ext cx="5979886" cy="827314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3338285" y="878261"/>
            <a:ext cx="5693779" cy="553346"/>
          </a:xfrm>
          <a:prstGeom prst="rect">
            <a:avLst/>
          </a:prstGeom>
          <a:solidFill>
            <a:srgbClr val="BF8AC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Імерсивний підхід – майбутнє освіти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317" name="Google Shape;317;p19"/>
          <p:cNvCxnSpPr/>
          <p:nvPr/>
        </p:nvCxnSpPr>
        <p:spPr>
          <a:xfrm rot="10800000">
            <a:off x="2687782" y="1167740"/>
            <a:ext cx="505362" cy="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19"/>
          <p:cNvCxnSpPr/>
          <p:nvPr/>
        </p:nvCxnSpPr>
        <p:spPr>
          <a:xfrm rot="10800000">
            <a:off x="9173030" y="1154934"/>
            <a:ext cx="505362" cy="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9"/>
          <p:cNvCxnSpPr/>
          <p:nvPr/>
        </p:nvCxnSpPr>
        <p:spPr>
          <a:xfrm flipH="1" rot="10800000">
            <a:off x="2687782" y="1167740"/>
            <a:ext cx="1" cy="771896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9"/>
          <p:cNvCxnSpPr/>
          <p:nvPr/>
        </p:nvCxnSpPr>
        <p:spPr>
          <a:xfrm flipH="1" rot="10800000">
            <a:off x="9686309" y="1154934"/>
            <a:ext cx="1" cy="771896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1" name="Google Shape;321;p19"/>
          <p:cNvSpPr/>
          <p:nvPr/>
        </p:nvSpPr>
        <p:spPr>
          <a:xfrm>
            <a:off x="644237" y="1926830"/>
            <a:ext cx="4087090" cy="928255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Відповідає запитам сучасного суспільства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7708700" y="1888725"/>
            <a:ext cx="3955200" cy="928200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Робить навчання ціка- вим і різноманітним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426" y="3350301"/>
            <a:ext cx="3625431" cy="308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751" y="2769299"/>
            <a:ext cx="3862200" cy="38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19"/>
          <p:cNvCxnSpPr/>
          <p:nvPr/>
        </p:nvCxnSpPr>
        <p:spPr>
          <a:xfrm rot="10800000">
            <a:off x="11717208" y="3550722"/>
            <a:ext cx="505362" cy="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p19"/>
          <p:cNvSpPr/>
          <p:nvPr/>
        </p:nvSpPr>
        <p:spPr>
          <a:xfrm>
            <a:off x="8631382" y="3274049"/>
            <a:ext cx="3179126" cy="553346"/>
          </a:xfrm>
          <a:prstGeom prst="rect">
            <a:avLst/>
          </a:prstGeom>
          <a:solidFill>
            <a:srgbClr val="BF8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Вийти за рамки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327" name="Google Shape;327;p19"/>
          <p:cNvCxnSpPr/>
          <p:nvPr/>
        </p:nvCxnSpPr>
        <p:spPr>
          <a:xfrm rot="10800000">
            <a:off x="11717208" y="4380741"/>
            <a:ext cx="505362" cy="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8" name="Google Shape;328;p19"/>
          <p:cNvSpPr/>
          <p:nvPr/>
        </p:nvSpPr>
        <p:spPr>
          <a:xfrm>
            <a:off x="8188036" y="4104068"/>
            <a:ext cx="3622472" cy="553346"/>
          </a:xfrm>
          <a:prstGeom prst="rect">
            <a:avLst/>
          </a:prstGeom>
          <a:solidFill>
            <a:srgbClr val="BF8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Спробувати щось нове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329" name="Google Shape;3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5188113" y="710113"/>
            <a:ext cx="1582057" cy="640714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СУТЬ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818938" y="1533015"/>
            <a:ext cx="6320406" cy="553346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- Використання інтерактивного матеріалу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343126" y="2229126"/>
            <a:ext cx="5272029" cy="831456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- Занурення у тему за допомогою віртуальної/доповненої реальності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86" y="4088495"/>
            <a:ext cx="2936528" cy="206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 rot="5400000">
            <a:off x="5500168" y="3377777"/>
            <a:ext cx="957943" cy="3651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413552" y="4141485"/>
            <a:ext cx="3131173" cy="553346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F9FCF5"/>
                </a:solidFill>
                <a:latin typeface="Book Antiqua"/>
                <a:ea typeface="Book Antiqua"/>
                <a:cs typeface="Book Antiqua"/>
                <a:sym typeface="Book Antiqua"/>
              </a:rPr>
              <a:t>Краще засвоєння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3397550" y="4843573"/>
            <a:ext cx="5163175" cy="553346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Спостереження в реальному житті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0343" y="1637125"/>
            <a:ext cx="3991657" cy="348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3"/>
          <p:cNvCxnSpPr/>
          <p:nvPr/>
        </p:nvCxnSpPr>
        <p:spPr>
          <a:xfrm>
            <a:off x="6023429" y="0"/>
            <a:ext cx="14514" cy="878261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3"/>
          <p:cNvCxnSpPr/>
          <p:nvPr/>
        </p:nvCxnSpPr>
        <p:spPr>
          <a:xfrm>
            <a:off x="6332406" y="0"/>
            <a:ext cx="14514" cy="878261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" name="Google Shape;106;p3"/>
          <p:cNvSpPr/>
          <p:nvPr/>
        </p:nvSpPr>
        <p:spPr>
          <a:xfrm>
            <a:off x="3193144" y="740229"/>
            <a:ext cx="5979886" cy="827314"/>
          </a:xfrm>
          <a:prstGeom prst="rect">
            <a:avLst/>
          </a:prstGeom>
          <a:solidFill>
            <a:srgbClr val="E0FFC1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3338285" y="878261"/>
            <a:ext cx="5693779" cy="55334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Вчені досліджують вплив технологій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2593850" y="1830625"/>
            <a:ext cx="22290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Сприйняття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5524226" y="1830626"/>
            <a:ext cx="16224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Обробка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848052" y="1790971"/>
            <a:ext cx="20433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Засвоєння</a:t>
            </a:r>
            <a:endParaRPr b="1">
              <a:solidFill>
                <a:srgbClr val="451B4B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738" y="2786018"/>
            <a:ext cx="3504837" cy="3024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7486059" y="3753577"/>
            <a:ext cx="649500" cy="6972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4820873" y="4450862"/>
            <a:ext cx="59799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Імерсивне навчання показує, як учні реагуватимуть в реальних ситуаціях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5315700" y="2703575"/>
            <a:ext cx="4990200" cy="9771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F9FCF5"/>
                </a:solidFill>
                <a:latin typeface="Calibri"/>
                <a:ea typeface="Calibri"/>
                <a:cs typeface="Calibri"/>
                <a:sym typeface="Calibri"/>
              </a:rPr>
              <a:t>Мозок сприймає цифровий контент як реальність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3863661" y="463639"/>
            <a:ext cx="4945487" cy="1094705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4018207" y="605307"/>
            <a:ext cx="4636395" cy="811369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Впровадження імерсивної освіти в життя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635616" y="1893195"/>
            <a:ext cx="4456090" cy="837126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Застосування сучасних технологій </a:t>
            </a:r>
            <a:endParaRPr b="0" i="0" sz="2400" u="none" cap="none" strike="noStrike">
              <a:solidFill>
                <a:srgbClr val="451B4B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6581103" y="1893195"/>
            <a:ext cx="4456090" cy="837126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 Antiqua"/>
                <a:ea typeface="Book Antiqua"/>
                <a:cs typeface="Book Antiqua"/>
                <a:sym typeface="Book Antiqua"/>
              </a:rPr>
              <a:t>Впровадження в освіту</a:t>
            </a:r>
            <a:endParaRPr b="0" i="0" sz="2400" u="none" cap="none" strike="noStrike">
              <a:solidFill>
                <a:srgbClr val="451B4B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4" name="Google Shape;124;p4"/>
          <p:cNvCxnSpPr/>
          <p:nvPr/>
        </p:nvCxnSpPr>
        <p:spPr>
          <a:xfrm>
            <a:off x="0" y="3805707"/>
            <a:ext cx="901519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4"/>
          <p:cNvSpPr/>
          <p:nvPr/>
        </p:nvSpPr>
        <p:spPr>
          <a:xfrm>
            <a:off x="901519" y="3503053"/>
            <a:ext cx="4134119" cy="618186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Типи імерсивної освіти</a:t>
            </a:r>
            <a:endParaRPr/>
          </a:p>
        </p:txBody>
      </p:sp>
      <p:cxnSp>
        <p:nvCxnSpPr>
          <p:cNvPr id="126" name="Google Shape;126;p4"/>
          <p:cNvCxnSpPr/>
          <p:nvPr/>
        </p:nvCxnSpPr>
        <p:spPr>
          <a:xfrm>
            <a:off x="0" y="4501167"/>
            <a:ext cx="463639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4"/>
          <p:cNvSpPr/>
          <p:nvPr/>
        </p:nvSpPr>
        <p:spPr>
          <a:xfrm>
            <a:off x="463639" y="4274174"/>
            <a:ext cx="3400022" cy="453981"/>
          </a:xfrm>
          <a:prstGeom prst="rect">
            <a:avLst/>
          </a:prstGeom>
          <a:solidFill>
            <a:srgbClr val="E0FFC1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Віртуальна реальність</a:t>
            </a:r>
            <a:endParaRPr b="1">
              <a:solidFill>
                <a:srgbClr val="451B4B"/>
              </a:solidFill>
            </a:endParaRPr>
          </a:p>
        </p:txBody>
      </p:sp>
      <p:cxnSp>
        <p:nvCxnSpPr>
          <p:cNvPr id="128" name="Google Shape;128;p4"/>
          <p:cNvCxnSpPr/>
          <p:nvPr/>
        </p:nvCxnSpPr>
        <p:spPr>
          <a:xfrm>
            <a:off x="-1" y="5108085"/>
            <a:ext cx="463639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4"/>
          <p:cNvSpPr/>
          <p:nvPr/>
        </p:nvSpPr>
        <p:spPr>
          <a:xfrm>
            <a:off x="463639" y="4881090"/>
            <a:ext cx="3400022" cy="453981"/>
          </a:xfrm>
          <a:prstGeom prst="rect">
            <a:avLst/>
          </a:prstGeom>
          <a:solidFill>
            <a:srgbClr val="E0FFC1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Доповнена реальність</a:t>
            </a:r>
            <a:endParaRPr b="1">
              <a:solidFill>
                <a:srgbClr val="451B4B"/>
              </a:solidFill>
            </a:endParaRPr>
          </a:p>
        </p:txBody>
      </p:sp>
      <p:cxnSp>
        <p:nvCxnSpPr>
          <p:cNvPr id="130" name="Google Shape;130;p4"/>
          <p:cNvCxnSpPr/>
          <p:nvPr/>
        </p:nvCxnSpPr>
        <p:spPr>
          <a:xfrm>
            <a:off x="-1" y="5715001"/>
            <a:ext cx="463639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4"/>
          <p:cNvSpPr/>
          <p:nvPr/>
        </p:nvSpPr>
        <p:spPr>
          <a:xfrm>
            <a:off x="463639" y="5488010"/>
            <a:ext cx="2562896" cy="453981"/>
          </a:xfrm>
          <a:prstGeom prst="rect">
            <a:avLst/>
          </a:prstGeom>
          <a:solidFill>
            <a:srgbClr val="E0FFC1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Панорамні відео</a:t>
            </a:r>
            <a:endParaRPr b="1">
              <a:solidFill>
                <a:srgbClr val="451B4B"/>
              </a:solidFill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612" y="3065172"/>
            <a:ext cx="5679582" cy="343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2791975" y="703700"/>
            <a:ext cx="8427900" cy="8718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Які переваги має імерсивна освіта?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12014" r="0" t="5065"/>
          <a:stretch/>
        </p:blipFill>
        <p:spPr>
          <a:xfrm>
            <a:off x="1349673" y="1849723"/>
            <a:ext cx="6730575" cy="47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>
            <a:off x="2519253" y="1062603"/>
            <a:ext cx="712500" cy="41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5117306" y="2880999"/>
            <a:ext cx="637200" cy="41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4393095" y="5041585"/>
            <a:ext cx="513600" cy="41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3569723" y="872008"/>
            <a:ext cx="6294300" cy="7980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Відсутність однієї правильної відповіді і чіткого механізму вирішення проблеми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3155450" y="1756023"/>
            <a:ext cx="71229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Нелінійний підхід: не завжди є правильна відповідь, учні можуть іти зручними та зрозумілими шляхами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5931204" y="2808009"/>
            <a:ext cx="1571100" cy="5352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Безпека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155410" y="3437579"/>
            <a:ext cx="71229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Навчання у середовищі, близькому до реальних умов, але з мінімальними ризиками. Учень може помилятися без шкоди собі й суспільству, вчитися на власному досвіді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4966683" y="4985137"/>
            <a:ext cx="3246000" cy="5232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Концентрація уваги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028214" y="5591676"/>
            <a:ext cx="71229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Віртуальна реальність блокує фактори реальності, що відволікають увагу учнів, допомагає спрямувати увагу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6"/>
          <p:cNvCxnSpPr/>
          <p:nvPr/>
        </p:nvCxnSpPr>
        <p:spPr>
          <a:xfrm flipH="1">
            <a:off x="11189325" y="792450"/>
            <a:ext cx="45600" cy="52731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6"/>
          <p:cNvSpPr/>
          <p:nvPr/>
        </p:nvSpPr>
        <p:spPr>
          <a:xfrm>
            <a:off x="10893525" y="5976000"/>
            <a:ext cx="637200" cy="350400"/>
          </a:xfrm>
          <a:prstGeom prst="triangle">
            <a:avLst>
              <a:gd fmla="val 50000" name="adj"/>
            </a:avLst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 rot="10800000">
            <a:off x="10893525" y="442050"/>
            <a:ext cx="637200" cy="350400"/>
          </a:xfrm>
          <a:prstGeom prst="triangle">
            <a:avLst>
              <a:gd fmla="val 50000" name="adj"/>
            </a:avLst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821427"/>
            <a:ext cx="2850610" cy="2850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3497268" y="799205"/>
            <a:ext cx="583192" cy="4121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1804218" y="2920957"/>
            <a:ext cx="637587" cy="4121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4249245" y="728419"/>
            <a:ext cx="3693508" cy="55369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Практика і повторення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2534595" y="1452905"/>
            <a:ext cx="7122809" cy="927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Простір для дослідження результатів різних дій і реакцій учня, можливість повторити життєву ситуацію стільки, скільки потрібно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655005" y="2809998"/>
            <a:ext cx="2511381" cy="523083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Персоналізація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349292" y="3458774"/>
            <a:ext cx="7122809" cy="93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Імерсивне навчання дозволяє учням обирати темп навчання, рівень складності, вирішує проблему концентрації на навчанні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6825" y="3541074"/>
            <a:ext cx="5332050" cy="29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 b="4801" l="0" r="0" t="0"/>
          <a:stretch/>
        </p:blipFill>
        <p:spPr>
          <a:xfrm>
            <a:off x="0" y="4643220"/>
            <a:ext cx="4492487" cy="221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/>
          <p:nvPr/>
        </p:nvSpPr>
        <p:spPr>
          <a:xfrm>
            <a:off x="2604603" y="832180"/>
            <a:ext cx="7368560" cy="1204686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Як використовувати технології імерсивного навчання?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4597" y="2338800"/>
            <a:ext cx="7368575" cy="41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252"/>
            <a:ext cx="1892799" cy="1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0" y="3359725"/>
            <a:ext cx="11890800" cy="63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9"/>
          <p:cNvCxnSpPr/>
          <p:nvPr/>
        </p:nvCxnSpPr>
        <p:spPr>
          <a:xfrm rot="10800000">
            <a:off x="2771591" y="1489265"/>
            <a:ext cx="20700" cy="20937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9"/>
          <p:cNvSpPr/>
          <p:nvPr/>
        </p:nvSpPr>
        <p:spPr>
          <a:xfrm>
            <a:off x="2418218" y="744589"/>
            <a:ext cx="748200" cy="737400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3823244" y="5908293"/>
            <a:ext cx="748200" cy="737400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5701739" y="744589"/>
            <a:ext cx="748200" cy="737400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8985260" y="744588"/>
            <a:ext cx="748200" cy="737400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1220666" y="1669473"/>
            <a:ext cx="3143400" cy="16902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Визначте, чи відповідає очіку- ваний результат використа- ння технологій поставленій меті уроку, чи допоможуть вони засвоїти матеріал та поглибити знання учнів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90" name="Google Shape;190;p9"/>
          <p:cNvCxnSpPr/>
          <p:nvPr/>
        </p:nvCxnSpPr>
        <p:spPr>
          <a:xfrm rot="10800000">
            <a:off x="6075812" y="1482065"/>
            <a:ext cx="0" cy="21009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9"/>
          <p:cNvCxnSpPr>
            <a:endCxn id="188" idx="4"/>
          </p:cNvCxnSpPr>
          <p:nvPr/>
        </p:nvCxnSpPr>
        <p:spPr>
          <a:xfrm rot="10800000">
            <a:off x="9359360" y="1481988"/>
            <a:ext cx="0" cy="20598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9"/>
          <p:cNvCxnSpPr/>
          <p:nvPr/>
        </p:nvCxnSpPr>
        <p:spPr>
          <a:xfrm rot="10800000">
            <a:off x="4197317" y="3807393"/>
            <a:ext cx="0" cy="21009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3" name="Google Shape;193;p9"/>
          <p:cNvSpPr/>
          <p:nvPr/>
        </p:nvSpPr>
        <p:spPr>
          <a:xfrm>
            <a:off x="7432362" y="5927940"/>
            <a:ext cx="748200" cy="737400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194" name="Google Shape;194;p9"/>
          <p:cNvCxnSpPr/>
          <p:nvPr/>
        </p:nvCxnSpPr>
        <p:spPr>
          <a:xfrm rot="10800000">
            <a:off x="7806435" y="3827040"/>
            <a:ext cx="0" cy="21009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5" name="Google Shape;195;p9"/>
          <p:cNvSpPr/>
          <p:nvPr/>
        </p:nvSpPr>
        <p:spPr>
          <a:xfrm>
            <a:off x="2461605" y="4057873"/>
            <a:ext cx="3471300" cy="16392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Обрати технології відповідно до теми уроку: кожен вид імерсив- ного навчання має особливості, які потрібно врахувати при пла- нуванні. Зважати на вікові особ- ливості, фінансові можливості.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4609525" y="1780552"/>
            <a:ext cx="2932500" cy="14409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Підготувати учнів до роботи з імерсивними технологі- ями. Потрібно перекона- тися в тому, що учень розуміє, що треба робити. 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6234810" y="4135340"/>
            <a:ext cx="3143400" cy="14409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Надати учням інструкцію, щоб вони усвідомили, якими мають бути результати роботи, як працює програмне забезпечення тощо. 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7787707" y="1682817"/>
            <a:ext cx="3143400" cy="16635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Робота з імерсивними техно- логіями має перериватися принаймні раз на 20 хв, </a:t>
            </a:r>
            <a:r>
              <a:rPr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слід </a:t>
            </a: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обговорювати новий матеріал між собою і з вчителем, робити висновки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250"/>
            <a:ext cx="1660144" cy="15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2022-06-20T09:20:57Z</dcterms:created>
  <dc:creator>Анастасія Головко</dc:creator>
</cp:coreProperties>
</file>