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i5BL6ni5VvNIEf6V6aaiQbz0TE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FFC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716669" y="570133"/>
            <a:ext cx="5821800" cy="7401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Інтерактивне навчання</a:t>
            </a:r>
            <a:endParaRPr b="1"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7050" y="1749325"/>
            <a:ext cx="7609450" cy="47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1025"/>
            <a:ext cx="1699225" cy="161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2"/>
          <p:cNvCxnSpPr/>
          <p:nvPr/>
        </p:nvCxnSpPr>
        <p:spPr>
          <a:xfrm>
            <a:off x="5787957" y="0"/>
            <a:ext cx="0" cy="564204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" name="Google Shape;92;p2"/>
          <p:cNvCxnSpPr/>
          <p:nvPr/>
        </p:nvCxnSpPr>
        <p:spPr>
          <a:xfrm>
            <a:off x="5940357" y="0"/>
            <a:ext cx="0" cy="564204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2"/>
          <p:cNvSpPr/>
          <p:nvPr/>
        </p:nvSpPr>
        <p:spPr>
          <a:xfrm>
            <a:off x="5058385" y="564204"/>
            <a:ext cx="1595336" cy="535022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СУТЬ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3364963" y="1212715"/>
            <a:ext cx="498218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Постійна взаємодія учасників освітнього процесу між собою з залученням спеціальних технологій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856034" y="2775625"/>
            <a:ext cx="2032274" cy="687421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Смарт-дошки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3296056" y="2775625"/>
            <a:ext cx="3163109" cy="687421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Мультимедійні екрани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6866913" y="2775624"/>
            <a:ext cx="1576695" cy="687421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Планшети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8851356" y="2775623"/>
            <a:ext cx="2464339" cy="687421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Електронні книги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716730" y="2619980"/>
            <a:ext cx="310882" cy="311286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4722169" y="2619980"/>
            <a:ext cx="310882" cy="311286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7499819" y="2619980"/>
            <a:ext cx="310882" cy="311286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928084" y="2619980"/>
            <a:ext cx="310882" cy="311286"/>
          </a:xfrm>
          <a:prstGeom prst="ellipse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464976" y="5538819"/>
            <a:ext cx="8782153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ТЕХНОЛОГІЇ ТРАНСЛЮЮТЬ МАТЕРІАЛ ДЛЯ ОБГОВОРЕННЯ, ЗНАЙДЕНИЙ АБО СТВОРЕНИЙ УЧНЯМИ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923" y="3613824"/>
            <a:ext cx="2286495" cy="163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3537" y="3613824"/>
            <a:ext cx="1763446" cy="176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13332" l="22246" r="22152" t="13475"/>
          <a:stretch/>
        </p:blipFill>
        <p:spPr>
          <a:xfrm>
            <a:off x="4211865" y="3624595"/>
            <a:ext cx="1331490" cy="17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6">
            <a:alphaModFix/>
          </a:blip>
          <a:srcRect b="0" l="29130" r="29568" t="0"/>
          <a:stretch/>
        </p:blipFill>
        <p:spPr>
          <a:xfrm>
            <a:off x="9417491" y="3601622"/>
            <a:ext cx="1321845" cy="177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31025"/>
            <a:ext cx="1699225" cy="161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Google Shape;113;p3"/>
          <p:cNvCxnSpPr/>
          <p:nvPr/>
        </p:nvCxnSpPr>
        <p:spPr>
          <a:xfrm>
            <a:off x="1560506" y="0"/>
            <a:ext cx="1" cy="6858000"/>
          </a:xfrm>
          <a:prstGeom prst="straightConnector1">
            <a:avLst/>
          </a:prstGeom>
          <a:noFill/>
          <a:ln cap="flat" cmpd="sng" w="5715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3"/>
          <p:cNvCxnSpPr/>
          <p:nvPr/>
        </p:nvCxnSpPr>
        <p:spPr>
          <a:xfrm>
            <a:off x="1560506" y="1322962"/>
            <a:ext cx="690665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3"/>
          <p:cNvCxnSpPr/>
          <p:nvPr/>
        </p:nvCxnSpPr>
        <p:spPr>
          <a:xfrm>
            <a:off x="1581582" y="2146571"/>
            <a:ext cx="690665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3"/>
          <p:cNvSpPr/>
          <p:nvPr/>
        </p:nvSpPr>
        <p:spPr>
          <a:xfrm>
            <a:off x="1880355" y="1033564"/>
            <a:ext cx="6836916" cy="578796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Основою інтерактивного навчання є спілкування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1880355" y="1857173"/>
            <a:ext cx="7391400" cy="578796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Методи роботи передбачають взаємодію між учнями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272247" y="2747253"/>
            <a:ext cx="2567295" cy="512324"/>
          </a:xfrm>
          <a:prstGeom prst="rect">
            <a:avLst/>
          </a:prstGeom>
          <a:noFill/>
          <a:ln cap="flat" cmpd="sng" w="19050">
            <a:solidFill>
              <a:srgbClr val="451B4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Мозковий штурм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2587604" y="3460617"/>
            <a:ext cx="1501301" cy="512324"/>
          </a:xfrm>
          <a:prstGeom prst="rect">
            <a:avLst/>
          </a:prstGeom>
          <a:noFill/>
          <a:ln cap="flat" cmpd="sng" w="19050">
            <a:solidFill>
              <a:srgbClr val="451B4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Коло ідей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158926" y="2747253"/>
            <a:ext cx="3690026" cy="512324"/>
          </a:xfrm>
          <a:prstGeom prst="rect">
            <a:avLst/>
          </a:prstGeom>
          <a:noFill/>
          <a:ln cap="flat" cmpd="sng" w="19050">
            <a:solidFill>
              <a:srgbClr val="451B4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Парна або групова робота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4422059" y="3460617"/>
            <a:ext cx="1945532" cy="512324"/>
          </a:xfrm>
          <a:prstGeom prst="rect">
            <a:avLst/>
          </a:prstGeom>
          <a:noFill/>
          <a:ln cap="flat" cmpd="sng" w="19050">
            <a:solidFill>
              <a:srgbClr val="451B4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Рольові ігри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6698331" y="3460617"/>
            <a:ext cx="1887165" cy="512324"/>
          </a:xfrm>
          <a:prstGeom prst="rect">
            <a:avLst/>
          </a:prstGeom>
          <a:noFill/>
          <a:ln cap="flat" cmpd="sng" w="19050">
            <a:solidFill>
              <a:srgbClr val="451B4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Інсценізації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3281517" y="4173981"/>
            <a:ext cx="2862338" cy="512324"/>
          </a:xfrm>
          <a:prstGeom prst="rect">
            <a:avLst/>
          </a:prstGeom>
          <a:noFill/>
          <a:ln cap="flat" cmpd="sng" w="19050">
            <a:solidFill>
              <a:srgbClr val="451B4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Віртуальна подорож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6435687" y="4173981"/>
            <a:ext cx="1293778" cy="512324"/>
          </a:xfrm>
          <a:prstGeom prst="rect">
            <a:avLst/>
          </a:prstGeom>
          <a:noFill/>
          <a:ln cap="flat" cmpd="sng" w="19050">
            <a:solidFill>
              <a:srgbClr val="451B4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Дебати</a:t>
            </a:r>
            <a:endParaRPr>
              <a:solidFill>
                <a:srgbClr val="451B4B"/>
              </a:solidFill>
            </a:endParaRPr>
          </a:p>
        </p:txBody>
      </p:sp>
      <p:cxnSp>
        <p:nvCxnSpPr>
          <p:cNvPr id="125" name="Google Shape;125;p3"/>
          <p:cNvCxnSpPr/>
          <p:nvPr/>
        </p:nvCxnSpPr>
        <p:spPr>
          <a:xfrm>
            <a:off x="1581582" y="5418309"/>
            <a:ext cx="690665" cy="0"/>
          </a:xfrm>
          <a:prstGeom prst="straightConnector1">
            <a:avLst/>
          </a:prstGeom>
          <a:noFill/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3"/>
          <p:cNvSpPr/>
          <p:nvPr/>
        </p:nvSpPr>
        <p:spPr>
          <a:xfrm>
            <a:off x="1880355" y="5128911"/>
            <a:ext cx="7391400" cy="578796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Хід дискусії відбивається на екрані, учні вносять ідеї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6879" y="258707"/>
            <a:ext cx="2517152" cy="188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7650" y="131025"/>
            <a:ext cx="1699225" cy="161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/>
          <p:nvPr/>
        </p:nvSpPr>
        <p:spPr>
          <a:xfrm>
            <a:off x="2828722" y="531164"/>
            <a:ext cx="7003913" cy="662695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Взаємодія з сучасними технологіями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6076" y="1524807"/>
            <a:ext cx="4223426" cy="237567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2412459" y="4166677"/>
            <a:ext cx="3250659" cy="531779"/>
          </a:xfrm>
          <a:prstGeom prst="rect">
            <a:avLst/>
          </a:prstGeom>
          <a:solidFill>
            <a:srgbClr val="DCCD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Віртуальні лабораторії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4">
            <a:alphaModFix/>
          </a:blip>
          <a:srcRect b="4671" l="0" r="0" t="3931"/>
          <a:stretch/>
        </p:blipFill>
        <p:spPr>
          <a:xfrm>
            <a:off x="6506183" y="1524807"/>
            <a:ext cx="3767099" cy="237567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6939889" y="4166677"/>
            <a:ext cx="2899686" cy="531423"/>
          </a:xfrm>
          <a:prstGeom prst="rect">
            <a:avLst/>
          </a:prstGeom>
          <a:solidFill>
            <a:srgbClr val="DCCD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Інтерактивні панелі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1377275" y="5035177"/>
            <a:ext cx="2747253" cy="578796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Невимушені уроки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4364072" y="5035177"/>
            <a:ext cx="3207695" cy="578796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Навчання без примусу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7811311" y="5035177"/>
            <a:ext cx="3048810" cy="578796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Природність і легкість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2979502" y="5832793"/>
            <a:ext cx="5976834" cy="750649"/>
          </a:xfrm>
          <a:prstGeom prst="rect">
            <a:avLst/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Вчитель скеровує співпрацю й обговорення, налагоджує взаємодію з технологіями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42" name="Google Shape;14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1025"/>
            <a:ext cx="1699225" cy="161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3534375" y="467875"/>
            <a:ext cx="6275100" cy="1435500"/>
          </a:xfrm>
          <a:prstGeom prst="rect">
            <a:avLst/>
          </a:prstGeom>
          <a:solidFill>
            <a:srgbClr val="451B4B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Як впроваджується інтерактивне навчання?</a:t>
            </a:r>
            <a:endParaRPr b="1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678" y="2581426"/>
            <a:ext cx="6013800" cy="37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9073" y="2176430"/>
            <a:ext cx="4281375" cy="43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1025"/>
            <a:ext cx="1699225" cy="161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2025146" y="970340"/>
            <a:ext cx="2529191" cy="78794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1. Детально сплануйте роботу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7172596" y="3619326"/>
            <a:ext cx="2872903" cy="78794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6. Підберіть і нала- штуйте технології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541578" y="3619326"/>
            <a:ext cx="2658893" cy="78794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4. Визначте рівень підготовки учнів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5437124" y="968718"/>
            <a:ext cx="2529191" cy="78794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2. Поясніть учням завдання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729005" y="3625819"/>
            <a:ext cx="2872903" cy="78794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5. Встановіть прави- ла роботи в класі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8676842" y="968718"/>
            <a:ext cx="2658893" cy="787940"/>
          </a:xfrm>
          <a:prstGeom prst="rect">
            <a:avLst/>
          </a:prstGeom>
          <a:solidFill>
            <a:srgbClr val="D9C5DC"/>
          </a:solidFill>
          <a:ln cap="flat" cmpd="sng" w="127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3. Підготуйте ма- теріали до уроку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2006093" y="1922030"/>
            <a:ext cx="2567295" cy="51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Основна проблема - непередбачуваність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1786816" y="2500824"/>
            <a:ext cx="3005848" cy="345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Розрахувати час і ресурси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2006092" y="2881014"/>
            <a:ext cx="2567295" cy="51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Звертати увагу на важливі моменти 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7172650" y="4457925"/>
            <a:ext cx="28728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Звернути увагу на технічні моменти, готуючись до уроку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587374" y="4534129"/>
            <a:ext cx="2567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Технології дають широкі можливості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186719" y="5119005"/>
            <a:ext cx="3368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Звернути увагу на здатність учнів опанувати технології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587374" y="5701448"/>
            <a:ext cx="2567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Орієнтуватись на вік і інтереси учнів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5317958" y="1947160"/>
            <a:ext cx="2767518" cy="51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Учні отримують велику кількість свободи 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5317958" y="2589998"/>
            <a:ext cx="2767518" cy="51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Давати чіткі вказівки- спрямування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3996515" y="4604261"/>
            <a:ext cx="2444887" cy="51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Комунікації мають визначальну роль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3996515" y="5242236"/>
            <a:ext cx="2444887" cy="51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Налагодити теплу, дружню атмосферу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3889512" y="5880211"/>
            <a:ext cx="2551890" cy="51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Визначити непорушні правила взаємодії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8154181" y="1851912"/>
            <a:ext cx="3704208" cy="51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Інтерактивне навчання потребує особливих матеріалів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8222275" y="2459484"/>
            <a:ext cx="3704208" cy="386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Складати специфічні завдання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8154181" y="2753748"/>
            <a:ext cx="3704208" cy="512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Підготувати класну кімнату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76" name="Google Shape;17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1025"/>
            <a:ext cx="1699225" cy="161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1650" y="4635866"/>
            <a:ext cx="1841750" cy="18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/>
          <p:nvPr/>
        </p:nvSpPr>
        <p:spPr>
          <a:xfrm>
            <a:off x="3320882" y="418289"/>
            <a:ext cx="6245965" cy="81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40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ІНТЕРАКТИВНЕ НАВЧАННЯ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2898438" y="1413752"/>
            <a:ext cx="7081800" cy="603000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Відповідає потребам освітньої системи України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4965363" y="2276271"/>
            <a:ext cx="2947800" cy="603000"/>
          </a:xfrm>
          <a:prstGeom prst="roundRect">
            <a:avLst>
              <a:gd fmla="val 16667" name="adj"/>
            </a:avLst>
          </a:prstGeom>
          <a:solidFill>
            <a:srgbClr val="D9C5DC"/>
          </a:solidFill>
          <a:ln cap="flat" cmpd="sng" w="38100">
            <a:solidFill>
              <a:srgbClr val="451B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Формує особистість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2529188" y="3138790"/>
            <a:ext cx="2519400" cy="60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 розвиненими навичками</a:t>
            </a:r>
            <a:endParaRPr>
              <a:solidFill>
                <a:srgbClr val="451B4B"/>
              </a:solidFill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4809717" y="3138790"/>
            <a:ext cx="5851800" cy="60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uk-UA" sz="2400" u="none" cap="none" strike="noStrike">
                <a:solidFill>
                  <a:srgbClr val="451B4B"/>
                </a:solidFill>
                <a:latin typeface="Calibri"/>
                <a:ea typeface="Calibri"/>
                <a:cs typeface="Calibri"/>
                <a:sym typeface="Calibri"/>
              </a:rPr>
              <a:t>Здатну вільно мислити, ухвалювати рішення та взаємодіяти з технологіями</a:t>
            </a:r>
            <a:endParaRPr>
              <a:solidFill>
                <a:srgbClr val="451B4B"/>
              </a:solidFill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4401" y="4092800"/>
            <a:ext cx="4418925" cy="25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1629" y="4092799"/>
            <a:ext cx="4904822" cy="25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1025"/>
            <a:ext cx="1699225" cy="161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950" y="2054126"/>
            <a:ext cx="2038674" cy="203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2022-12-29T00:54:09Z</dcterms:created>
  <dc:creator>Anastasiia</dc:creator>
</cp:coreProperties>
</file>