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zRJijbPBcHvs/c8sqPXoNFcTv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FC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213463" y="1272533"/>
            <a:ext cx="5504094" cy="1187062"/>
          </a:xfrm>
          <a:prstGeom prst="rect">
            <a:avLst/>
          </a:prstGeom>
          <a:solidFill>
            <a:srgbClr val="451B4B"/>
          </a:solidFill>
          <a:ln w="9525" cap="flat" cmpd="sng">
            <a:solidFill>
              <a:srgbClr val="451B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5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ПРОАКТИВНІСТЬ</a:t>
            </a:r>
            <a:endParaRPr/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83898" y="3588111"/>
            <a:ext cx="4108090" cy="32603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57874" y="2983972"/>
            <a:ext cx="5137725" cy="334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8920" y="2806889"/>
            <a:ext cx="2223633" cy="222363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" name="Google Shape;88;p1"/>
          <p:cNvCxnSpPr>
            <a:stCxn id="84" idx="3"/>
          </p:cNvCxnSpPr>
          <p:nvPr/>
        </p:nvCxnSpPr>
        <p:spPr>
          <a:xfrm>
            <a:off x="8717557" y="1866064"/>
            <a:ext cx="3474300" cy="0"/>
          </a:xfrm>
          <a:prstGeom prst="straightConnector1">
            <a:avLst/>
          </a:prstGeom>
          <a:noFill/>
          <a:ln w="76200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9" name="Google Shape;89;p1"/>
          <p:cNvSpPr/>
          <p:nvPr/>
        </p:nvSpPr>
        <p:spPr>
          <a:xfrm>
            <a:off x="8511432" y="1678213"/>
            <a:ext cx="412249" cy="375702"/>
          </a:xfrm>
          <a:prstGeom prst="ellipse">
            <a:avLst/>
          </a:prstGeom>
          <a:solidFill>
            <a:srgbClr val="D9C5DC"/>
          </a:solidFill>
          <a:ln w="38100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152400"/>
            <a:ext cx="1799369" cy="1713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/>
          <p:nvPr/>
        </p:nvSpPr>
        <p:spPr>
          <a:xfrm>
            <a:off x="8412480" y="792696"/>
            <a:ext cx="3105069" cy="994711"/>
          </a:xfrm>
          <a:prstGeom prst="roundRect">
            <a:avLst>
              <a:gd name="adj" fmla="val 16667"/>
            </a:avLst>
          </a:prstGeom>
          <a:solidFill>
            <a:srgbClr val="EDE0EF"/>
          </a:solidFill>
          <a:ln w="38100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Освітній процес стає замкненим колом</a:t>
            </a:r>
            <a:endParaRPr>
              <a:solidFill>
                <a:srgbClr val="451B4B"/>
              </a:solidFill>
            </a:endParaRPr>
          </a:p>
        </p:txBody>
      </p:sp>
      <p:cxnSp>
        <p:nvCxnSpPr>
          <p:cNvPr id="96" name="Google Shape;96;p2"/>
          <p:cNvCxnSpPr>
            <a:stCxn id="95" idx="3"/>
          </p:cNvCxnSpPr>
          <p:nvPr/>
        </p:nvCxnSpPr>
        <p:spPr>
          <a:xfrm rot="10800000" flipH="1">
            <a:off x="11517549" y="1284052"/>
            <a:ext cx="674400" cy="6000"/>
          </a:xfrm>
          <a:prstGeom prst="straightConnector1">
            <a:avLst/>
          </a:prstGeom>
          <a:noFill/>
          <a:ln w="38100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7" name="Google Shape;97;p2"/>
          <p:cNvCxnSpPr/>
          <p:nvPr/>
        </p:nvCxnSpPr>
        <p:spPr>
          <a:xfrm>
            <a:off x="11517549" y="1426617"/>
            <a:ext cx="674451" cy="0"/>
          </a:xfrm>
          <a:prstGeom prst="straightConnector1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8" name="Google Shape;98;p2"/>
          <p:cNvCxnSpPr/>
          <p:nvPr/>
        </p:nvCxnSpPr>
        <p:spPr>
          <a:xfrm>
            <a:off x="11517548" y="1141272"/>
            <a:ext cx="674451" cy="0"/>
          </a:xfrm>
          <a:prstGeom prst="straightConnector1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9" name="Google Shape;99;p2"/>
          <p:cNvSpPr/>
          <p:nvPr/>
        </p:nvSpPr>
        <p:spPr>
          <a:xfrm>
            <a:off x="3903682" y="1091798"/>
            <a:ext cx="2366491" cy="851707"/>
          </a:xfrm>
          <a:prstGeom prst="rect">
            <a:avLst/>
          </a:prstGeom>
          <a:solidFill>
            <a:srgbClr val="D9C5DC"/>
          </a:solidFill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Батьки звинува- чують вчителів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6652292" y="2554868"/>
            <a:ext cx="2440514" cy="851707"/>
          </a:xfrm>
          <a:prstGeom prst="rect">
            <a:avLst/>
          </a:prstGeom>
          <a:solidFill>
            <a:srgbClr val="D9C5DC"/>
          </a:solidFill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Учні скаржаться, що їм нецікаво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1620987" y="2980721"/>
            <a:ext cx="4051204" cy="851707"/>
          </a:xfrm>
          <a:prstGeom prst="rect">
            <a:avLst/>
          </a:prstGeom>
          <a:solidFill>
            <a:srgbClr val="D9C5DC"/>
          </a:solidFill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Педагоги нарікають на ліни- вих дітей і низькі зарплати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6343589">
            <a:off x="6456724" y="1649903"/>
            <a:ext cx="913077" cy="84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617585">
            <a:off x="5813634" y="3240793"/>
            <a:ext cx="913077" cy="84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9971398">
            <a:off x="2629030" y="1649759"/>
            <a:ext cx="1246183" cy="1150322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2"/>
          <p:cNvSpPr/>
          <p:nvPr/>
        </p:nvSpPr>
        <p:spPr>
          <a:xfrm>
            <a:off x="2049144" y="4699437"/>
            <a:ext cx="4818900" cy="14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i="1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Учасники освітнього процесу перекладають відповідальність за його результати на фактори, на які вони не можуть впливати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06" name="Google Shape;10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42074" y="3748121"/>
            <a:ext cx="2675025" cy="267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152400"/>
            <a:ext cx="1799369" cy="1713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/>
          <p:nvPr/>
        </p:nvSpPr>
        <p:spPr>
          <a:xfrm>
            <a:off x="3253706" y="822313"/>
            <a:ext cx="3383941" cy="548537"/>
          </a:xfrm>
          <a:prstGeom prst="rect">
            <a:avLst/>
          </a:prstGeom>
          <a:solidFill>
            <a:srgbClr val="E0FFC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i="1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Реактивна позиція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2536174" y="1523353"/>
            <a:ext cx="4819003" cy="761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i="1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Наше життя залежить від факторів, на які ми не впливаємо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14" name="Google Shape;11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23200" y="639381"/>
            <a:ext cx="3930968" cy="272859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/>
          <p:nvPr/>
        </p:nvSpPr>
        <p:spPr>
          <a:xfrm>
            <a:off x="3202452" y="2692504"/>
            <a:ext cx="3383941" cy="548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ПРОАКТИВНІСТЬ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2433667" y="3352801"/>
            <a:ext cx="4921510" cy="1635760"/>
          </a:xfrm>
          <a:prstGeom prst="roundRect">
            <a:avLst>
              <a:gd name="adj" fmla="val 16667"/>
            </a:avLst>
          </a:prstGeom>
          <a:solidFill>
            <a:srgbClr val="D9C5DC"/>
          </a:solidFill>
          <a:ln w="38100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0" i="0" u="none" strike="noStrike" cap="none" dirty="0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Учасники освітнього процесу </a:t>
            </a:r>
            <a:r>
              <a:rPr lang="uk-UA" sz="2400" b="0" i="0" u="none" strike="noStrike" cap="none" dirty="0" err="1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ана</a:t>
            </a:r>
            <a:r>
              <a:rPr lang="uk-UA" sz="2400" b="0" i="0" u="none" strike="noStrike" cap="none" dirty="0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uk-UA" sz="2400" b="0" i="0" u="none" strike="noStrike" cap="none" dirty="0" err="1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лізують</a:t>
            </a:r>
            <a:r>
              <a:rPr lang="uk-UA" sz="2400" b="0" i="0" u="none" strike="noStrike" cap="none" dirty="0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, як можна підвищити його результативність, не чекаючи </a:t>
            </a:r>
            <a:r>
              <a:rPr lang="uk-UA" sz="2400" b="0" i="0" u="none" strike="noStrike" cap="none" dirty="0" smtClean="0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конкретних </a:t>
            </a:r>
            <a:r>
              <a:rPr lang="uk-UA" sz="2400" b="0" i="0" u="none" strike="noStrike" cap="none" dirty="0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дій і реакцій з боку інших</a:t>
            </a:r>
            <a:endParaRPr dirty="0">
              <a:solidFill>
                <a:srgbClr val="451B4B"/>
              </a:solidFill>
            </a:endParaRPr>
          </a:p>
        </p:txBody>
      </p:sp>
      <p:pic>
        <p:nvPicPr>
          <p:cNvPr id="117" name="Google Shape;11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828602" flipH="1">
            <a:off x="2388193" y="2461234"/>
            <a:ext cx="876242" cy="808838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3"/>
          <p:cNvSpPr/>
          <p:nvPr/>
        </p:nvSpPr>
        <p:spPr>
          <a:xfrm>
            <a:off x="4787742" y="4886961"/>
            <a:ext cx="213360" cy="213360"/>
          </a:xfrm>
          <a:prstGeom prst="ellipse">
            <a:avLst/>
          </a:prstGeom>
          <a:solidFill>
            <a:srgbClr val="EDE0EF"/>
          </a:solidFill>
          <a:ln w="38100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9" name="Google Shape;119;p3"/>
          <p:cNvCxnSpPr>
            <a:stCxn id="118" idx="4"/>
          </p:cNvCxnSpPr>
          <p:nvPr/>
        </p:nvCxnSpPr>
        <p:spPr>
          <a:xfrm>
            <a:off x="4894422" y="5100321"/>
            <a:ext cx="0" cy="284400"/>
          </a:xfrm>
          <a:prstGeom prst="straightConnector1">
            <a:avLst/>
          </a:prstGeom>
          <a:noFill/>
          <a:ln w="38100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0" name="Google Shape;120;p3"/>
          <p:cNvSpPr/>
          <p:nvPr/>
        </p:nvSpPr>
        <p:spPr>
          <a:xfrm>
            <a:off x="2484920" y="5420412"/>
            <a:ext cx="4819003" cy="761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i="0" u="sng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Події в житті людини є наслідком ЇЇ ВЛАСНИХ ДІЙ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21" name="Google Shape;12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670" y="4399452"/>
            <a:ext cx="2041920" cy="2041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152400"/>
            <a:ext cx="1799369" cy="1713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/>
          <p:nvPr/>
        </p:nvSpPr>
        <p:spPr>
          <a:xfrm>
            <a:off x="3254661" y="956678"/>
            <a:ext cx="5736940" cy="1317649"/>
          </a:xfrm>
          <a:prstGeom prst="rect">
            <a:avLst/>
          </a:prstGeom>
          <a:solidFill>
            <a:srgbClr val="451B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ЯК ЗАСТОСОВУВАТИ ПРОАКТИВНІСТЬ У ОСВІТІ?</a:t>
            </a:r>
            <a:endParaRPr/>
          </a:p>
        </p:txBody>
      </p:sp>
      <p:pic>
        <p:nvPicPr>
          <p:cNvPr id="128" name="Google Shape;12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32881" y="1269999"/>
            <a:ext cx="4490370" cy="42556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4295" y="2733040"/>
            <a:ext cx="4938665" cy="3469412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130" name="Google Shape;130;p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152400"/>
            <a:ext cx="1799369" cy="1713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"/>
          <p:cNvSpPr/>
          <p:nvPr/>
        </p:nvSpPr>
        <p:spPr>
          <a:xfrm>
            <a:off x="4037625" y="790402"/>
            <a:ext cx="4727700" cy="575700"/>
          </a:xfrm>
          <a:prstGeom prst="rect">
            <a:avLst/>
          </a:prstGeom>
          <a:solidFill>
            <a:srgbClr val="D9C5DC"/>
          </a:solidFill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ВИЗНАЧИТИ СФЕРИ ВПЛИВУ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36" name="Google Shape;136;p5"/>
          <p:cNvSpPr/>
          <p:nvPr/>
        </p:nvSpPr>
        <p:spPr>
          <a:xfrm>
            <a:off x="1026160" y="2165434"/>
            <a:ext cx="4057200" cy="1148400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Педагог координує освітній процес, визначає його мету і цілі, створює комфортне освітнє середовище</a:t>
            </a:r>
            <a:endParaRPr sz="2400" b="0" i="0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/>
          <p:nvPr/>
        </p:nvSpPr>
        <p:spPr>
          <a:xfrm>
            <a:off x="5327945" y="2165434"/>
            <a:ext cx="3440100" cy="1148400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Вчитель пропонує учням спо- соби навчання, учні обирають або розробляють власні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38" name="Google Shape;138;p5"/>
          <p:cNvSpPr/>
          <p:nvPr/>
        </p:nvSpPr>
        <p:spPr>
          <a:xfrm>
            <a:off x="9006596" y="2165434"/>
            <a:ext cx="2952600" cy="1148400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Учні, маючи свободу в межах класу, визначають власний освітній шлях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39" name="Google Shape;13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828603" flipH="1">
            <a:off x="2987632" y="621625"/>
            <a:ext cx="876242" cy="8088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76855" y="346193"/>
            <a:ext cx="1411935" cy="141193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5"/>
          <p:cNvSpPr/>
          <p:nvPr/>
        </p:nvSpPr>
        <p:spPr>
          <a:xfrm>
            <a:off x="854517" y="3732310"/>
            <a:ext cx="6193500" cy="575700"/>
          </a:xfrm>
          <a:prstGeom prst="rect">
            <a:avLst/>
          </a:prstGeom>
          <a:solidFill>
            <a:srgbClr val="D9C5DC"/>
          </a:solidFill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ДОСЛІДИТИ ОСВІТНІ ПОТРЕБИ УЧНІВ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42" name="Google Shape;14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9808093" flipH="1">
            <a:off x="7275152" y="3685785"/>
            <a:ext cx="876242" cy="808838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5"/>
          <p:cNvSpPr/>
          <p:nvPr/>
        </p:nvSpPr>
        <p:spPr>
          <a:xfrm>
            <a:off x="501945" y="5144713"/>
            <a:ext cx="6898500" cy="457200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Зрозуміти інтереси, особливості характеру і сприйняття учнів</a:t>
            </a:r>
            <a:endParaRPr sz="2400" b="0" i="0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/>
          <p:nvPr/>
        </p:nvSpPr>
        <p:spPr>
          <a:xfrm>
            <a:off x="1487780" y="4490700"/>
            <a:ext cx="4926900" cy="471300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Допомогти учням визначити освітній шлях</a:t>
            </a:r>
            <a:endParaRPr sz="2400" b="0" i="0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501945" y="5784642"/>
            <a:ext cx="6898500" cy="457200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Врахувати при плануванні освітнього процесу потреби дітей</a:t>
            </a:r>
            <a:endParaRPr sz="2400" b="0" i="0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468677" y="3458788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152400"/>
            <a:ext cx="1799369" cy="1713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"/>
          <p:cNvSpPr/>
          <p:nvPr/>
        </p:nvSpPr>
        <p:spPr>
          <a:xfrm>
            <a:off x="3793784" y="870161"/>
            <a:ext cx="5797255" cy="575661"/>
          </a:xfrm>
          <a:prstGeom prst="rect">
            <a:avLst/>
          </a:prstGeom>
          <a:solidFill>
            <a:srgbClr val="D9C5DC"/>
          </a:solidFill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ВИЗНАЧИТИ НАВЧАЛЬНІ ЗАВДАННЯ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53" name="Google Shape;153;p6"/>
          <p:cNvSpPr/>
          <p:nvPr/>
        </p:nvSpPr>
        <p:spPr>
          <a:xfrm>
            <a:off x="2540544" y="1709719"/>
            <a:ext cx="3772604" cy="1148505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Учням може бути важко самостійно визначити навчальну мету і зрозуміти, як її досягти</a:t>
            </a:r>
            <a:endParaRPr sz="2400" b="0" i="0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6"/>
          <p:cNvSpPr/>
          <p:nvPr/>
        </p:nvSpPr>
        <p:spPr>
          <a:xfrm>
            <a:off x="6557719" y="1709719"/>
            <a:ext cx="3714455" cy="1148505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Потрібно налагодити діалог між вчителем і учнем, разом працю- ючи над постановкою мети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55" name="Google Shape;15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828602" flipH="1">
            <a:off x="2743792" y="701384"/>
            <a:ext cx="876242" cy="808838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6"/>
          <p:cNvSpPr/>
          <p:nvPr/>
        </p:nvSpPr>
        <p:spPr>
          <a:xfrm>
            <a:off x="1041938" y="3262968"/>
            <a:ext cx="5818652" cy="575661"/>
          </a:xfrm>
          <a:prstGeom prst="rect">
            <a:avLst/>
          </a:prstGeom>
          <a:solidFill>
            <a:srgbClr val="D9C5DC"/>
          </a:solidFill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ПРОГОВОРИТИ ШЛЯХИ РЕАЛІЗАЦІЇ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57" name="Google Shape;15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9808094" flipH="1">
            <a:off x="7061791" y="3233471"/>
            <a:ext cx="876242" cy="808838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6"/>
          <p:cNvSpPr/>
          <p:nvPr/>
        </p:nvSpPr>
        <p:spPr>
          <a:xfrm>
            <a:off x="501945" y="4763713"/>
            <a:ext cx="6898638" cy="457200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Проводити колективні обговорення на початку й в кінці уроку</a:t>
            </a:r>
            <a:endParaRPr sz="2400" b="0" i="0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1770050" y="4109700"/>
            <a:ext cx="4362428" cy="471284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Скоригувати визначений учнем шлях</a:t>
            </a:r>
            <a:endParaRPr sz="2400" b="0" i="0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6"/>
          <p:cNvSpPr/>
          <p:nvPr/>
        </p:nvSpPr>
        <p:spPr>
          <a:xfrm>
            <a:off x="1342196" y="5403642"/>
            <a:ext cx="5218135" cy="654012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Відслідкувати досягнення учнів та за потреби допомогти їм впоратися з завданнями</a:t>
            </a:r>
            <a:endParaRPr sz="2400" b="0" i="0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1" name="Google Shape;161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16745" y="981612"/>
            <a:ext cx="1456214" cy="1456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33360" y="3118273"/>
            <a:ext cx="2864668" cy="2285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152400"/>
            <a:ext cx="1799369" cy="1713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"/>
          <p:cNvSpPr/>
          <p:nvPr/>
        </p:nvSpPr>
        <p:spPr>
          <a:xfrm>
            <a:off x="3279667" y="1039735"/>
            <a:ext cx="6559256" cy="575661"/>
          </a:xfrm>
          <a:prstGeom prst="rect">
            <a:avLst/>
          </a:prstGeom>
          <a:solidFill>
            <a:srgbClr val="D9C5DC"/>
          </a:solidFill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b="1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НАЛАШТУВАТИ ЕФЕКТИВНУ СПІВПРАЦЮ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69" name="Google Shape;169;p7"/>
          <p:cNvSpPr/>
          <p:nvPr/>
        </p:nvSpPr>
        <p:spPr>
          <a:xfrm>
            <a:off x="4001027" y="1870714"/>
            <a:ext cx="2566376" cy="1015330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Формування взаємозалежності та синергії у колективі</a:t>
            </a:r>
            <a:endParaRPr sz="2400" b="0" i="0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7"/>
          <p:cNvSpPr/>
          <p:nvPr/>
        </p:nvSpPr>
        <p:spPr>
          <a:xfrm>
            <a:off x="6795028" y="1870715"/>
            <a:ext cx="2332696" cy="1015330"/>
          </a:xfrm>
          <a:prstGeom prst="rect">
            <a:avLst/>
          </a:prstGeom>
          <a:noFill/>
          <a:ln w="28575" cap="flat" cmpd="sng">
            <a:solidFill>
              <a:srgbClr val="451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0" i="0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Забезпечення атмосфери довіри та взаємодопомоги</a:t>
            </a:r>
            <a:endParaRPr>
              <a:solidFill>
                <a:srgbClr val="451B4B"/>
              </a:solidFill>
            </a:endParaRPr>
          </a:p>
        </p:txBody>
      </p:sp>
      <p:pic>
        <p:nvPicPr>
          <p:cNvPr id="171" name="Google Shape;17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828602" flipH="1">
            <a:off x="2219514" y="823791"/>
            <a:ext cx="876242" cy="808838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7"/>
          <p:cNvSpPr/>
          <p:nvPr/>
        </p:nvSpPr>
        <p:spPr>
          <a:xfrm>
            <a:off x="411161" y="3315189"/>
            <a:ext cx="7755889" cy="607788"/>
          </a:xfrm>
          <a:prstGeom prst="rect">
            <a:avLst/>
          </a:prstGeom>
          <a:solidFill>
            <a:srgbClr val="E0FFC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3200" b="1" i="0" u="sng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ПРОАКТИВНІСТЬ У ОСВІТНЬОМУ ПРОЦЕСІ</a:t>
            </a:r>
            <a:endParaRPr>
              <a:solidFill>
                <a:srgbClr val="451B4B"/>
              </a:solidFill>
            </a:endParaRPr>
          </a:p>
        </p:txBody>
      </p:sp>
      <p:sp>
        <p:nvSpPr>
          <p:cNvPr id="173" name="Google Shape;173;p7"/>
          <p:cNvSpPr/>
          <p:nvPr/>
        </p:nvSpPr>
        <p:spPr>
          <a:xfrm>
            <a:off x="527025" y="4094482"/>
            <a:ext cx="2608709" cy="440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0" i="1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Зменшує напругу</a:t>
            </a:r>
            <a:endParaRPr sz="2800" b="0" i="1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7"/>
          <p:cNvSpPr/>
          <p:nvPr/>
        </p:nvSpPr>
        <p:spPr>
          <a:xfrm>
            <a:off x="3093402" y="4094481"/>
            <a:ext cx="5008750" cy="440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0" i="1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Підвищує ефективність взаємодії</a:t>
            </a:r>
            <a:endParaRPr sz="2800" b="0" i="1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7"/>
          <p:cNvSpPr/>
          <p:nvPr/>
        </p:nvSpPr>
        <p:spPr>
          <a:xfrm>
            <a:off x="610268" y="4706467"/>
            <a:ext cx="7351108" cy="440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0" i="1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Сприяє адаптації до викликів сучасного суспільства</a:t>
            </a:r>
            <a:endParaRPr sz="2800" b="0" i="1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7"/>
          <p:cNvSpPr/>
          <p:nvPr/>
        </p:nvSpPr>
        <p:spPr>
          <a:xfrm>
            <a:off x="874427" y="5318452"/>
            <a:ext cx="6814073" cy="440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0" i="1" u="none" strike="noStrike" cap="none">
                <a:solidFill>
                  <a:srgbClr val="451B4B"/>
                </a:solidFill>
                <a:latin typeface="Calibri"/>
                <a:ea typeface="Calibri"/>
                <a:cs typeface="Calibri"/>
                <a:sym typeface="Calibri"/>
              </a:rPr>
              <a:t>Формує оптимальний погляд на життєві події</a:t>
            </a:r>
            <a:endParaRPr sz="2800" b="0" i="1" u="none" strike="noStrike" cap="none">
              <a:solidFill>
                <a:srgbClr val="451B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7" name="Google Shape;17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67050" y="3141364"/>
            <a:ext cx="1986658" cy="2020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29605" y="1523353"/>
            <a:ext cx="1969114" cy="1969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152400"/>
            <a:ext cx="1799369" cy="1713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Зеленый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Широкий екран</PresentationFormat>
  <Paragraphs>35</Paragraphs>
  <Slides>7</Slides>
  <Notes>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Anastasiia</dc:creator>
  <cp:lastModifiedBy>TPCUser</cp:lastModifiedBy>
  <cp:revision>1</cp:revision>
  <dcterms:created xsi:type="dcterms:W3CDTF">2023-02-17T21:16:32Z</dcterms:created>
  <dcterms:modified xsi:type="dcterms:W3CDTF">2025-03-25T20:45:38Z</dcterms:modified>
</cp:coreProperties>
</file>