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jD49sVLCOG8GrHKOWSFwLYzZov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F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36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34.jp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28.png"/><Relationship Id="rId5" Type="http://schemas.openxmlformats.org/officeDocument/2006/relationships/image" Target="../media/image24.jp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Relationship Id="rId5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38.jpg"/><Relationship Id="rId5" Type="http://schemas.openxmlformats.org/officeDocument/2006/relationships/image" Target="../media/image32.png"/><Relationship Id="rId6" Type="http://schemas.openxmlformats.org/officeDocument/2006/relationships/image" Target="../media/image42.jpg"/><Relationship Id="rId7" Type="http://schemas.openxmlformats.org/officeDocument/2006/relationships/image" Target="../media/image33.png"/><Relationship Id="rId8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4.jp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2.jp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645111" y="5685151"/>
            <a:ext cx="6901800" cy="5955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підготовка до професій майбутнього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301" y="725826"/>
            <a:ext cx="5031750" cy="308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5650" y="1047448"/>
            <a:ext cx="4914600" cy="35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1634" y="3713416"/>
            <a:ext cx="62674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3262746" y="472610"/>
            <a:ext cx="6220800" cy="17856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Які особливості STEAM-підходу?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60" y="2281047"/>
            <a:ext cx="6217227" cy="443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1476" y="2436525"/>
            <a:ext cx="7956575" cy="454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2625432" y="1233043"/>
            <a:ext cx="3283500" cy="8313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ПОВНА СВОБОДА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2625432" y="2272134"/>
            <a:ext cx="3283500" cy="8868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ВІДСУТНІСТЬ ПРИМУСУ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2625432" y="3366644"/>
            <a:ext cx="3283500" cy="152400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ВИКОРИСТАННЯ ПОТРІБНОЇ ІНФОРМАЦІЇ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7446817" y="778214"/>
            <a:ext cx="3283500" cy="6348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F7FCF5"/>
                </a:solidFill>
                <a:latin typeface="Calibri"/>
                <a:ea typeface="Calibri"/>
                <a:cs typeface="Calibri"/>
                <a:sym typeface="Calibri"/>
              </a:rPr>
              <a:t>НАПРИКЛАД</a:t>
            </a:r>
            <a:endParaRPr>
              <a:solidFill>
                <a:srgbClr val="F7FCF5"/>
              </a:solidFill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7446817" y="1343884"/>
            <a:ext cx="328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синус, косинус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7162797" y="3075702"/>
            <a:ext cx="3851700" cy="7344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STEAM-інформатика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8929251" y="2161305"/>
            <a:ext cx="318600" cy="65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EADD2"/>
          </a:solidFill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7446813" y="3920826"/>
            <a:ext cx="328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Програмування дрона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6786990" y="5112899"/>
            <a:ext cx="4603200" cy="8718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7FCF5"/>
                </a:solidFill>
                <a:latin typeface="Calibri"/>
                <a:ea typeface="Calibri"/>
                <a:cs typeface="Calibri"/>
                <a:sym typeface="Calibri"/>
              </a:rPr>
              <a:t>ПРАКТИЧНЕ ЗАСТОСУВАННЯ ВИВЧЕНОГО</a:t>
            </a:r>
            <a:endParaRPr>
              <a:solidFill>
                <a:srgbClr val="F7FCF5"/>
              </a:solidFill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791" y="4485984"/>
            <a:ext cx="2962070" cy="237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/>
          <p:nvPr/>
        </p:nvSpPr>
        <p:spPr>
          <a:xfrm>
            <a:off x="3138054" y="916759"/>
            <a:ext cx="5721927" cy="581891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EBF7E3"/>
                </a:solidFill>
                <a:latin typeface="Calibri"/>
                <a:ea typeface="Calibri"/>
                <a:cs typeface="Calibri"/>
                <a:sym typeface="Calibri"/>
              </a:rPr>
              <a:t>Орієнтація на потреби кожного учня</a:t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1981200" y="1957031"/>
            <a:ext cx="1939636" cy="496404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ВЧИТЕЛЬ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734291" y="2563088"/>
            <a:ext cx="4433454" cy="10113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3200"/>
              <a:buFont typeface="Calibri"/>
              <a:buChar char="-"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Стає наставником;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3200"/>
              <a:buFont typeface="Calibri"/>
              <a:buChar char="-"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Мотивує до творчості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2743200" y="3650670"/>
            <a:ext cx="415500" cy="73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EADD2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734291" y="4525705"/>
            <a:ext cx="4433454" cy="762003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Довірливі відносини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5999017" y="2205233"/>
            <a:ext cx="3903518" cy="656913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Формування </a:t>
            </a:r>
            <a:r>
              <a:rPr b="1"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КОМАНДИ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6225885" y="2937162"/>
            <a:ext cx="3449782" cy="935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Кожен робить те, що виходить найкраще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 b="25348" l="0" r="0" t="22726"/>
          <a:stretch/>
        </p:blipFill>
        <p:spPr>
          <a:xfrm>
            <a:off x="5581648" y="3676506"/>
            <a:ext cx="4738256" cy="24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/>
          <p:nvPr/>
        </p:nvSpPr>
        <p:spPr>
          <a:xfrm>
            <a:off x="3810000" y="740699"/>
            <a:ext cx="4707080" cy="656913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ПРОЄКТНА ДІЯЛЬНІСТЬ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48" name="Google Shape;248;p13"/>
          <p:cNvSpPr/>
          <p:nvPr/>
        </p:nvSpPr>
        <p:spPr>
          <a:xfrm>
            <a:off x="3810000" y="1627390"/>
            <a:ext cx="4707080" cy="866425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ЗАСТОСУВАННЯ ТЕОРІЇ НА ПРАКТИЦІ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1674900" y="2274400"/>
            <a:ext cx="1116900" cy="496500"/>
          </a:xfrm>
          <a:prstGeom prst="rect">
            <a:avLst/>
          </a:prstGeom>
          <a:solidFill>
            <a:srgbClr val="CEADD2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УЧНІ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498763" y="2770910"/>
            <a:ext cx="3435900" cy="27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Творять</a:t>
            </a:r>
            <a:endParaRPr>
              <a:solidFill>
                <a:srgbClr val="451B4B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Моделюють</a:t>
            </a:r>
            <a:endParaRPr>
              <a:solidFill>
                <a:srgbClr val="451B4B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Шукають нові підходи</a:t>
            </a:r>
            <a:endParaRPr>
              <a:solidFill>
                <a:srgbClr val="451B4B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Застосовують здобуті знання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3574473" y="3924300"/>
            <a:ext cx="1288500" cy="4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5029199" y="2992582"/>
            <a:ext cx="3349335" cy="651164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Розвиток гнучкого, креативного мислення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5029199" y="3809999"/>
            <a:ext cx="3349335" cy="651164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Навички командної роботи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5029199" y="4627416"/>
            <a:ext cx="3349335" cy="651164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Розуміння відсутності обмежень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8534" y="2431469"/>
            <a:ext cx="3115641" cy="349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1946975" y="388951"/>
            <a:ext cx="9781200" cy="19641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 запровадити STEAM- підхід в українську освіту?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6073" y="2706348"/>
            <a:ext cx="3792101" cy="37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 rotWithShape="1">
          <a:blip r:embed="rId4">
            <a:alphaModFix/>
          </a:blip>
          <a:srcRect b="2785" l="30302" r="33884" t="22282"/>
          <a:stretch/>
        </p:blipFill>
        <p:spPr>
          <a:xfrm>
            <a:off x="285374" y="2469825"/>
            <a:ext cx="3728525" cy="43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5">
            <a:alphaModFix/>
          </a:blip>
          <a:srcRect b="52264" l="57058" r="26687" t="22646"/>
          <a:stretch/>
        </p:blipFill>
        <p:spPr>
          <a:xfrm>
            <a:off x="4228932" y="3151055"/>
            <a:ext cx="3226375" cy="28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/>
          <p:nvPr/>
        </p:nvSpPr>
        <p:spPr>
          <a:xfrm>
            <a:off x="9027002" y="2286326"/>
            <a:ext cx="2238600" cy="1389900"/>
          </a:xfrm>
          <a:prstGeom prst="rect">
            <a:avLst/>
          </a:prstGeom>
          <a:noFill/>
          <a:ln cap="flat" cmpd="sng" w="762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БРАКУЄ:</a:t>
            </a:r>
            <a:endParaRPr>
              <a:solidFill>
                <a:srgbClr val="451B4B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Обладнання</a:t>
            </a:r>
            <a:endParaRPr>
              <a:solidFill>
                <a:srgbClr val="451B4B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Педагогів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4924239" y="4519539"/>
            <a:ext cx="6495000" cy="9705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СТВОРЕНО ІНСТИТУТ МОДЕРНІЗАЦІЇ ЗМІСТУ ОСВІТИ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72" name="Google Shape;272;p15"/>
          <p:cNvPicPr preferRelativeResize="0"/>
          <p:nvPr/>
        </p:nvPicPr>
        <p:blipFill rotWithShape="1">
          <a:blip r:embed="rId3">
            <a:alphaModFix/>
          </a:blip>
          <a:srcRect b="19990" l="5760" r="26952" t="16901"/>
          <a:stretch/>
        </p:blipFill>
        <p:spPr>
          <a:xfrm>
            <a:off x="4611142" y="1942594"/>
            <a:ext cx="3560618" cy="211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099" y="3259802"/>
            <a:ext cx="3829900" cy="31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/>
          <p:nvPr/>
        </p:nvSpPr>
        <p:spPr>
          <a:xfrm>
            <a:off x="4760411" y="614526"/>
            <a:ext cx="6822600" cy="9705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В УКРАЇНІ STEAM-ОСВІТА ЗАПРОВАДЖУЄТЬСЯ З 2015 РОКУ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75" name="Google Shape;2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/>
          <p:nvPr/>
        </p:nvSpPr>
        <p:spPr>
          <a:xfrm>
            <a:off x="2185195" y="615835"/>
            <a:ext cx="9171600" cy="11085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Приклади STEAM-уроків</a:t>
            </a:r>
            <a:endParaRPr/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 b="0" l="2721" r="2266" t="0"/>
          <a:stretch/>
        </p:blipFill>
        <p:spPr>
          <a:xfrm>
            <a:off x="2694248" y="2100300"/>
            <a:ext cx="8153501" cy="42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5877125" y="649406"/>
            <a:ext cx="5929800" cy="581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2100821" y="1001874"/>
            <a:ext cx="3274200" cy="513900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МАТЕМАТИКА</a:t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128518" y="649407"/>
            <a:ext cx="34566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F7FCF5"/>
                </a:solidFill>
                <a:latin typeface="Calibri"/>
                <a:ea typeface="Calibri"/>
                <a:cs typeface="Calibri"/>
                <a:sym typeface="Calibri"/>
              </a:rPr>
              <a:t>Проєкт «Ферма»</a:t>
            </a:r>
            <a:endParaRPr/>
          </a:p>
        </p:txBody>
      </p:sp>
      <p:pic>
        <p:nvPicPr>
          <p:cNvPr id="290" name="Google Shape;290;p17"/>
          <p:cNvPicPr preferRelativeResize="0"/>
          <p:nvPr/>
        </p:nvPicPr>
        <p:blipFill rotWithShape="1">
          <a:blip r:embed="rId3">
            <a:alphaModFix/>
          </a:blip>
          <a:srcRect b="17980" l="2122" r="2322" t="2020"/>
          <a:stretch/>
        </p:blipFill>
        <p:spPr>
          <a:xfrm>
            <a:off x="412026" y="2176677"/>
            <a:ext cx="5122800" cy="428883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7"/>
          <p:cNvSpPr/>
          <p:nvPr/>
        </p:nvSpPr>
        <p:spPr>
          <a:xfrm>
            <a:off x="6948410" y="1338658"/>
            <a:ext cx="38169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Створити макет ферми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7465837" y="1917072"/>
            <a:ext cx="27447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РОЗРАХУВАТИ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6879137" y="2485108"/>
            <a:ext cx="3918000" cy="567900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Скільки потрібно тварин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6879137" y="3174116"/>
            <a:ext cx="3918000" cy="567900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Скільки потрібно корму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6276854" y="3861787"/>
            <a:ext cx="5122800" cy="567900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Скільки потрібно овочів, фруктів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6663136" y="4544874"/>
            <a:ext cx="4350000" cy="567900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Яка площа ферми потрібна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6066431" y="5227961"/>
            <a:ext cx="55437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Зоологія, математика, агрономія, економіка, проєктування, трудове навчання</a:t>
            </a:r>
            <a:endParaRPr>
              <a:solidFill>
                <a:srgbClr val="CEADD2"/>
              </a:solidFill>
            </a:endParaRPr>
          </a:p>
        </p:txBody>
      </p:sp>
      <p:pic>
        <p:nvPicPr>
          <p:cNvPr id="298" name="Google Shape;2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/>
          <p:nvPr/>
        </p:nvSpPr>
        <p:spPr>
          <a:xfrm>
            <a:off x="6012870" y="228710"/>
            <a:ext cx="5929745" cy="6450786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1321529" y="5689326"/>
            <a:ext cx="4364100" cy="7344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АНГЛІЙСЬКА МОВА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6763813" y="430690"/>
            <a:ext cx="4582397" cy="569673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Улюблені справи учнів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306" name="Google Shape;306;p18"/>
          <p:cNvPicPr preferRelativeResize="0"/>
          <p:nvPr/>
        </p:nvPicPr>
        <p:blipFill rotWithShape="1">
          <a:blip r:embed="rId3">
            <a:alphaModFix/>
          </a:blip>
          <a:srcRect b="5607" l="0" r="0" t="6292"/>
          <a:stretch/>
        </p:blipFill>
        <p:spPr>
          <a:xfrm>
            <a:off x="1321501" y="1413715"/>
            <a:ext cx="4364175" cy="3889462"/>
          </a:xfrm>
          <a:prstGeom prst="rect">
            <a:avLst/>
          </a:prstGeom>
          <a:noFill/>
          <a:ln cap="flat" cmpd="sng" w="9525">
            <a:solidFill>
              <a:srgbClr val="451B4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7" name="Google Shape;307;p18"/>
          <p:cNvSpPr/>
          <p:nvPr/>
        </p:nvSpPr>
        <p:spPr>
          <a:xfrm>
            <a:off x="6725715" y="1000363"/>
            <a:ext cx="4658592" cy="56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Створити колаж англійською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7725333" y="1554855"/>
            <a:ext cx="2744745" cy="56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РОЗРАХУВАТИ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6872926" y="2175788"/>
            <a:ext cx="4364179" cy="824896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Скільки потрібно тренуватися для перемоги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6872925" y="3181209"/>
            <a:ext cx="4364179" cy="824896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Скільки енергії піде на місяць тренування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6872925" y="4186630"/>
            <a:ext cx="4364179" cy="824896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Скільки продуктів потрібно вжити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6055560" y="4984836"/>
            <a:ext cx="5844363" cy="56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СКЛАСТИ РАЦІОН СПОРТСМЕНА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6080715" y="5618915"/>
            <a:ext cx="5844362" cy="875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Об’єднати в групи за інтересами</a:t>
            </a:r>
            <a:endParaRPr>
              <a:solidFill>
                <a:srgbClr val="D9C5DC"/>
              </a:solidFill>
            </a:endParaRPr>
          </a:p>
        </p:txBody>
      </p:sp>
      <p:pic>
        <p:nvPicPr>
          <p:cNvPr id="314" name="Google Shape;3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/>
          <p:nvPr/>
        </p:nvSpPr>
        <p:spPr>
          <a:xfrm>
            <a:off x="4488871" y="681817"/>
            <a:ext cx="3754500" cy="7344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ІНФОРМАТИКА</a:t>
            </a:r>
            <a:endParaRPr/>
          </a:p>
        </p:txBody>
      </p:sp>
      <p:sp>
        <p:nvSpPr>
          <p:cNvPr id="320" name="Google Shape;320;p19"/>
          <p:cNvSpPr/>
          <p:nvPr/>
        </p:nvSpPr>
        <p:spPr>
          <a:xfrm>
            <a:off x="0" y="3463636"/>
            <a:ext cx="12192000" cy="33943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96985" y="3573554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332515" y="3573549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568049" y="3573549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803579" y="3573544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1052946" y="3573549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1288476" y="3573544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1524010" y="3573544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1759540" y="3573539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008909" y="357355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2244439" y="357354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2479973" y="357354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2715503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2964870" y="357354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3200400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3435934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3671464" y="357353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3879262" y="357355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4114792" y="357354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4350326" y="357354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585856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835223" y="357354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5070753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5306287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5541817" y="357353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791186" y="357354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6026716" y="357354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6262250" y="357354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6497780" y="357353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6747147" y="357354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6982677" y="357353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7218211" y="357353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7453741" y="357353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7689276" y="3573549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7924806" y="3573544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8160340" y="3573544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9"/>
          <p:cNvSpPr/>
          <p:nvPr/>
        </p:nvSpPr>
        <p:spPr>
          <a:xfrm>
            <a:off x="8395870" y="3573539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9"/>
          <p:cNvSpPr/>
          <p:nvPr/>
        </p:nvSpPr>
        <p:spPr>
          <a:xfrm>
            <a:off x="8645237" y="3573544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9"/>
          <p:cNvSpPr/>
          <p:nvPr/>
        </p:nvSpPr>
        <p:spPr>
          <a:xfrm>
            <a:off x="8880767" y="3573539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9116301" y="3573539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9"/>
          <p:cNvSpPr/>
          <p:nvPr/>
        </p:nvSpPr>
        <p:spPr>
          <a:xfrm>
            <a:off x="9351831" y="3573534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9601200" y="357354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9"/>
          <p:cNvSpPr/>
          <p:nvPr/>
        </p:nvSpPr>
        <p:spPr>
          <a:xfrm>
            <a:off x="9836730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10072264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9"/>
          <p:cNvSpPr/>
          <p:nvPr/>
        </p:nvSpPr>
        <p:spPr>
          <a:xfrm>
            <a:off x="10307794" y="357353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9"/>
          <p:cNvSpPr/>
          <p:nvPr/>
        </p:nvSpPr>
        <p:spPr>
          <a:xfrm>
            <a:off x="10557161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9"/>
          <p:cNvSpPr/>
          <p:nvPr/>
        </p:nvSpPr>
        <p:spPr>
          <a:xfrm>
            <a:off x="10792691" y="357353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9"/>
          <p:cNvSpPr/>
          <p:nvPr/>
        </p:nvSpPr>
        <p:spPr>
          <a:xfrm>
            <a:off x="11028225" y="357353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9"/>
          <p:cNvSpPr/>
          <p:nvPr/>
        </p:nvSpPr>
        <p:spPr>
          <a:xfrm>
            <a:off x="11263755" y="357353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9"/>
          <p:cNvSpPr/>
          <p:nvPr/>
        </p:nvSpPr>
        <p:spPr>
          <a:xfrm>
            <a:off x="11471553" y="357354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11707083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11942617" y="35735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110836" y="669084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346366" y="669083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581900" y="669083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9"/>
          <p:cNvSpPr/>
          <p:nvPr/>
        </p:nvSpPr>
        <p:spPr>
          <a:xfrm>
            <a:off x="817430" y="669083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9"/>
          <p:cNvSpPr/>
          <p:nvPr/>
        </p:nvSpPr>
        <p:spPr>
          <a:xfrm>
            <a:off x="1066797" y="669083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1302327" y="669083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9"/>
          <p:cNvSpPr/>
          <p:nvPr/>
        </p:nvSpPr>
        <p:spPr>
          <a:xfrm>
            <a:off x="1537861" y="669083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1773391" y="669082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9"/>
          <p:cNvSpPr/>
          <p:nvPr/>
        </p:nvSpPr>
        <p:spPr>
          <a:xfrm>
            <a:off x="2022760" y="669083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9"/>
          <p:cNvSpPr/>
          <p:nvPr/>
        </p:nvSpPr>
        <p:spPr>
          <a:xfrm>
            <a:off x="2258290" y="669083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2493824" y="669083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9"/>
          <p:cNvSpPr/>
          <p:nvPr/>
        </p:nvSpPr>
        <p:spPr>
          <a:xfrm>
            <a:off x="2729354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2978721" y="669083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9"/>
          <p:cNvSpPr/>
          <p:nvPr/>
        </p:nvSpPr>
        <p:spPr>
          <a:xfrm>
            <a:off x="3214251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9"/>
          <p:cNvSpPr/>
          <p:nvPr/>
        </p:nvSpPr>
        <p:spPr>
          <a:xfrm>
            <a:off x="3449785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9"/>
          <p:cNvSpPr/>
          <p:nvPr/>
        </p:nvSpPr>
        <p:spPr>
          <a:xfrm>
            <a:off x="3685315" y="669082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9"/>
          <p:cNvSpPr/>
          <p:nvPr/>
        </p:nvSpPr>
        <p:spPr>
          <a:xfrm>
            <a:off x="3893113" y="669083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9"/>
          <p:cNvSpPr/>
          <p:nvPr/>
        </p:nvSpPr>
        <p:spPr>
          <a:xfrm>
            <a:off x="4128643" y="669083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9"/>
          <p:cNvSpPr/>
          <p:nvPr/>
        </p:nvSpPr>
        <p:spPr>
          <a:xfrm>
            <a:off x="4364177" y="669083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4599707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9"/>
          <p:cNvSpPr/>
          <p:nvPr/>
        </p:nvSpPr>
        <p:spPr>
          <a:xfrm>
            <a:off x="4849074" y="669083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5084604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5320138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9"/>
          <p:cNvSpPr/>
          <p:nvPr/>
        </p:nvSpPr>
        <p:spPr>
          <a:xfrm>
            <a:off x="5555668" y="669082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5805037" y="6690832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9"/>
          <p:cNvSpPr/>
          <p:nvPr/>
        </p:nvSpPr>
        <p:spPr>
          <a:xfrm>
            <a:off x="6040567" y="6690827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9"/>
          <p:cNvSpPr/>
          <p:nvPr/>
        </p:nvSpPr>
        <p:spPr>
          <a:xfrm>
            <a:off x="6276101" y="6690827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9"/>
          <p:cNvSpPr/>
          <p:nvPr/>
        </p:nvSpPr>
        <p:spPr>
          <a:xfrm>
            <a:off x="6511631" y="6690822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9"/>
          <p:cNvSpPr/>
          <p:nvPr/>
        </p:nvSpPr>
        <p:spPr>
          <a:xfrm>
            <a:off x="6760998" y="6690827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9"/>
          <p:cNvSpPr/>
          <p:nvPr/>
        </p:nvSpPr>
        <p:spPr>
          <a:xfrm>
            <a:off x="6996528" y="6690822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/>
          <p:nvPr/>
        </p:nvSpPr>
        <p:spPr>
          <a:xfrm>
            <a:off x="7232062" y="6690822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9"/>
          <p:cNvSpPr/>
          <p:nvPr/>
        </p:nvSpPr>
        <p:spPr>
          <a:xfrm>
            <a:off x="7467592" y="6690817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9"/>
          <p:cNvSpPr/>
          <p:nvPr/>
        </p:nvSpPr>
        <p:spPr>
          <a:xfrm>
            <a:off x="7703127" y="669083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9"/>
          <p:cNvSpPr/>
          <p:nvPr/>
        </p:nvSpPr>
        <p:spPr>
          <a:xfrm>
            <a:off x="7938657" y="669083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9"/>
          <p:cNvSpPr/>
          <p:nvPr/>
        </p:nvSpPr>
        <p:spPr>
          <a:xfrm>
            <a:off x="8174191" y="669083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9"/>
          <p:cNvSpPr/>
          <p:nvPr/>
        </p:nvSpPr>
        <p:spPr>
          <a:xfrm>
            <a:off x="8409721" y="669082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9"/>
          <p:cNvSpPr/>
          <p:nvPr/>
        </p:nvSpPr>
        <p:spPr>
          <a:xfrm>
            <a:off x="8659088" y="669083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8894618" y="669082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9130152" y="6690825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9365682" y="6690820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9615051" y="669083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9850581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10086115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9"/>
          <p:cNvSpPr/>
          <p:nvPr/>
        </p:nvSpPr>
        <p:spPr>
          <a:xfrm>
            <a:off x="10321645" y="669082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10571012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10806542" y="669082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9"/>
          <p:cNvSpPr/>
          <p:nvPr/>
        </p:nvSpPr>
        <p:spPr>
          <a:xfrm>
            <a:off x="11042076" y="669082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11277606" y="669081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11485404" y="6690831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11720934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11956468" y="6690826"/>
            <a:ext cx="138545" cy="111755"/>
          </a:xfrm>
          <a:prstGeom prst="rect">
            <a:avLst/>
          </a:prstGeom>
          <a:solidFill>
            <a:srgbClr val="FAFC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19"/>
          <p:cNvPicPr preferRelativeResize="0"/>
          <p:nvPr/>
        </p:nvPicPr>
        <p:blipFill rotWithShape="1">
          <a:blip r:embed="rId3">
            <a:alphaModFix/>
          </a:blip>
          <a:srcRect b="644" l="2472" r="1541" t="4163"/>
          <a:stretch/>
        </p:blipFill>
        <p:spPr>
          <a:xfrm>
            <a:off x="374072" y="3908229"/>
            <a:ext cx="2992579" cy="255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3014" y="3908210"/>
            <a:ext cx="2992570" cy="25596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425" name="Google Shape;42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5800" y="3908210"/>
            <a:ext cx="4779828" cy="2559698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9"/>
          <p:cNvSpPr/>
          <p:nvPr/>
        </p:nvSpPr>
        <p:spPr>
          <a:xfrm>
            <a:off x="1913661" y="1892581"/>
            <a:ext cx="4180500" cy="10407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Віртуальна модель сучасного міста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6528970" y="1853190"/>
            <a:ext cx="4180500" cy="10407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Сайт зі статтями на цікаві учням теми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428" name="Google Shape;42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912047" y="1859609"/>
            <a:ext cx="5833240" cy="595419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підготовка людей майбутнього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2884770" y="1299164"/>
            <a:ext cx="1681316" cy="648935"/>
          </a:xfrm>
          <a:prstGeom prst="rect">
            <a:avLst/>
          </a:prstGeom>
          <a:solidFill>
            <a:srgbClr val="CEADD2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Мета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18216" r="22390" t="5334"/>
          <a:stretch/>
        </p:blipFill>
        <p:spPr>
          <a:xfrm>
            <a:off x="6290173" y="965125"/>
            <a:ext cx="5901826" cy="52444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1577765" y="2738791"/>
            <a:ext cx="1681316" cy="648935"/>
          </a:xfrm>
          <a:prstGeom prst="rect">
            <a:avLst/>
          </a:prstGeom>
          <a:solidFill>
            <a:srgbClr val="CEADD2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rgbClr val="451B4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Суть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80525" y="3541725"/>
            <a:ext cx="1784700" cy="6489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Природничі науки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480537" y="4284628"/>
            <a:ext cx="1784554" cy="604684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ІТ-технології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538950" y="3541725"/>
            <a:ext cx="1784700" cy="6489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Творче про- грамування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538952" y="4284628"/>
            <a:ext cx="1784554" cy="604684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Математика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1" name="Google Shape;101;p2"/>
          <p:cNvSpPr/>
          <p:nvPr/>
        </p:nvSpPr>
        <p:spPr>
          <a:xfrm rot="5400000">
            <a:off x="2235009" y="2984080"/>
            <a:ext cx="366823" cy="400138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869808" y="5343605"/>
            <a:ext cx="1097228" cy="467132"/>
          </a:xfrm>
          <a:prstGeom prst="rect">
            <a:avLst/>
          </a:prstGeom>
          <a:solidFill>
            <a:srgbClr val="CEAD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endParaRPr b="0" i="0" sz="24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531864" y="5857400"/>
            <a:ext cx="1784554" cy="53102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+Мистецтво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010363" y="5341152"/>
            <a:ext cx="1097228" cy="467132"/>
          </a:xfrm>
          <a:prstGeom prst="rect">
            <a:avLst/>
          </a:prstGeom>
          <a:solidFill>
            <a:srgbClr val="CEAD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STEАM</a:t>
            </a:r>
            <a:endParaRPr b="0" i="0" sz="2400" u="none" cap="none" strike="noStrike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828675" y="5857400"/>
            <a:ext cx="1554000" cy="6489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+Робото- техніка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404852" y="5518630"/>
            <a:ext cx="3161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382592" y="5546674"/>
            <a:ext cx="2615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5751719" y="5574718"/>
            <a:ext cx="1236873" cy="467132"/>
          </a:xfrm>
          <a:prstGeom prst="rect">
            <a:avLst/>
          </a:prstGeom>
          <a:solidFill>
            <a:srgbClr val="CEAD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STREАM</a:t>
            </a:r>
            <a:endParaRPr sz="24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"/>
          <p:cNvSpPr/>
          <p:nvPr/>
        </p:nvSpPr>
        <p:spPr>
          <a:xfrm>
            <a:off x="6004208" y="239991"/>
            <a:ext cx="5929745" cy="6450786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6795651" y="708068"/>
            <a:ext cx="4364180" cy="734291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УКРАЇНСЬКА МОВА</a:t>
            </a: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7775937" y="1565782"/>
            <a:ext cx="2725804" cy="56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ДОСЛІДИТИ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7703126" y="2146623"/>
            <a:ext cx="2798615" cy="558464"/>
          </a:xfrm>
          <a:prstGeom prst="rect">
            <a:avLst/>
          </a:prstGeom>
          <a:noFill/>
          <a:ln cap="flat" cmpd="sng" w="12700">
            <a:solidFill>
              <a:srgbClr val="CEAD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Етимологію слів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7027717" y="2871342"/>
            <a:ext cx="4149431" cy="558464"/>
          </a:xfrm>
          <a:prstGeom prst="rect">
            <a:avLst/>
          </a:prstGeom>
          <a:noFill/>
          <a:ln cap="flat" cmpd="sng" w="12700">
            <a:solidFill>
              <a:srgbClr val="CEAD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Зв’язок з іншими мовами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6336717" y="3599294"/>
            <a:ext cx="5282048" cy="56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Створити карту запозичених слів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6336717" y="4167330"/>
            <a:ext cx="5282048" cy="806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Підібрати/вигадати українські відповідники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7267572" y="5299158"/>
            <a:ext cx="3669719" cy="820985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Створити англійські сонети/японські хайку</a:t>
            </a:r>
            <a:endParaRPr>
              <a:solidFill>
                <a:srgbClr val="D9C5DC"/>
              </a:solidFill>
            </a:endParaRPr>
          </a:p>
        </p:txBody>
      </p:sp>
      <p:pic>
        <p:nvPicPr>
          <p:cNvPr id="441" name="Google Shape;4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411" y="4052671"/>
            <a:ext cx="4893575" cy="235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0"/>
          <p:cNvPicPr preferRelativeResize="0"/>
          <p:nvPr/>
        </p:nvPicPr>
        <p:blipFill rotWithShape="1">
          <a:blip r:embed="rId4">
            <a:alphaModFix/>
          </a:blip>
          <a:srcRect b="8702" l="0" r="0" t="0"/>
          <a:stretch/>
        </p:blipFill>
        <p:spPr>
          <a:xfrm>
            <a:off x="1759431" y="1222497"/>
            <a:ext cx="3914412" cy="257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1"/>
          <p:cNvSpPr/>
          <p:nvPr/>
        </p:nvSpPr>
        <p:spPr>
          <a:xfrm>
            <a:off x="7435152" y="3702425"/>
            <a:ext cx="3633818" cy="1259632"/>
          </a:xfrm>
          <a:prstGeom prst="rect">
            <a:avLst/>
          </a:prstGeom>
          <a:solidFill>
            <a:srgbClr val="8FD3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1"/>
          <p:cNvSpPr/>
          <p:nvPr/>
        </p:nvSpPr>
        <p:spPr>
          <a:xfrm>
            <a:off x="1773722" y="1271688"/>
            <a:ext cx="4440673" cy="5066523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7319677" y="3787735"/>
            <a:ext cx="3864767" cy="1089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ФІЗИКА, ХІМІЯ, БІОЛОГІЯ</a:t>
            </a:r>
            <a:endParaRPr/>
          </a:p>
        </p:txBody>
      </p:sp>
      <p:sp>
        <p:nvSpPr>
          <p:cNvPr id="451" name="Google Shape;451;p21"/>
          <p:cNvSpPr/>
          <p:nvPr/>
        </p:nvSpPr>
        <p:spPr>
          <a:xfrm>
            <a:off x="1932887" y="1391690"/>
            <a:ext cx="4118259" cy="875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Проєкт космічного корабля</a:t>
            </a:r>
            <a:endParaRPr>
              <a:solidFill>
                <a:srgbClr val="D9C5DC"/>
              </a:solidFill>
            </a:endParaRPr>
          </a:p>
        </p:txBody>
      </p:sp>
      <p:pic>
        <p:nvPicPr>
          <p:cNvPr id="452" name="Google Shape;452;p21"/>
          <p:cNvPicPr preferRelativeResize="0"/>
          <p:nvPr/>
        </p:nvPicPr>
        <p:blipFill rotWithShape="1">
          <a:blip r:embed="rId3">
            <a:alphaModFix/>
          </a:blip>
          <a:srcRect b="32102" l="56814" r="5809" t="24905"/>
          <a:stretch/>
        </p:blipFill>
        <p:spPr>
          <a:xfrm>
            <a:off x="6817120" y="335643"/>
            <a:ext cx="4870789" cy="315005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1"/>
          <p:cNvSpPr/>
          <p:nvPr/>
        </p:nvSpPr>
        <p:spPr>
          <a:xfrm>
            <a:off x="2619645" y="2426675"/>
            <a:ext cx="2744745" cy="56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ВИЗНАЧИТИ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454" name="Google Shape;454;p21"/>
          <p:cNvSpPr/>
          <p:nvPr/>
        </p:nvSpPr>
        <p:spPr>
          <a:xfrm>
            <a:off x="3462072" y="3094517"/>
            <a:ext cx="872629" cy="607908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Вагу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55" name="Google Shape;455;p21"/>
          <p:cNvSpPr/>
          <p:nvPr/>
        </p:nvSpPr>
        <p:spPr>
          <a:xfrm>
            <a:off x="1998800" y="3094517"/>
            <a:ext cx="1414365" cy="607908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Розміри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56" name="Google Shape;456;p21"/>
          <p:cNvSpPr/>
          <p:nvPr/>
        </p:nvSpPr>
        <p:spPr>
          <a:xfrm>
            <a:off x="4383608" y="3094517"/>
            <a:ext cx="1601632" cy="607908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Матеріал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57" name="Google Shape;457;p21"/>
          <p:cNvSpPr/>
          <p:nvPr/>
        </p:nvSpPr>
        <p:spPr>
          <a:xfrm>
            <a:off x="1998800" y="3862211"/>
            <a:ext cx="3986440" cy="607908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Особливості конструкції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58" name="Google Shape;458;p21"/>
          <p:cNvSpPr/>
          <p:nvPr/>
        </p:nvSpPr>
        <p:spPr>
          <a:xfrm>
            <a:off x="1998800" y="4621003"/>
            <a:ext cx="3986440" cy="779410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Підготовка людини до польоту в космос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59" name="Google Shape;459;p21"/>
          <p:cNvSpPr/>
          <p:nvPr/>
        </p:nvSpPr>
        <p:spPr>
          <a:xfrm>
            <a:off x="3010780" y="5551297"/>
            <a:ext cx="1962479" cy="607908"/>
          </a:xfrm>
          <a:prstGeom prst="rect">
            <a:avLst/>
          </a:prstGeom>
          <a:noFill/>
          <a:ln cap="flat" cmpd="sng" w="12700">
            <a:solidFill>
              <a:srgbClr val="D9C5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Швидкість</a:t>
            </a:r>
            <a:endParaRPr>
              <a:solidFill>
                <a:srgbClr val="D9C5DC"/>
              </a:solidFill>
            </a:endParaRPr>
          </a:p>
        </p:txBody>
      </p:sp>
      <p:pic>
        <p:nvPicPr>
          <p:cNvPr id="460" name="Google Shape;4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22"/>
          <p:cNvPicPr preferRelativeResize="0"/>
          <p:nvPr/>
        </p:nvPicPr>
        <p:blipFill rotWithShape="1">
          <a:blip r:embed="rId3">
            <a:alphaModFix/>
          </a:blip>
          <a:srcRect b="0" l="12310" r="26999" t="0"/>
          <a:stretch/>
        </p:blipFill>
        <p:spPr>
          <a:xfrm>
            <a:off x="1698196" y="747574"/>
            <a:ext cx="4446129" cy="40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2"/>
          <p:cNvSpPr/>
          <p:nvPr/>
        </p:nvSpPr>
        <p:spPr>
          <a:xfrm>
            <a:off x="6439037" y="747570"/>
            <a:ext cx="5318400" cy="5579700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2"/>
          <p:cNvSpPr/>
          <p:nvPr/>
        </p:nvSpPr>
        <p:spPr>
          <a:xfrm>
            <a:off x="2890171" y="5300927"/>
            <a:ext cx="2062200" cy="7374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51B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2"/>
          <p:cNvSpPr/>
          <p:nvPr/>
        </p:nvSpPr>
        <p:spPr>
          <a:xfrm>
            <a:off x="2939866" y="5304006"/>
            <a:ext cx="1962600" cy="7344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40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ІСТОРІЯ</a:t>
            </a:r>
            <a:endParaRPr b="1">
              <a:solidFill>
                <a:srgbClr val="451B4B"/>
              </a:solidFill>
            </a:endParaRPr>
          </a:p>
        </p:txBody>
      </p:sp>
      <p:sp>
        <p:nvSpPr>
          <p:cNvPr id="469" name="Google Shape;469;p22"/>
          <p:cNvSpPr/>
          <p:nvPr/>
        </p:nvSpPr>
        <p:spPr>
          <a:xfrm>
            <a:off x="6622823" y="996969"/>
            <a:ext cx="4876800" cy="762900"/>
          </a:xfrm>
          <a:prstGeom prst="rect">
            <a:avLst/>
          </a:prstGeom>
          <a:noFill/>
          <a:ln cap="flat" cmpd="sng" w="12700">
            <a:solidFill>
              <a:srgbClr val="CEAD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Початок доби Відродження - кораблебудування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470" name="Google Shape;470;p22"/>
          <p:cNvSpPr/>
          <p:nvPr/>
        </p:nvSpPr>
        <p:spPr>
          <a:xfrm>
            <a:off x="7461907" y="3348912"/>
            <a:ext cx="3198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ДОСЛІДИТИ ЗМІНИ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71" name="Google Shape;471;p22"/>
          <p:cNvSpPr/>
          <p:nvPr/>
        </p:nvSpPr>
        <p:spPr>
          <a:xfrm>
            <a:off x="7225495" y="1939034"/>
            <a:ext cx="3671400" cy="567900"/>
          </a:xfrm>
          <a:prstGeom prst="rect">
            <a:avLst/>
          </a:prstGeom>
          <a:noFill/>
          <a:ln cap="flat" cmpd="sng" w="12700">
            <a:solidFill>
              <a:srgbClr val="CEAD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Подорожі, відкриття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472" name="Google Shape;472;p22"/>
          <p:cNvSpPr/>
          <p:nvPr/>
        </p:nvSpPr>
        <p:spPr>
          <a:xfrm>
            <a:off x="7007285" y="2670220"/>
            <a:ext cx="41079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D9C5DC"/>
                </a:solidFill>
                <a:latin typeface="Calibri"/>
                <a:ea typeface="Calibri"/>
                <a:cs typeface="Calibri"/>
                <a:sym typeface="Calibri"/>
              </a:rPr>
              <a:t>Створити моделі кораблів</a:t>
            </a:r>
            <a:endParaRPr>
              <a:solidFill>
                <a:srgbClr val="D9C5DC"/>
              </a:solidFill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6755310" y="4027604"/>
            <a:ext cx="2305800" cy="542400"/>
          </a:xfrm>
          <a:prstGeom prst="rect">
            <a:avLst/>
          </a:prstGeom>
          <a:noFill/>
          <a:ln cap="flat" cmpd="sng" w="12700">
            <a:solidFill>
              <a:srgbClr val="CEAD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Географія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474" name="Google Shape;474;p22"/>
          <p:cNvSpPr/>
          <p:nvPr/>
        </p:nvSpPr>
        <p:spPr>
          <a:xfrm>
            <a:off x="9213621" y="4033467"/>
            <a:ext cx="2305800" cy="542400"/>
          </a:xfrm>
          <a:prstGeom prst="rect">
            <a:avLst/>
          </a:prstGeom>
          <a:noFill/>
          <a:ln cap="flat" cmpd="sng" w="12700">
            <a:solidFill>
              <a:srgbClr val="CEAD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Економіка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6755309" y="4758531"/>
            <a:ext cx="2305800" cy="542400"/>
          </a:xfrm>
          <a:prstGeom prst="rect">
            <a:avLst/>
          </a:prstGeom>
          <a:noFill/>
          <a:ln cap="flat" cmpd="sng" w="12700">
            <a:solidFill>
              <a:srgbClr val="CEAD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Культура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9213621" y="4758530"/>
            <a:ext cx="2305800" cy="542400"/>
          </a:xfrm>
          <a:prstGeom prst="rect">
            <a:avLst/>
          </a:prstGeom>
          <a:noFill/>
          <a:ln cap="flat" cmpd="sng" w="12700">
            <a:solidFill>
              <a:srgbClr val="CEAD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Наука</a:t>
            </a:r>
            <a:endParaRPr>
              <a:solidFill>
                <a:srgbClr val="CEADD2"/>
              </a:solidFill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7908263" y="5544607"/>
            <a:ext cx="2305800" cy="542400"/>
          </a:xfrm>
          <a:prstGeom prst="rect">
            <a:avLst/>
          </a:prstGeom>
          <a:noFill/>
          <a:ln cap="flat" cmpd="sng" w="12700">
            <a:solidFill>
              <a:srgbClr val="CEAD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EADD2"/>
                </a:solidFill>
                <a:latin typeface="Calibri"/>
                <a:ea typeface="Calibri"/>
                <a:cs typeface="Calibri"/>
                <a:sym typeface="Calibri"/>
              </a:rPr>
              <a:t>Медицина</a:t>
            </a:r>
            <a:endParaRPr>
              <a:solidFill>
                <a:srgbClr val="CEADD2"/>
              </a:solidFill>
            </a:endParaRPr>
          </a:p>
        </p:txBody>
      </p:sp>
      <p:pic>
        <p:nvPicPr>
          <p:cNvPr id="478" name="Google Shape;4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3"/>
          <p:cNvSpPr/>
          <p:nvPr/>
        </p:nvSpPr>
        <p:spPr>
          <a:xfrm>
            <a:off x="2440835" y="798092"/>
            <a:ext cx="7329055" cy="892855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5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Ресурси для STEAM-уроків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484" name="Google Shape;4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283" y="2033373"/>
            <a:ext cx="2857500" cy="1600200"/>
          </a:xfrm>
          <a:prstGeom prst="rect">
            <a:avLst/>
          </a:prstGeom>
          <a:noFill/>
          <a:ln cap="flat" cmpd="sng" w="9525">
            <a:solidFill>
              <a:srgbClr val="8FD30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5" name="Google Shape;485;p23"/>
          <p:cNvSpPr/>
          <p:nvPr/>
        </p:nvSpPr>
        <p:spPr>
          <a:xfrm>
            <a:off x="529070" y="3515910"/>
            <a:ext cx="3435927" cy="50469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Завдання для STEAM-уроків</a:t>
            </a:r>
            <a:endParaRPr/>
          </a:p>
        </p:txBody>
      </p:sp>
      <p:pic>
        <p:nvPicPr>
          <p:cNvPr id="486" name="Google Shape;4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1663" y="2033373"/>
            <a:ext cx="3818352" cy="20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3"/>
          <p:cNvPicPr preferRelativeResize="0"/>
          <p:nvPr/>
        </p:nvPicPr>
        <p:blipFill rotWithShape="1">
          <a:blip r:embed="rId5">
            <a:alphaModFix/>
          </a:blip>
          <a:srcRect b="61648" l="10495" r="57135" t="9564"/>
          <a:stretch/>
        </p:blipFill>
        <p:spPr>
          <a:xfrm>
            <a:off x="1727488" y="4375123"/>
            <a:ext cx="4211781" cy="210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3"/>
          <p:cNvPicPr preferRelativeResize="0"/>
          <p:nvPr/>
        </p:nvPicPr>
        <p:blipFill rotWithShape="1">
          <a:blip r:embed="rId6">
            <a:alphaModFix/>
          </a:blip>
          <a:srcRect b="24728" l="0" r="0" t="22182"/>
          <a:stretch/>
        </p:blipFill>
        <p:spPr>
          <a:xfrm>
            <a:off x="6310899" y="4375123"/>
            <a:ext cx="3966571" cy="210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3"/>
          <p:cNvPicPr preferRelativeResize="0"/>
          <p:nvPr/>
        </p:nvPicPr>
        <p:blipFill rotWithShape="1">
          <a:blip r:embed="rId7">
            <a:alphaModFix/>
          </a:blip>
          <a:srcRect b="0" l="17030" r="19454" t="0"/>
          <a:stretch/>
        </p:blipFill>
        <p:spPr>
          <a:xfrm>
            <a:off x="8536681" y="2033373"/>
            <a:ext cx="2466418" cy="205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"/>
          <p:cNvSpPr/>
          <p:nvPr/>
        </p:nvSpPr>
        <p:spPr>
          <a:xfrm>
            <a:off x="2957300" y="380375"/>
            <a:ext cx="7729200" cy="18318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5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НУШ передбачає розвиток STEAM-підходу в Україні</a:t>
            </a:r>
            <a:endParaRPr/>
          </a:p>
        </p:txBody>
      </p:sp>
      <p:pic>
        <p:nvPicPr>
          <p:cNvPr id="496" name="Google Shape;496;p24"/>
          <p:cNvPicPr preferRelativeResize="0"/>
          <p:nvPr/>
        </p:nvPicPr>
        <p:blipFill rotWithShape="1">
          <a:blip r:embed="rId3">
            <a:alphaModFix/>
          </a:blip>
          <a:srcRect b="12773" l="8409" r="0" t="11638"/>
          <a:stretch/>
        </p:blipFill>
        <p:spPr>
          <a:xfrm>
            <a:off x="1433654" y="2516963"/>
            <a:ext cx="6036286" cy="2840182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4"/>
          <p:cNvSpPr/>
          <p:nvPr/>
        </p:nvSpPr>
        <p:spPr>
          <a:xfrm>
            <a:off x="4599534" y="4742455"/>
            <a:ext cx="13692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498" name="Google Shape;498;p24"/>
          <p:cNvSpPr/>
          <p:nvPr/>
        </p:nvSpPr>
        <p:spPr>
          <a:xfrm>
            <a:off x="1239976" y="5689654"/>
            <a:ext cx="1856400" cy="6513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Творчість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499" name="Google Shape;499;p24"/>
          <p:cNvSpPr/>
          <p:nvPr/>
        </p:nvSpPr>
        <p:spPr>
          <a:xfrm>
            <a:off x="7894935" y="3592246"/>
            <a:ext cx="2630100" cy="8544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Нестандартне мислення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500" name="Google Shape;500;p24"/>
          <p:cNvSpPr/>
          <p:nvPr/>
        </p:nvSpPr>
        <p:spPr>
          <a:xfrm>
            <a:off x="3447342" y="5689654"/>
            <a:ext cx="2008800" cy="6513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Співпраця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501" name="Google Shape;501;p24"/>
          <p:cNvSpPr/>
          <p:nvPr/>
        </p:nvSpPr>
        <p:spPr>
          <a:xfrm>
            <a:off x="5886026" y="5689654"/>
            <a:ext cx="2008800" cy="651300"/>
          </a:xfrm>
          <a:prstGeom prst="rect">
            <a:avLst/>
          </a:prstGeom>
          <a:noFill/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Взаємодія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502" name="Google Shape;5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3162351" y="752095"/>
            <a:ext cx="7287300" cy="10197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Чому саме STEAM?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3320" r="3783" t="0"/>
          <a:stretch/>
        </p:blipFill>
        <p:spPr>
          <a:xfrm>
            <a:off x="2321826" y="2143349"/>
            <a:ext cx="8815475" cy="44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4"/>
          <p:cNvCxnSpPr/>
          <p:nvPr/>
        </p:nvCxnSpPr>
        <p:spPr>
          <a:xfrm flipH="1" rot="10800000">
            <a:off x="6270672" y="1201709"/>
            <a:ext cx="5435" cy="5072769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" name="Google Shape;122;p4"/>
          <p:cNvSpPr/>
          <p:nvPr/>
        </p:nvSpPr>
        <p:spPr>
          <a:xfrm>
            <a:off x="1326304" y="3970740"/>
            <a:ext cx="7789947" cy="61818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Креативне використання технологій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652139" y="583889"/>
            <a:ext cx="7237067" cy="61818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Розвиток навичок ХХІ століття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4478749" y="1430942"/>
            <a:ext cx="6390677" cy="61818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Поєднання теорії та практики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1326305" y="2277995"/>
            <a:ext cx="7789947" cy="61818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Фундамент для професій майбутнього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475018" y="3125048"/>
            <a:ext cx="6390677" cy="61818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Поєднання науки та мистецтва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475018" y="4813516"/>
            <a:ext cx="6390677" cy="61818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Адаптація навчання до життя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962253" y="5656292"/>
            <a:ext cx="8616837" cy="618186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Поєднання наук, практичне використання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63344" r="11875" t="40839"/>
          <a:stretch/>
        </p:blipFill>
        <p:spPr>
          <a:xfrm>
            <a:off x="155032" y="4588925"/>
            <a:ext cx="1899400" cy="226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4"/>
          <p:cNvCxnSpPr/>
          <p:nvPr/>
        </p:nvCxnSpPr>
        <p:spPr>
          <a:xfrm flipH="1" rot="10800000">
            <a:off x="6270672" y="0"/>
            <a:ext cx="5436" cy="583889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4"/>
          <p:cNvCxnSpPr>
            <a:stCxn id="126" idx="3"/>
          </p:cNvCxnSpPr>
          <p:nvPr/>
        </p:nvCxnSpPr>
        <p:spPr>
          <a:xfrm>
            <a:off x="10865695" y="3434141"/>
            <a:ext cx="132630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4"/>
          <p:cNvCxnSpPr/>
          <p:nvPr/>
        </p:nvCxnSpPr>
        <p:spPr>
          <a:xfrm>
            <a:off x="0" y="2587088"/>
            <a:ext cx="1326305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4"/>
          <p:cNvCxnSpPr>
            <a:stCxn id="124" idx="3"/>
          </p:cNvCxnSpPr>
          <p:nvPr/>
        </p:nvCxnSpPr>
        <p:spPr>
          <a:xfrm>
            <a:off x="10869426" y="1740035"/>
            <a:ext cx="1322700" cy="570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4"/>
          <p:cNvCxnSpPr>
            <a:endCxn id="122" idx="1"/>
          </p:cNvCxnSpPr>
          <p:nvPr/>
        </p:nvCxnSpPr>
        <p:spPr>
          <a:xfrm>
            <a:off x="4" y="4279833"/>
            <a:ext cx="132630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4"/>
          <p:cNvCxnSpPr>
            <a:stCxn id="127" idx="3"/>
          </p:cNvCxnSpPr>
          <p:nvPr/>
        </p:nvCxnSpPr>
        <p:spPr>
          <a:xfrm>
            <a:off x="10865695" y="5122609"/>
            <a:ext cx="1353900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" name="Google Shape;136;p4"/>
          <p:cNvCxnSpPr/>
          <p:nvPr/>
        </p:nvCxnSpPr>
        <p:spPr>
          <a:xfrm flipH="1" rot="10800000">
            <a:off x="6270671" y="6274111"/>
            <a:ext cx="5436" cy="583889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" name="Google Shape;13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3716750" y="761409"/>
            <a:ext cx="4679100" cy="6183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СИНЕРГІЯ ПРЕДМЕТІВ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3527847" y="1634246"/>
            <a:ext cx="5056800" cy="6183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ВЗАЄМОДІЯ ДИСЦИПЛІН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13062" r="19189" t="0"/>
          <a:stretch/>
        </p:blipFill>
        <p:spPr>
          <a:xfrm>
            <a:off x="8170177" y="3003770"/>
            <a:ext cx="3269883" cy="23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682" y="3008070"/>
            <a:ext cx="3150053" cy="235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48148" r="0" t="0"/>
          <a:stretch/>
        </p:blipFill>
        <p:spPr>
          <a:xfrm>
            <a:off x="4562196" y="3003770"/>
            <a:ext cx="2674829" cy="236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419075" y="5448233"/>
            <a:ext cx="35832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Біотехнології 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107977" y="5433270"/>
            <a:ext cx="35832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Робототехніка 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8739708" y="5448233"/>
            <a:ext cx="21309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Біохімія 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4737225" y="402425"/>
            <a:ext cx="3583200" cy="10974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ПІДГОТОВКА ДО МАЙБУТНЬОГО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-30824" y="2208012"/>
            <a:ext cx="35832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Комп’ютерна інженерія 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411312" y="2208012"/>
            <a:ext cx="29895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Синергія наук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6400747" y="2202581"/>
            <a:ext cx="27711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Креативний підхід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8783256" y="2224562"/>
            <a:ext cx="35832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Професії майбутнього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940" y="3211262"/>
            <a:ext cx="3227738" cy="184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8205" r="7376" t="0"/>
          <a:stretch/>
        </p:blipFill>
        <p:spPr>
          <a:xfrm>
            <a:off x="3498429" y="3200401"/>
            <a:ext cx="2815200" cy="185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5">
            <a:alphaModFix/>
          </a:blip>
          <a:srcRect b="17620" l="4469" r="5290" t="3084"/>
          <a:stretch/>
        </p:blipFill>
        <p:spPr>
          <a:xfrm>
            <a:off x="6731471" y="2881134"/>
            <a:ext cx="2440329" cy="21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65201" y="3346327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/>
          <p:nvPr/>
        </p:nvSpPr>
        <p:spPr>
          <a:xfrm>
            <a:off x="2431282" y="5576455"/>
            <a:ext cx="8195100" cy="781200"/>
          </a:xfrm>
          <a:prstGeom prst="rect">
            <a:avLst/>
          </a:prstGeom>
          <a:solidFill>
            <a:srgbClr val="D9C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451B4B"/>
                </a:solidFill>
                <a:latin typeface="Cambria"/>
                <a:ea typeface="Cambria"/>
                <a:cs typeface="Cambria"/>
                <a:sym typeface="Cambria"/>
              </a:rPr>
              <a:t>8 листопада – Національний день STEAM 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3607977" y="1382995"/>
            <a:ext cx="7356763" cy="1852466"/>
          </a:xfrm>
          <a:prstGeom prst="rect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3200"/>
              <a:buFont typeface="Calibri"/>
              <a:buChar char="-"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Більше класів, обладнаних для STEAM;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3200"/>
              <a:buFont typeface="Calibri"/>
              <a:buChar char="-"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Запит на вчителів, які інтегрують підхід;</a:t>
            </a:r>
            <a:endParaRPr>
              <a:solidFill>
                <a:srgbClr val="451B4B"/>
              </a:solidFill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451B4B"/>
              </a:buClr>
              <a:buSzPts val="3200"/>
              <a:buFont typeface="Calibri"/>
              <a:buChar char="-"/>
            </a:pPr>
            <a:r>
              <a:rPr lang="uk-UA" sz="32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Запит від батьків і учнів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4861814" y="759541"/>
            <a:ext cx="4849091" cy="831273"/>
          </a:xfrm>
          <a:prstGeom prst="rect">
            <a:avLst/>
          </a:prstGeom>
          <a:solidFill>
            <a:srgbClr val="451B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Тренд на STEAM</a:t>
            </a:r>
            <a:endParaRPr sz="40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4075" y="3547083"/>
            <a:ext cx="4849074" cy="331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5">
            <a:alphaModFix/>
          </a:blip>
          <a:srcRect b="0" l="3316" r="3790" t="0"/>
          <a:stretch/>
        </p:blipFill>
        <p:spPr>
          <a:xfrm flipH="1">
            <a:off x="93403" y="3296600"/>
            <a:ext cx="6336800" cy="31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>
            <a:off x="2881746" y="777410"/>
            <a:ext cx="6220691" cy="1785711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 побудований STEAM-урок?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4463" y="3313573"/>
            <a:ext cx="3971925" cy="2288906"/>
          </a:xfrm>
          <a:prstGeom prst="rect">
            <a:avLst/>
          </a:prstGeom>
          <a:noFill/>
          <a:ln cap="sq" cmpd="thickThin" w="2286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251" y="3313573"/>
            <a:ext cx="3971925" cy="2288906"/>
          </a:xfrm>
          <a:prstGeom prst="rect">
            <a:avLst/>
          </a:prstGeom>
          <a:noFill/>
          <a:ln cap="sq" cmpd="thickThin" w="2286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2" name="Google Shape;18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/>
          <p:nvPr/>
        </p:nvSpPr>
        <p:spPr>
          <a:xfrm>
            <a:off x="1" y="3532483"/>
            <a:ext cx="9753600" cy="68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5119462" y="503959"/>
            <a:ext cx="1900238" cy="591421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rgbClr val="F7FCF5"/>
                </a:solidFill>
                <a:latin typeface="Calibri"/>
                <a:ea typeface="Calibri"/>
                <a:cs typeface="Calibri"/>
                <a:sym typeface="Calibri"/>
              </a:rPr>
              <a:t>6 етапів</a:t>
            </a:r>
            <a:endParaRPr b="1">
              <a:solidFill>
                <a:srgbClr val="F7FCF5"/>
              </a:solidFill>
            </a:endParaRPr>
          </a:p>
        </p:txBody>
      </p:sp>
      <p:cxnSp>
        <p:nvCxnSpPr>
          <p:cNvPr id="189" name="Google Shape;189;p9"/>
          <p:cNvCxnSpPr>
            <a:endCxn id="190" idx="4"/>
          </p:cNvCxnSpPr>
          <p:nvPr/>
        </p:nvCxnSpPr>
        <p:spPr>
          <a:xfrm rot="10800000">
            <a:off x="4697981" y="2129280"/>
            <a:ext cx="0" cy="174600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9"/>
          <p:cNvCxnSpPr/>
          <p:nvPr/>
        </p:nvCxnSpPr>
        <p:spPr>
          <a:xfrm rot="10800000">
            <a:off x="1373761" y="2332333"/>
            <a:ext cx="0" cy="154305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9"/>
          <p:cNvCxnSpPr/>
          <p:nvPr/>
        </p:nvCxnSpPr>
        <p:spPr>
          <a:xfrm rot="10800000">
            <a:off x="2734963" y="3884908"/>
            <a:ext cx="0" cy="154305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9"/>
          <p:cNvCxnSpPr/>
          <p:nvPr/>
        </p:nvCxnSpPr>
        <p:spPr>
          <a:xfrm rot="10800000">
            <a:off x="6180419" y="3884908"/>
            <a:ext cx="0" cy="154305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9"/>
          <p:cNvCxnSpPr/>
          <p:nvPr/>
        </p:nvCxnSpPr>
        <p:spPr>
          <a:xfrm rot="10800000">
            <a:off x="8005753" y="2332333"/>
            <a:ext cx="0" cy="1543050"/>
          </a:xfrm>
          <a:prstGeom prst="straightConnector1">
            <a:avLst/>
          </a:prstGeom>
          <a:noFill/>
          <a:ln cap="flat" cmpd="sng" w="28575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5" name="Google Shape;195;p9"/>
          <p:cNvSpPr/>
          <p:nvPr/>
        </p:nvSpPr>
        <p:spPr>
          <a:xfrm>
            <a:off x="952280" y="1777283"/>
            <a:ext cx="842962" cy="738623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2313482" y="5234860"/>
            <a:ext cx="842962" cy="738623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4276500" y="1390657"/>
            <a:ext cx="842962" cy="738623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5758937" y="5234860"/>
            <a:ext cx="842962" cy="738623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7595746" y="1656707"/>
            <a:ext cx="842962" cy="738623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10550664" y="2826986"/>
            <a:ext cx="842962" cy="738623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92647" y="2666574"/>
            <a:ext cx="2562227" cy="908339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Вибір проблеми, концентрація на зв’язку зі STEAM-cферами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883215" y="4152907"/>
            <a:ext cx="3703496" cy="1007052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Деталізація: учні шукають причини виникнення питання, вчитель визначає необхідні навички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2902517" y="2200278"/>
            <a:ext cx="3590927" cy="1411431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Активне дослідження: учні аналізують розв’язки, що існували раніше, визначають їхні переваги, недоліки; вчитель аналізує прогалини учнів у знаннях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4899305" y="4202263"/>
            <a:ext cx="2562227" cy="908339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Застосування навичок і інформації для створе- ння власного рішення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724639" y="2508546"/>
            <a:ext cx="2562227" cy="1060739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Презентація рішень, обговорення, обмін думками у дружній атмосфері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9846247" y="3602627"/>
            <a:ext cx="2251797" cy="1060739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Вдосконалення знайдених рішень на основі обговорення і зроблених висновків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8" y="76201"/>
            <a:ext cx="1577334" cy="15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2022-06-17T05:19:48Z</dcterms:created>
  <dc:creator>Анастасія Головко</dc:creator>
</cp:coreProperties>
</file>