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gTEXz9Ki1miFxKVKY13CnlTQkn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FFC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1" Type="http://schemas.openxmlformats.org/officeDocument/2006/relationships/image" Target="../media/image2.png"/><Relationship Id="rId10" Type="http://schemas.openxmlformats.org/officeDocument/2006/relationships/image" Target="../media/image35.jpg"/><Relationship Id="rId9" Type="http://schemas.openxmlformats.org/officeDocument/2006/relationships/image" Target="../media/image34.png"/><Relationship Id="rId5" Type="http://schemas.openxmlformats.org/officeDocument/2006/relationships/image" Target="../media/image30.png"/><Relationship Id="rId6" Type="http://schemas.openxmlformats.org/officeDocument/2006/relationships/image" Target="../media/image31.jpg"/><Relationship Id="rId7" Type="http://schemas.openxmlformats.org/officeDocument/2006/relationships/image" Target="../media/image32.jpg"/><Relationship Id="rId8" Type="http://schemas.openxmlformats.org/officeDocument/2006/relationships/image" Target="../media/image3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8.jp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867067" y="476383"/>
            <a:ext cx="7895700" cy="9144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СТОРІТЕЛЛІНГ І ВІЗУАЛІЗАЦІЯ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8610" y="1949079"/>
            <a:ext cx="6792685" cy="4134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31756">
            <a:off x="-508163" y="4119665"/>
            <a:ext cx="4897765" cy="275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/>
          <p:nvPr/>
        </p:nvSpPr>
        <p:spPr>
          <a:xfrm>
            <a:off x="913450" y="1971250"/>
            <a:ext cx="1752300" cy="62490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Розвиток тво- рчості і уяви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3999781" y="3327540"/>
            <a:ext cx="1620796" cy="515155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Емоційність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6915665" y="1110555"/>
            <a:ext cx="1551876" cy="62487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Асоціативне мислення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9674023" y="4120152"/>
            <a:ext cx="1752300" cy="62490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Концентрація уваги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608643" y="2779061"/>
            <a:ext cx="24792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Формування креативного підходу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3563110" y="3854771"/>
            <a:ext cx="2494138" cy="4060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Емоції від творення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3550693" y="4175765"/>
            <a:ext cx="2494138" cy="6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Живіший освітній процес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3500036" y="4595616"/>
            <a:ext cx="2595451" cy="6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Емоційна залученість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6495610" y="1722298"/>
            <a:ext cx="2335767" cy="6680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Відсутність потреби напружувати мозок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6425414" y="2315384"/>
            <a:ext cx="2532378" cy="6680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Легше пригадати засвоєну інформацію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9382341" y="4803782"/>
            <a:ext cx="23358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Цікаві деталі, невеликий обсяг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9382341" y="5261287"/>
            <a:ext cx="23358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Активне навчання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 b="0" l="20553" r="24010" t="0"/>
          <a:stretch/>
        </p:blipFill>
        <p:spPr>
          <a:xfrm>
            <a:off x="608643" y="3635101"/>
            <a:ext cx="2471338" cy="249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0562" y="1184924"/>
            <a:ext cx="2934401" cy="172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2562" y="2991835"/>
            <a:ext cx="4021862" cy="2681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"/>
          <p:cNvPicPr preferRelativeResize="0"/>
          <p:nvPr/>
        </p:nvPicPr>
        <p:blipFill rotWithShape="1">
          <a:blip r:embed="rId6">
            <a:alphaModFix/>
          </a:blip>
          <a:srcRect b="0" l="25354" r="22180" t="0"/>
          <a:stretch/>
        </p:blipFill>
        <p:spPr>
          <a:xfrm>
            <a:off x="9400520" y="1257482"/>
            <a:ext cx="2299408" cy="2731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2162475" y="534689"/>
            <a:ext cx="7895700" cy="11352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РЕСУРСИ ДЛЯ ВИКОРИСТАННЯ СТОРІТЕЛЛІНГУ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30" name="Google Shape;230;p11"/>
          <p:cNvPicPr preferRelativeResize="0"/>
          <p:nvPr/>
        </p:nvPicPr>
        <p:blipFill rotWithShape="1">
          <a:blip r:embed="rId3">
            <a:alphaModFix/>
          </a:blip>
          <a:srcRect b="27156" l="28488" r="27761" t="15625"/>
          <a:stretch/>
        </p:blipFill>
        <p:spPr>
          <a:xfrm>
            <a:off x="935504" y="2189407"/>
            <a:ext cx="1996741" cy="146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0453" y="2022283"/>
            <a:ext cx="1802439" cy="180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1100" y="2163800"/>
            <a:ext cx="2333670" cy="1519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22978" y="2071014"/>
            <a:ext cx="1676400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1"/>
          <p:cNvSpPr/>
          <p:nvPr/>
        </p:nvSpPr>
        <p:spPr>
          <a:xfrm>
            <a:off x="3588787" y="3824722"/>
            <a:ext cx="1725769" cy="412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16636"/>
                </a:solidFill>
                <a:latin typeface="Calibri"/>
                <a:ea typeface="Calibri"/>
                <a:cs typeface="Calibri"/>
                <a:sym typeface="Calibri"/>
              </a:rPr>
              <a:t>Noteblock</a:t>
            </a:r>
            <a:endParaRPr b="0" i="0" sz="1800" u="none" cap="none" strike="noStrike">
              <a:solidFill>
                <a:srgbClr val="0166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8898293" y="3818380"/>
            <a:ext cx="1725769" cy="412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16636"/>
                </a:solidFill>
                <a:latin typeface="Calibri"/>
                <a:ea typeface="Calibri"/>
                <a:cs typeface="Calibri"/>
                <a:sym typeface="Calibri"/>
              </a:rPr>
              <a:t>Narrable</a:t>
            </a:r>
            <a:endParaRPr b="0" i="0" sz="1800" u="none" cap="none" strike="noStrike">
              <a:solidFill>
                <a:srgbClr val="0166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7">
            <a:alphaModFix/>
          </a:blip>
          <a:srcRect b="0" l="21401" r="0" t="0"/>
          <a:stretch/>
        </p:blipFill>
        <p:spPr>
          <a:xfrm>
            <a:off x="2139159" y="4259693"/>
            <a:ext cx="3723719" cy="120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7347" y="4024593"/>
            <a:ext cx="1546527" cy="154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58447" y="4273198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66372" y="402459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/>
          <p:nvPr/>
        </p:nvSpPr>
        <p:spPr>
          <a:xfrm>
            <a:off x="4692033" y="844233"/>
            <a:ext cx="3120617" cy="603794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6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СТОРІТЕЛЛІНГ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246" name="Google Shape;24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0443" y="2344855"/>
            <a:ext cx="2575775" cy="1450467"/>
          </a:xfrm>
          <a:prstGeom prst="rect">
            <a:avLst/>
          </a:prstGeom>
          <a:noFill/>
          <a:ln cap="sq" cmpd="thickThin" w="2286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47" name="Google Shape;24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6033" y="2344856"/>
            <a:ext cx="3097732" cy="1450467"/>
          </a:xfrm>
          <a:prstGeom prst="rect">
            <a:avLst/>
          </a:prstGeom>
          <a:noFill/>
          <a:ln cap="sq" cmpd="thickThin" w="2286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48" name="Google Shape;24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2897" y="2344856"/>
            <a:ext cx="3038475" cy="1450467"/>
          </a:xfrm>
          <a:prstGeom prst="rect">
            <a:avLst/>
          </a:prstGeom>
          <a:noFill/>
          <a:ln cap="sq" cmpd="thickThin" w="2286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49" name="Google Shape;249;p12"/>
          <p:cNvSpPr/>
          <p:nvPr/>
        </p:nvSpPr>
        <p:spPr>
          <a:xfrm>
            <a:off x="886237" y="4278021"/>
            <a:ext cx="3396016" cy="669702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Використовується у освітніх закладах світу</a:t>
            </a:r>
            <a:endParaRPr b="1">
              <a:solidFill>
                <a:srgbClr val="451B4B"/>
              </a:solidFill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886237" y="5125881"/>
            <a:ext cx="3396016" cy="669702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Відповідає потребам сучасного суспільства</a:t>
            </a:r>
            <a:endParaRPr b="1">
              <a:solidFill>
                <a:srgbClr val="451B4B"/>
              </a:solidFill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4554334" y="4278020"/>
            <a:ext cx="3396016" cy="669702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Допомагає подолати нудьгу й рутину</a:t>
            </a:r>
            <a:endParaRPr b="1">
              <a:solidFill>
                <a:srgbClr val="451B4B"/>
              </a:solidFill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4554334" y="5209594"/>
            <a:ext cx="3396016" cy="502276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Розвиває креативність і уяву</a:t>
            </a:r>
            <a:endParaRPr b="1">
              <a:solidFill>
                <a:srgbClr val="451B4B"/>
              </a:solidFill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8755825" y="4278025"/>
            <a:ext cx="2000400" cy="931500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Реалізує творчі здібності учнів і викладачів</a:t>
            </a:r>
            <a:endParaRPr b="1">
              <a:solidFill>
                <a:srgbClr val="451B4B"/>
              </a:solidFill>
            </a:endParaRPr>
          </a:p>
        </p:txBody>
      </p:sp>
      <p:pic>
        <p:nvPicPr>
          <p:cNvPr id="254" name="Google Shape;254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1913" y="3640103"/>
            <a:ext cx="2267785" cy="226778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93" name="Google Shape;93;p2"/>
          <p:cNvSpPr/>
          <p:nvPr/>
        </p:nvSpPr>
        <p:spPr>
          <a:xfrm>
            <a:off x="5222282" y="198698"/>
            <a:ext cx="1493949" cy="57955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2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СУТЬ</a:t>
            </a:r>
            <a:endParaRPr b="1">
              <a:solidFill>
                <a:srgbClr val="451B4B"/>
              </a:solidFill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596617" y="737464"/>
            <a:ext cx="2807594" cy="9015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навчання через історії та малюнки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4623415" y="1703379"/>
            <a:ext cx="2691684" cy="46363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Обмін історіями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4623415" y="2705784"/>
            <a:ext cx="2691684" cy="46363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Візуалізація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5814710" y="2167018"/>
            <a:ext cx="309094" cy="47437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4770448" y="3708189"/>
            <a:ext cx="2397618" cy="7469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Інформація сприймається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4770448" y="5056380"/>
            <a:ext cx="2397600" cy="4635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Легше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5814710" y="4480488"/>
            <a:ext cx="309000" cy="474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4770448" y="5621539"/>
            <a:ext cx="2397600" cy="4635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Емоційно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4770448" y="6186698"/>
            <a:ext cx="2397600" cy="4635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Цікавіше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5814710" y="3180156"/>
            <a:ext cx="309094" cy="47437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b="21874" l="49656" r="22130" t="27021"/>
          <a:stretch/>
        </p:blipFill>
        <p:spPr>
          <a:xfrm>
            <a:off x="7818020" y="722838"/>
            <a:ext cx="2267785" cy="230931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 b="0" l="17488" r="5507" t="0"/>
          <a:stretch/>
        </p:blipFill>
        <p:spPr>
          <a:xfrm>
            <a:off x="1795306" y="1419833"/>
            <a:ext cx="2380838" cy="205744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6">
            <a:alphaModFix/>
          </a:blip>
          <a:srcRect b="0" l="16023" r="18614" t="0"/>
          <a:stretch/>
        </p:blipFill>
        <p:spPr>
          <a:xfrm>
            <a:off x="835880" y="3978289"/>
            <a:ext cx="2719380" cy="2340257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07" name="Google Shape;10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2299447" y="1073741"/>
            <a:ext cx="2622177" cy="578223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Запропонуйте</a:t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2152239" y="1566782"/>
            <a:ext cx="2916591" cy="9015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створити власну історію та ілюстрації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833720" y="3024377"/>
            <a:ext cx="215153" cy="20170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578934" y="2929822"/>
            <a:ext cx="2916591" cy="349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індивідуально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3629287" y="3024377"/>
            <a:ext cx="215153" cy="20170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3495525" y="2929822"/>
            <a:ext cx="2916591" cy="349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мозковий штурм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6438657" y="3003923"/>
            <a:ext cx="215153" cy="20170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6173800" y="2929825"/>
            <a:ext cx="29805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робота в групах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9113338" y="3003923"/>
            <a:ext cx="215153" cy="20170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9288150" y="2929822"/>
            <a:ext cx="2500440" cy="349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метод снігової кулі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5347" y="0"/>
            <a:ext cx="5476653" cy="273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 b="0" l="16066" r="12734" t="0"/>
          <a:stretch/>
        </p:blipFill>
        <p:spPr>
          <a:xfrm>
            <a:off x="446748" y="3471225"/>
            <a:ext cx="2787681" cy="260552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/>
          <p:nvPr/>
        </p:nvSpPr>
        <p:spPr>
          <a:xfrm>
            <a:off x="3529852" y="3610296"/>
            <a:ext cx="2454300" cy="6039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Кожен  записує ідеї на дошці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3529852" y="4468623"/>
            <a:ext cx="2454300" cy="6039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 ідей складається історія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6298502" y="3610296"/>
            <a:ext cx="2454300" cy="3648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Поділ теми та класу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6298502" y="4094733"/>
            <a:ext cx="2454300" cy="5526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Створення історії та ілюстрацій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6298502" y="4767056"/>
            <a:ext cx="2454300" cy="3648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Об’єднання історій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5">
            <a:alphaModFix/>
          </a:blip>
          <a:srcRect b="0" l="22236" r="22177" t="0"/>
          <a:stretch/>
        </p:blipFill>
        <p:spPr>
          <a:xfrm>
            <a:off x="9067152" y="3852225"/>
            <a:ext cx="2678082" cy="240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63072" y="5182387"/>
            <a:ext cx="1806787" cy="155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4803126" y="827477"/>
            <a:ext cx="2259000" cy="739500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АКЦЕНТ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592891" y="1513278"/>
            <a:ext cx="46797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на деталях біографії відомої особи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 b="19953" l="0" r="0" t="0"/>
          <a:stretch/>
        </p:blipFill>
        <p:spPr>
          <a:xfrm>
            <a:off x="955282" y="2409368"/>
            <a:ext cx="2282133" cy="247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2891" y="2635626"/>
            <a:ext cx="4531927" cy="339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0295" y="2409368"/>
            <a:ext cx="2917485" cy="247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/>
          <p:nvPr/>
        </p:nvSpPr>
        <p:spPr>
          <a:xfrm>
            <a:off x="1166671" y="4985701"/>
            <a:ext cx="1684105" cy="473805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6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Історія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3541584" y="3186957"/>
            <a:ext cx="4634400" cy="4737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Фізика, хімія, математика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802127" y="4985701"/>
            <a:ext cx="2273820" cy="473805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6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Література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697" y="1137452"/>
            <a:ext cx="3718015" cy="458309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/>
          <p:nvPr/>
        </p:nvSpPr>
        <p:spPr>
          <a:xfrm>
            <a:off x="1488250" y="5894193"/>
            <a:ext cx="4262907" cy="618185"/>
          </a:xfrm>
          <a:prstGeom prst="roundRect">
            <a:avLst>
              <a:gd fmla="val 16667" name="adj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Зарубіжна література</a:t>
            </a:r>
            <a:endParaRPr/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4">
            <a:alphaModFix/>
          </a:blip>
          <a:srcRect b="21472" l="19053" r="21627" t="19428"/>
          <a:stretch/>
        </p:blipFill>
        <p:spPr>
          <a:xfrm>
            <a:off x="5100531" y="4097187"/>
            <a:ext cx="1990937" cy="198361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/>
          <p:nvPr/>
        </p:nvSpPr>
        <p:spPr>
          <a:xfrm>
            <a:off x="7064716" y="777345"/>
            <a:ext cx="4052553" cy="839870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Гете був директором театру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7005819" y="2601661"/>
            <a:ext cx="4170348" cy="1495526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Подав прохання про відставку, побачив- ши там песика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8917127" y="1617215"/>
            <a:ext cx="347729" cy="83712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/>
          <p:nvPr/>
        </p:nvSpPr>
        <p:spPr>
          <a:xfrm>
            <a:off x="4634242" y="599766"/>
            <a:ext cx="6130200" cy="759900"/>
          </a:xfrm>
          <a:prstGeom prst="rect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Досліди роботи людської пам’яті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6952414" y="1823119"/>
            <a:ext cx="1494000" cy="540900"/>
          </a:xfrm>
          <a:prstGeom prst="roundRect">
            <a:avLst>
              <a:gd fmla="val 16667" name="adj"/>
            </a:avLst>
          </a:prstGeom>
          <a:solidFill>
            <a:srgbClr val="D6AADD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2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3 доби</a:t>
            </a:r>
            <a:endParaRPr b="1">
              <a:solidFill>
                <a:srgbClr val="451B4B"/>
              </a:solidFill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6276272" y="2852244"/>
            <a:ext cx="2846100" cy="540900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Почуте – 10%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5081755" y="3728969"/>
            <a:ext cx="5235300" cy="540900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Почуте і візуалізоване – 65%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4205991" y="4605694"/>
            <a:ext cx="6986700" cy="540900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Залучення емоційного інтелекту – 80%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3979804" y="5482418"/>
            <a:ext cx="7439100" cy="540900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Самостійне повторення матеріалу ≈ 100%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806" y="4413699"/>
            <a:ext cx="3212681" cy="213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/>
          <p:cNvPicPr preferRelativeResize="0"/>
          <p:nvPr/>
        </p:nvPicPr>
        <p:blipFill rotWithShape="1">
          <a:blip r:embed="rId4">
            <a:alphaModFix/>
          </a:blip>
          <a:srcRect b="0" l="25640" r="23707" t="0"/>
          <a:stretch/>
        </p:blipFill>
        <p:spPr>
          <a:xfrm flipH="1">
            <a:off x="1843799" y="1044615"/>
            <a:ext cx="2545371" cy="284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/>
          <p:nvPr/>
        </p:nvSpPr>
        <p:spPr>
          <a:xfrm>
            <a:off x="1959633" y="1206074"/>
            <a:ext cx="7895772" cy="117372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ОСОБЛИВОСТІ ЗАСТОСУВАННЯ СТОРІТЕЛЛІНГУ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4" name="Google Shape;17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525" y="2676008"/>
            <a:ext cx="8863987" cy="349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8"/>
          <p:cNvCxnSpPr/>
          <p:nvPr/>
        </p:nvCxnSpPr>
        <p:spPr>
          <a:xfrm>
            <a:off x="0" y="3429000"/>
            <a:ext cx="12192000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8"/>
          <p:cNvCxnSpPr/>
          <p:nvPr/>
        </p:nvCxnSpPr>
        <p:spPr>
          <a:xfrm flipH="1" rot="10800000">
            <a:off x="1508975" y="3422373"/>
            <a:ext cx="11805" cy="1015728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2" name="Google Shape;182;p8"/>
          <p:cNvSpPr/>
          <p:nvPr/>
        </p:nvSpPr>
        <p:spPr>
          <a:xfrm>
            <a:off x="278699" y="4219440"/>
            <a:ext cx="2460552" cy="437881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1. Персоналізуйте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157594" y="4657321"/>
            <a:ext cx="2702761" cy="1241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1800"/>
              <a:buFont typeface="Calibri"/>
              <a:buChar char="-"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Дійові особи, а не абстрактні події;</a:t>
            </a:r>
            <a:endParaRPr>
              <a:solidFill>
                <a:srgbClr val="451B4B"/>
              </a:solidFill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1800"/>
              <a:buFont typeface="Calibri"/>
              <a:buChar char="-"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Прикметні риси, дрібні деталі</a:t>
            </a:r>
            <a:endParaRPr>
              <a:solidFill>
                <a:srgbClr val="451B4B"/>
              </a:solidFill>
            </a:endParaRPr>
          </a:p>
        </p:txBody>
      </p:sp>
      <p:cxnSp>
        <p:nvCxnSpPr>
          <p:cNvPr id="184" name="Google Shape;184;p8"/>
          <p:cNvCxnSpPr>
            <a:endCxn id="185" idx="2"/>
          </p:cNvCxnSpPr>
          <p:nvPr/>
        </p:nvCxnSpPr>
        <p:spPr>
          <a:xfrm rot="10800000">
            <a:off x="4600978" y="2614404"/>
            <a:ext cx="15600" cy="80790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8"/>
          <p:cNvSpPr/>
          <p:nvPr/>
        </p:nvSpPr>
        <p:spPr>
          <a:xfrm>
            <a:off x="3293063" y="452273"/>
            <a:ext cx="2628709" cy="437881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2. Малюйте на папері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3146652" y="833046"/>
            <a:ext cx="2908651" cy="1781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1800"/>
              <a:buFont typeface="Calibri"/>
              <a:buChar char="-"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Рекомендовано робити ескізи на папері;</a:t>
            </a:r>
            <a:endParaRPr>
              <a:solidFill>
                <a:srgbClr val="451B4B"/>
              </a:solidFill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1800"/>
              <a:buFont typeface="Calibri"/>
              <a:buChar char="-"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Задіюється дрібна моторика;</a:t>
            </a:r>
            <a:endParaRPr>
              <a:solidFill>
                <a:srgbClr val="451B4B"/>
              </a:solidFill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1800"/>
              <a:buFont typeface="Calibri"/>
              <a:buChar char="-"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Додаткові когнітивні зв’язки</a:t>
            </a:r>
            <a:endParaRPr>
              <a:solidFill>
                <a:srgbClr val="451B4B"/>
              </a:solidFill>
            </a:endParaRPr>
          </a:p>
        </p:txBody>
      </p:sp>
      <p:cxnSp>
        <p:nvCxnSpPr>
          <p:cNvPr id="187" name="Google Shape;187;p8"/>
          <p:cNvCxnSpPr/>
          <p:nvPr/>
        </p:nvCxnSpPr>
        <p:spPr>
          <a:xfrm rot="10800000">
            <a:off x="7650496" y="3430703"/>
            <a:ext cx="12877" cy="1015728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8" name="Google Shape;188;p8"/>
          <p:cNvSpPr/>
          <p:nvPr/>
        </p:nvSpPr>
        <p:spPr>
          <a:xfrm>
            <a:off x="6324336" y="4225786"/>
            <a:ext cx="2678074" cy="437881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3. Готуйтеся до уроків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6294592" y="4655710"/>
            <a:ext cx="2702761" cy="1241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1800"/>
              <a:buFont typeface="Calibri"/>
              <a:buChar char="-"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Добирайте колоритні слова;</a:t>
            </a:r>
            <a:endParaRPr>
              <a:solidFill>
                <a:srgbClr val="451B4B"/>
              </a:solidFill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1800"/>
              <a:buFont typeface="Calibri"/>
              <a:buChar char="-"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Пропонуйте учням додаткові умови</a:t>
            </a:r>
            <a:endParaRPr>
              <a:solidFill>
                <a:srgbClr val="451B4B"/>
              </a:solidFill>
            </a:endParaRPr>
          </a:p>
        </p:txBody>
      </p:sp>
      <p:cxnSp>
        <p:nvCxnSpPr>
          <p:cNvPr id="190" name="Google Shape;190;p8"/>
          <p:cNvCxnSpPr/>
          <p:nvPr/>
        </p:nvCxnSpPr>
        <p:spPr>
          <a:xfrm rot="10800000">
            <a:off x="10707710" y="2398691"/>
            <a:ext cx="12877" cy="1015728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1" name="Google Shape;191;p8"/>
          <p:cNvSpPr/>
          <p:nvPr/>
        </p:nvSpPr>
        <p:spPr>
          <a:xfrm>
            <a:off x="9406232" y="423291"/>
            <a:ext cx="2628709" cy="595653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4. Не забувайте про навчальну мету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9259822" y="961840"/>
            <a:ext cx="2908651" cy="1493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1800"/>
              <a:buFont typeface="Calibri"/>
              <a:buChar char="-"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Наголошувати на потрібній інформації;</a:t>
            </a:r>
            <a:endParaRPr>
              <a:solidFill>
                <a:srgbClr val="451B4B"/>
              </a:solidFill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1800"/>
              <a:buFont typeface="Calibri"/>
              <a:buChar char="-"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Не використовуйте лише для того, аби зробити урок цікавішим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6652" y="3808163"/>
            <a:ext cx="2739307" cy="2365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8"/>
          <p:cNvPicPr preferRelativeResize="0"/>
          <p:nvPr/>
        </p:nvPicPr>
        <p:blipFill rotWithShape="1">
          <a:blip r:embed="rId4">
            <a:alphaModFix/>
          </a:blip>
          <a:srcRect b="0" l="6225" r="5530" t="0"/>
          <a:stretch/>
        </p:blipFill>
        <p:spPr>
          <a:xfrm>
            <a:off x="6201713" y="479927"/>
            <a:ext cx="3058109" cy="215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8"/>
          <p:cNvPicPr preferRelativeResize="0"/>
          <p:nvPr/>
        </p:nvPicPr>
        <p:blipFill rotWithShape="1">
          <a:blip r:embed="rId5">
            <a:alphaModFix/>
          </a:blip>
          <a:srcRect b="0" l="46370" r="15500" t="11751"/>
          <a:stretch/>
        </p:blipFill>
        <p:spPr>
          <a:xfrm>
            <a:off x="9698437" y="3808164"/>
            <a:ext cx="2044300" cy="236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/>
          <p:nvPr/>
        </p:nvSpPr>
        <p:spPr>
          <a:xfrm>
            <a:off x="2679856" y="741683"/>
            <a:ext cx="6832200" cy="6999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ПЕРЕВАГИ СТОРІТЕЛЛІНГУ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272" y="2038499"/>
            <a:ext cx="10381450" cy="42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2022-07-26T21:02:13Z</dcterms:created>
  <dc:creator>Анастасія Головко</dc:creator>
</cp:coreProperties>
</file>