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FprHYdJBiEdrgctC9gjYObrfu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1.jp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28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4.jp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912165" y="824949"/>
            <a:ext cx="6672470" cy="887915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Шестикутне навчання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3177" l="3019" r="2437" t="2754"/>
          <a:stretch/>
        </p:blipFill>
        <p:spPr>
          <a:xfrm>
            <a:off x="1075945" y="2224729"/>
            <a:ext cx="4084982" cy="406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1072" y="2445746"/>
            <a:ext cx="5756345" cy="406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8361" l="12090" r="14417" t="18712"/>
          <a:stretch/>
        </p:blipFill>
        <p:spPr>
          <a:xfrm>
            <a:off x="2135321" y="779868"/>
            <a:ext cx="2295940" cy="1699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2028531" y="2572226"/>
            <a:ext cx="2509520" cy="78232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Ігрова форма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5132129" y="2574877"/>
            <a:ext cx="2749336" cy="77967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Мотивація учнів до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8475543" y="2572226"/>
            <a:ext cx="2956450" cy="78232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Розвиток логічного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5368399" y="5657606"/>
            <a:ext cx="5486400" cy="76920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Залучення креативності, творчості, навичок командної роботи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2052420" y="5755286"/>
            <a:ext cx="2182200" cy="54240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Доступність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b="26370" l="0" r="0" t="25481"/>
          <a:stretch/>
        </p:blipFill>
        <p:spPr>
          <a:xfrm>
            <a:off x="7370683" y="4000768"/>
            <a:ext cx="3247275" cy="156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9472" y="689864"/>
            <a:ext cx="1854649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9364" y="3732054"/>
            <a:ext cx="1903730" cy="213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85422" y="3876179"/>
            <a:ext cx="2116173" cy="178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8">
            <a:alphaModFix/>
          </a:blip>
          <a:srcRect b="16592" l="24280" r="21911" t="12740"/>
          <a:stretch/>
        </p:blipFill>
        <p:spPr>
          <a:xfrm>
            <a:off x="9161565" y="797328"/>
            <a:ext cx="1584404" cy="166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2865120" y="627017"/>
            <a:ext cx="6627300" cy="6792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36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шестикутного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1254034" y="3596639"/>
            <a:ext cx="2516777" cy="618309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Впишеться в систему освіти України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4920342" y="3596638"/>
            <a:ext cx="2516777" cy="618309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Розширить інструме- нтарій педагогів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8586650" y="3596638"/>
            <a:ext cx="1968139" cy="618309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Полегшить здобуття знань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233749" y="5891346"/>
            <a:ext cx="2808514" cy="618309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Сприятиме виробленню сучасного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283235" y="5891346"/>
            <a:ext cx="1911532" cy="618309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Формує сучасні навички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880" y="1783081"/>
            <a:ext cx="1615847" cy="161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1818" y="1779950"/>
            <a:ext cx="2878183" cy="161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 b="18462" l="11577" r="11010" t="23659"/>
          <a:stretch/>
        </p:blipFill>
        <p:spPr>
          <a:xfrm>
            <a:off x="8539833" y="2227744"/>
            <a:ext cx="2061772" cy="117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6">
            <a:alphaModFix/>
          </a:blip>
          <a:srcRect b="13499" l="35064" r="34546" t="11286"/>
          <a:stretch/>
        </p:blipFill>
        <p:spPr>
          <a:xfrm>
            <a:off x="6373291" y="4320623"/>
            <a:ext cx="1731420" cy="146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3117" y="4366536"/>
            <a:ext cx="2128701" cy="141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"/>
          <p:cNvCxnSpPr/>
          <p:nvPr/>
        </p:nvCxnSpPr>
        <p:spPr>
          <a:xfrm>
            <a:off x="4465979" y="705679"/>
            <a:ext cx="0" cy="1729408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2"/>
          <p:cNvCxnSpPr/>
          <p:nvPr/>
        </p:nvCxnSpPr>
        <p:spPr>
          <a:xfrm>
            <a:off x="7723789" y="705679"/>
            <a:ext cx="0" cy="1729408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2"/>
          <p:cNvCxnSpPr/>
          <p:nvPr/>
        </p:nvCxnSpPr>
        <p:spPr>
          <a:xfrm>
            <a:off x="6091031" y="0"/>
            <a:ext cx="9939" cy="69573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"/>
          <p:cNvCxnSpPr/>
          <p:nvPr/>
        </p:nvCxnSpPr>
        <p:spPr>
          <a:xfrm>
            <a:off x="3981000" y="685794"/>
            <a:ext cx="4239939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"/>
          <p:cNvCxnSpPr/>
          <p:nvPr/>
        </p:nvCxnSpPr>
        <p:spPr>
          <a:xfrm>
            <a:off x="3981000" y="685794"/>
            <a:ext cx="9939" cy="69573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2"/>
          <p:cNvCxnSpPr/>
          <p:nvPr/>
        </p:nvCxnSpPr>
        <p:spPr>
          <a:xfrm>
            <a:off x="6100969" y="702375"/>
            <a:ext cx="9939" cy="69573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2"/>
          <p:cNvCxnSpPr/>
          <p:nvPr/>
        </p:nvCxnSpPr>
        <p:spPr>
          <a:xfrm>
            <a:off x="8220938" y="685794"/>
            <a:ext cx="9939" cy="69573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2"/>
          <p:cNvSpPr/>
          <p:nvPr/>
        </p:nvSpPr>
        <p:spPr>
          <a:xfrm>
            <a:off x="5344729" y="1172815"/>
            <a:ext cx="1503330" cy="66592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Залучити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3041112" y="1384833"/>
            <a:ext cx="1879775" cy="66592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Забезпечити взаємодію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282026" y="1302024"/>
            <a:ext cx="1888924" cy="66592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Сформувати навички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009387" y="2276064"/>
            <a:ext cx="2913183" cy="66592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Побудувати актив- ний освітній процес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198830" y="2256187"/>
            <a:ext cx="3049919" cy="66592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Організувати навчан- ня в ігровій формі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6295" l="9357" r="10567" t="4622"/>
          <a:stretch/>
        </p:blipFill>
        <p:spPr>
          <a:xfrm>
            <a:off x="598185" y="1914936"/>
            <a:ext cx="2233317" cy="165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7778" y="3339559"/>
            <a:ext cx="6083824" cy="319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7954" y="2365519"/>
            <a:ext cx="4075037" cy="326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3091070" y="897025"/>
            <a:ext cx="5844208" cy="516835"/>
          </a:xfrm>
          <a:prstGeom prst="rect">
            <a:avLst/>
          </a:prstGeom>
          <a:solidFill>
            <a:srgbClr val="E5D5E7"/>
          </a:solidFill>
          <a:ln cap="flat" cmpd="sng" w="3810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СУТЬ ШЕСТИКУТНОГО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2337350" y="1560450"/>
            <a:ext cx="7351643" cy="715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Складові матеріалу розміщуються на окремих шестикутниках, а тоді з’єднуються в логічну мережу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7860" y="2827462"/>
            <a:ext cx="4090625" cy="3139942"/>
          </a:xfrm>
          <a:prstGeom prst="rect">
            <a:avLst/>
          </a:prstGeom>
          <a:solidFill>
            <a:srgbClr val="B6E0A6"/>
          </a:solidFill>
          <a:ln cap="flat" cmpd="sng" w="9525">
            <a:solidFill>
              <a:srgbClr val="01663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3"/>
          <p:cNvSpPr/>
          <p:nvPr/>
        </p:nvSpPr>
        <p:spPr>
          <a:xfrm>
            <a:off x="385457" y="3250089"/>
            <a:ext cx="3202569" cy="554096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Взаємодія між учнями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85456" y="4043968"/>
            <a:ext cx="3202569" cy="70693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Обговорення процесу створення схем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85456" y="4990681"/>
            <a:ext cx="3202569" cy="70693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логічного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8287500" y="3327601"/>
            <a:ext cx="2802900" cy="11919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Уміння аналізу- вати та знаходити взаємозв’язки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380342" y="4715700"/>
            <a:ext cx="2617303" cy="549961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Веселе навчання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20" name="Google Shape;120;p3"/>
          <p:cNvCxnSpPr>
            <a:stCxn id="112" idx="0"/>
          </p:cNvCxnSpPr>
          <p:nvPr/>
        </p:nvCxnSpPr>
        <p:spPr>
          <a:xfrm rot="10800000">
            <a:off x="6013174" y="25"/>
            <a:ext cx="0" cy="8970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2759765" y="603823"/>
            <a:ext cx="6672470" cy="1493334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Як впроваджувати шестикутне навчання?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7262" y="2392867"/>
            <a:ext cx="3339816" cy="397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3424" y="2392867"/>
            <a:ext cx="5596974" cy="397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954157" y="2246251"/>
            <a:ext cx="2305800" cy="1977900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 ключові тези, створивши ідейну базу для наповнення шестикутників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650974" y="2246251"/>
            <a:ext cx="2305800" cy="1977900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Заповнити шестикутники уривками тексту, світлинами, датами, цитатами, числами тощо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6384236" y="2246251"/>
            <a:ext cx="2305800" cy="1977900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Створити цілісну схему, з’єднавши клаптики. Кожен шестикутник повинен стати частиною схеми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081053" y="2246251"/>
            <a:ext cx="2305800" cy="1977900"/>
          </a:xfrm>
          <a:prstGeom prst="rect">
            <a:avLst/>
          </a:prstGeom>
          <a:solidFill>
            <a:srgbClr val="E5D5E7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Презентація та обговорення складе-них схем у класі, пояснення принци-пу поєднання шестикутників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54157" y="1699599"/>
            <a:ext cx="2305878" cy="54665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етап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3650974" y="1699599"/>
            <a:ext cx="2305878" cy="54665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етап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6384236" y="1699599"/>
            <a:ext cx="2305878" cy="54665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етап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9081053" y="1699599"/>
            <a:ext cx="2305878" cy="54665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етап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1143000" y="4373219"/>
            <a:ext cx="1928191" cy="53671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Самостійно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844826" y="4800603"/>
            <a:ext cx="2524538" cy="53671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Спільно з учнями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382617" y="4373219"/>
            <a:ext cx="2842592" cy="72555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PowerPoint чи іншому редакторі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3382617" y="5068957"/>
            <a:ext cx="2842592" cy="46713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папері вручну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462092" y="5536093"/>
            <a:ext cx="2150166" cy="72555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Індивідуально або в групах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988327" y="4373216"/>
            <a:ext cx="3097696" cy="116287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Схеми будуть різнитися залежно від способу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143173" y="4373216"/>
            <a:ext cx="2181638" cy="116287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Остаточне осмислення вивченого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9142345" y="5491357"/>
            <a:ext cx="2181638" cy="77029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Глибинна дискусія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50" name="Google Shape;150;p5"/>
          <p:cNvCxnSpPr/>
          <p:nvPr/>
        </p:nvCxnSpPr>
        <p:spPr>
          <a:xfrm>
            <a:off x="2405270" y="1013790"/>
            <a:ext cx="83389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5"/>
          <p:cNvCxnSpPr/>
          <p:nvPr/>
        </p:nvCxnSpPr>
        <p:spPr>
          <a:xfrm>
            <a:off x="2405270" y="1176129"/>
            <a:ext cx="83389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5"/>
          <p:cNvCxnSpPr/>
          <p:nvPr/>
        </p:nvCxnSpPr>
        <p:spPr>
          <a:xfrm>
            <a:off x="2405270" y="844425"/>
            <a:ext cx="833893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5"/>
          <p:cNvCxnSpPr/>
          <p:nvPr/>
        </p:nvCxnSpPr>
        <p:spPr>
          <a:xfrm>
            <a:off x="460513" y="6072810"/>
            <a:ext cx="5708374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5"/>
          <p:cNvCxnSpPr/>
          <p:nvPr/>
        </p:nvCxnSpPr>
        <p:spPr>
          <a:xfrm flipH="1" rot="10800000">
            <a:off x="460513" y="6231832"/>
            <a:ext cx="5708374" cy="663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" name="Google Shape;155;p5"/>
          <p:cNvCxnSpPr/>
          <p:nvPr/>
        </p:nvCxnSpPr>
        <p:spPr>
          <a:xfrm>
            <a:off x="460513" y="5906757"/>
            <a:ext cx="5708374" cy="703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" name="Google Shape;15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300" y="76200"/>
            <a:ext cx="1602826" cy="152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2750706" y="649816"/>
            <a:ext cx="7176000" cy="14934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Приклади застосування шестикутного навчання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1576" y="2628486"/>
            <a:ext cx="6325877" cy="345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29014" r="28898" t="0"/>
          <a:stretch/>
        </p:blipFill>
        <p:spPr>
          <a:xfrm>
            <a:off x="8130205" y="2581714"/>
            <a:ext cx="2631212" cy="350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578212" y="2474853"/>
            <a:ext cx="3522373" cy="2236301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016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СКЛАДАННЯ ПОРТФОЛІО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016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uk-UA" sz="2400" u="none" cap="none" strike="noStrike">
                <a:solidFill>
                  <a:srgbClr val="016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Кожен шестикутник містить факт про учня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15617" y="2599090"/>
            <a:ext cx="3250096" cy="1987826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СКЛАДАННЯ ПОРТФОЛІО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Кожен шестикутник містить факт про учня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9856" y="4735510"/>
            <a:ext cx="2017847" cy="17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4979505" y="458857"/>
            <a:ext cx="2822700" cy="525600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Мозковий штурм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573815" y="1268901"/>
            <a:ext cx="1728900" cy="1480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5D5E7"/>
          </a:solidFill>
          <a:ln cap="flat" cmpd="sng" w="3810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Подача ідей у шестику-тниках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499011" y="1264843"/>
            <a:ext cx="1728900" cy="1480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5D5E7"/>
          </a:solidFill>
          <a:ln cap="flat" cmpd="sng" w="3810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Об’єдна-ння у логічну схему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500" y="3353373"/>
            <a:ext cx="3088162" cy="268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8912329" y="1532028"/>
            <a:ext cx="2913000" cy="536700"/>
          </a:xfrm>
          <a:prstGeom prst="parallelogram">
            <a:avLst>
              <a:gd fmla="val 25000" name="adj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РЕФЛЕКСІЯ</a:t>
            </a:r>
            <a:endParaRPr/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3912" y="2213639"/>
            <a:ext cx="2749764" cy="183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6">
            <a:alphaModFix/>
          </a:blip>
          <a:srcRect b="9528" l="22011" r="21195" t="0"/>
          <a:stretch/>
        </p:blipFill>
        <p:spPr>
          <a:xfrm>
            <a:off x="75138" y="4711153"/>
            <a:ext cx="2077278" cy="206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99470" y="4586916"/>
            <a:ext cx="3267358" cy="203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5265418" y="704623"/>
            <a:ext cx="2146800" cy="5766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8967751" y="704623"/>
            <a:ext cx="1407900" cy="5766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265418" y="3590284"/>
            <a:ext cx="2146800" cy="685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Природничі науки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8598344" y="3644949"/>
            <a:ext cx="2146800" cy="5766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2225" y="1565331"/>
            <a:ext cx="3026225" cy="2054743"/>
          </a:xfrm>
          <a:prstGeom prst="rect">
            <a:avLst/>
          </a:prstGeom>
          <a:noFill/>
          <a:ln cap="flat" cmpd="sng" w="38100">
            <a:solidFill>
              <a:srgbClr val="939F2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296" y="3972909"/>
            <a:ext cx="3264362" cy="2546833"/>
          </a:xfrm>
          <a:prstGeom prst="rect">
            <a:avLst/>
          </a:prstGeom>
          <a:noFill/>
          <a:ln cap="flat" cmpd="sng" w="38100">
            <a:solidFill>
              <a:srgbClr val="939F2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8"/>
          <p:cNvSpPr/>
          <p:nvPr/>
        </p:nvSpPr>
        <p:spPr>
          <a:xfrm>
            <a:off x="5046757" y="1370545"/>
            <a:ext cx="25842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Зв’язки між автором, його творчістю та її проблематикою;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Порівняння творів за їхніми ідеями та мотивами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7909228" y="1370545"/>
            <a:ext cx="35283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 словникового мислення;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Візуалізація правил та встановлення відповідності з граматичними конструкціями;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Відповідність між словом та картинкою, що передає його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4907607" y="4365537"/>
            <a:ext cx="28626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Зв’язок між визначеннями, поняттями, явищами, науковими відкриттями, формулами та властивостями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7909228" y="4365537"/>
            <a:ext cx="33693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бачення цілісної картини історичного періоду;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1800"/>
              <a:buFont typeface="Times New Roman"/>
              <a:buChar char="-"/>
            </a:pPr>
            <a:r>
              <a:rPr b="0" i="0" lang="uk-UA" sz="1800" u="none" cap="none" strike="noStrike">
                <a:solidFill>
                  <a:srgbClr val="451B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Зв’язок між діячами та їхнім вкладом в історію, датами та подіями, поняттями й визначеннями тощо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1988976" y="784247"/>
            <a:ext cx="9764400" cy="7629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Переваги шестикутного навчання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63" y="2270073"/>
            <a:ext cx="6953801" cy="352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839" y="2426851"/>
            <a:ext cx="2934926" cy="293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301" y="76200"/>
            <a:ext cx="1798522" cy="1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2022-11-26T16:34:11Z</dcterms:created>
  <dc:creator>Anastasiia</dc:creator>
</cp:coreProperties>
</file>