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58" r:id="rId3"/>
    <p:sldId id="259" r:id="rId4"/>
    <p:sldId id="312" r:id="rId5"/>
    <p:sldId id="293" r:id="rId6"/>
    <p:sldId id="260" r:id="rId7"/>
    <p:sldId id="261" r:id="rId8"/>
    <p:sldId id="314" r:id="rId9"/>
    <p:sldId id="315" r:id="rId10"/>
    <p:sldId id="304" r:id="rId11"/>
    <p:sldId id="313" r:id="rId12"/>
    <p:sldId id="316" r:id="rId13"/>
    <p:sldId id="305" r:id="rId14"/>
    <p:sldId id="308" r:id="rId15"/>
    <p:sldId id="295" r:id="rId16"/>
    <p:sldId id="300" r:id="rId17"/>
    <p:sldId id="299" r:id="rId18"/>
    <p:sldId id="301" r:id="rId19"/>
    <p:sldId id="296" r:id="rId20"/>
    <p:sldId id="297" r:id="rId21"/>
    <p:sldId id="298" r:id="rId22"/>
    <p:sldId id="289" r:id="rId23"/>
    <p:sldId id="287" r:id="rId24"/>
    <p:sldId id="283" r:id="rId25"/>
    <p:sldId id="267" r:id="rId26"/>
    <p:sldId id="268" r:id="rId27"/>
    <p:sldId id="262" r:id="rId28"/>
    <p:sldId id="310" r:id="rId29"/>
    <p:sldId id="309" r:id="rId30"/>
    <p:sldId id="303" r:id="rId31"/>
    <p:sldId id="311" r:id="rId32"/>
    <p:sldId id="302" r:id="rId33"/>
    <p:sldId id="280" r:id="rId34"/>
    <p:sldId id="288" r:id="rId35"/>
    <p:sldId id="277" r:id="rId36"/>
    <p:sldId id="269" r:id="rId37"/>
    <p:sldId id="275" r:id="rId38"/>
    <p:sldId id="276" r:id="rId39"/>
    <p:sldId id="263" r:id="rId40"/>
    <p:sldId id="306" r:id="rId41"/>
    <p:sldId id="286" r:id="rId42"/>
    <p:sldId id="285" r:id="rId43"/>
    <p:sldId id="264" r:id="rId44"/>
    <p:sldId id="307" r:id="rId45"/>
    <p:sldId id="292" r:id="rId46"/>
    <p:sldId id="294" r:id="rId47"/>
    <p:sldId id="282" r:id="rId48"/>
    <p:sldId id="279" r:id="rId49"/>
    <p:sldId id="274" r:id="rId50"/>
    <p:sldId id="273" r:id="rId51"/>
    <p:sldId id="272" r:id="rId52"/>
    <p:sldId id="265" r:id="rId53"/>
    <p:sldId id="266" r:id="rId54"/>
    <p:sldId id="270" r:id="rId55"/>
    <p:sldId id="284" r:id="rId56"/>
    <p:sldId id="278" r:id="rId57"/>
    <p:sldId id="281" r:id="rId58"/>
    <p:sldId id="271" r:id="rId59"/>
    <p:sldId id="291" r:id="rId60"/>
    <p:sldId id="290" r:id="rId6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истувач Windows" initials="КW" lastIdx="0" clrIdx="0">
    <p:extLst>
      <p:ext uri="{19B8F6BF-5375-455C-9EA6-DF929625EA0E}">
        <p15:presenceInfo xmlns:p15="http://schemas.microsoft.com/office/powerpoint/2012/main" userId="Користувач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29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6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044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4634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505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20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36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073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193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42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251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91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01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751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78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766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E63A-AFBB-4E17-9C0D-7EABC7309E4F}" type="datetimeFigureOut">
              <a:rPr lang="uk-UA" smtClean="0"/>
              <a:t>21.08.2025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B8F9EDB-D808-40ED-9A23-238EA1A48C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74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1.wdp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microsoft.com/office/2007/relationships/hdphoto" Target="../media/hdphoto1.wdp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microsoft.com/office/2007/relationships/hdphoto" Target="../media/hdphoto1.wdp"/><Relationship Id="rId7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microsoft.com/office/2007/relationships/hdphoto" Target="../media/hdphoto1.wdp"/><Relationship Id="rId7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microsoft.com/office/2007/relationships/hdphoto" Target="../media/hdphoto1.wdp"/><Relationship Id="rId7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microsoft.com/office/2007/relationships/hdphoto" Target="../media/hdphoto1.wdp"/><Relationship Id="rId7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" name="Picture 2" descr="Презентація &quot;Про підсумки виховної роботи в закладі освіт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" y="230331"/>
            <a:ext cx="11668125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6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6146" name="Picture 2" descr="http://dubnolyceum2.softbi.info/files/upload/images/albums/001230/0020514aca73955bacbf58d096457ca7a85d0c16710ecafc736205f5dc49d032e9423a7f64dd4d446fc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6" y="444665"/>
            <a:ext cx="5988050" cy="28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ubnolyceum2.softbi.info/files/upload/images/albums/001230/0020529b46749213b9291663448f3c02dc42ef6139f14a7c785952d38c6b89a66a0e9fa5f15cdad6fe8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67" y="3614738"/>
            <a:ext cx="55626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ubnolyceum2.softbi.info/files/upload/images/albums/001230/002053278d291960d5cddf7caec5649cda304aff42b18fbea135a313f59ad4c75679f590363470fee9e9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6" y="3382963"/>
            <a:ext cx="5845174" cy="29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dubnolyceum2.softbi.info/files/upload/images/albums/001230/002059264f44a452b7e3bf81836ab5d6674ab7f3b3e9ebcd70f0fcbc59851d203b2b666c049bf3824dfe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84" y="328613"/>
            <a:ext cx="5898916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0" y="3257550"/>
            <a:ext cx="4043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Андріївські вечорниці</a:t>
            </a:r>
          </a:p>
        </p:txBody>
      </p:sp>
    </p:spTree>
    <p:extLst>
      <p:ext uri="{BB962C8B-B14F-4D97-AF65-F5344CB8AC3E}">
        <p14:creationId xmlns:p14="http://schemas.microsoft.com/office/powerpoint/2010/main" val="308268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8194" name="Picture 2" descr="http://dubnolyceum2.softbi.info/files/upload/images/albums/001224/0020521b3bf60300a29174b21b70a8c2b578f5187a3b75f4adfc4e9c40ca2fe60599537a1061755186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3814" cy="49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ubnolyceum2.softbi.info/files/upload/images/albums/001224/00205a3b7698f9d1f55a61f136c7488ddc91a5c341399aec40b51806a85a8099413662da6312758dd04f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3943350"/>
            <a:ext cx="5713411" cy="2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4450" y="100013"/>
            <a:ext cx="51323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День Гідності та Свободи</a:t>
            </a:r>
          </a:p>
        </p:txBody>
      </p:sp>
      <p:pic>
        <p:nvPicPr>
          <p:cNvPr id="8200" name="Picture 8" descr="http://dubnolyceum2.softbi.info/files/upload/images/albums/001223/00205125107837f09a52f38181cddb919bd0d150dbbdfc09a716dc5e525f10c09a8bf33e547648667b2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79" y="100013"/>
            <a:ext cx="474267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dubnolyceum2.softbi.info/files/upload/images/albums/001223/00205131e53127fbaa7d19bafc930e31e67a605526865086366d3a4a0b4e7b844ac213a46bfd736cedea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10" y="3997326"/>
            <a:ext cx="4016780" cy="2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6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7170" name="Picture 2" descr="http://dubnolyceum2.softbi.info/files/upload/images/albums/001225/0020532c65700d794ab7dd8bb3eb524d8ed4bb1f69456f2b581e53d553fa0c92079452531cb6762617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886450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ubnolyceum2.softbi.info/files/upload/images/albums/001225/00205a717c5dc19fd4086259d1208e5807bbf8552cd0c7a58a0062bed6383f8a1fb4644da07ea8f7e07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00038"/>
            <a:ext cx="539115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ubnolyceum2.softbi.info/files/upload/images/albums/001225/00205c969b86f6b6b2fcd5c06a9528bdb18e4348470ade14c99087d0a7cb1d96846ac60c3f3f40737b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557588"/>
            <a:ext cx="4486275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4888" y="300038"/>
            <a:ext cx="46815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/>
              <a:t>День </a:t>
            </a:r>
            <a:r>
              <a:rPr lang="uk-UA" b="1" dirty="0"/>
              <a:t>пам'яті жертв Голодомору</a:t>
            </a:r>
          </a:p>
        </p:txBody>
      </p:sp>
    </p:spTree>
    <p:extLst>
      <p:ext uri="{BB962C8B-B14F-4D97-AF65-F5344CB8AC3E}">
        <p14:creationId xmlns:p14="http://schemas.microsoft.com/office/powerpoint/2010/main" val="3321973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6" name="Picture 2" descr="http://dubnolyceum2.softbi.info/files/upload/images/albums/001259/0020536db97c7f032e026812dd578c9c41034906f815fdc4b09f96548e4d0eed8be28fd1519698fa3dc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4950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259/002053e174e0bbbe1bd9b7fdf6f9fb85260415c635768d341fbd9353226b97722832895cc9c7bcc3abd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111"/>
            <a:ext cx="4986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259/002054efe2d04672147532b5c142973a4969859274c71bf8e0e4f818f2c0f2b6d617254be18ee47d160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0"/>
            <a:ext cx="3762375" cy="30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ubnolyceum2.softbi.info/files/upload/images/albums/001259/0020552cac07a6d20c5314d25448640ad993df26a3a7bff188937fa82cbb1c5c4449a8438ab0cb6b2975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93" y="156535"/>
            <a:ext cx="2836188" cy="51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ubnolyceum2.softbi.info/files/upload/images/albums/001259/0020557b7fa5dda6c87c59e5a59c64a3808ac878a5f68fce83af0216f3e22f14b4b845228003d4a1894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31" y="3738562"/>
            <a:ext cx="4438416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6338" y="5572125"/>
            <a:ext cx="274049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/>
              <a:t>День Соборності України!</a:t>
            </a:r>
          </a:p>
        </p:txBody>
      </p:sp>
    </p:spTree>
    <p:extLst>
      <p:ext uri="{BB962C8B-B14F-4D97-AF65-F5344CB8AC3E}">
        <p14:creationId xmlns:p14="http://schemas.microsoft.com/office/powerpoint/2010/main" val="239501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258/kibor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584517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 січня - Всеукраїнський День пам\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4" y="1214439"/>
            <a:ext cx="6105525" cy="52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6474" y="1214439"/>
            <a:ext cx="610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16 січня - Всеукраїнський День пам'яті "кіборгів"</a:t>
            </a:r>
          </a:p>
        </p:txBody>
      </p:sp>
    </p:spTree>
    <p:extLst>
      <p:ext uri="{BB962C8B-B14F-4D97-AF65-F5344CB8AC3E}">
        <p14:creationId xmlns:p14="http://schemas.microsoft.com/office/powerpoint/2010/main" val="50155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6146" name="Picture 2" descr="http://dubnolyceum2.softbi.info/files/upload/images/albums/001288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9" y="57149"/>
            <a:ext cx="7531101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ubnolyceum2.softbi.info/files/upload/images/albums/001288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354387"/>
            <a:ext cx="6523037" cy="35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ubnolyceum2.softbi.info/files/upload/images/albums/001288/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9" y="576262"/>
            <a:ext cx="2801939" cy="6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476" y="200025"/>
            <a:ext cx="42894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Урок пам'яті «Героями не народжуються, героями стають».</a:t>
            </a:r>
          </a:p>
        </p:txBody>
      </p:sp>
    </p:spTree>
    <p:extLst>
      <p:ext uri="{BB962C8B-B14F-4D97-AF65-F5344CB8AC3E}">
        <p14:creationId xmlns:p14="http://schemas.microsoft.com/office/powerpoint/2010/main" val="364338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42" name="Picture 2" descr="http://dubnolyceum2.softbi.info/files/upload/images/albums/001262/zobrazhennyaviber202501271443328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28"/>
            <a:ext cx="5829301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ubnolyceum2.softbi.info/files/upload/images/albums/001262/zobrazhennyaviber202501271445400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886075"/>
            <a:ext cx="6700838" cy="39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9376" y="671513"/>
            <a:ext cx="41290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27 січня - Міжнародний день пам’яті жертв Голокосту</a:t>
            </a:r>
          </a:p>
        </p:txBody>
      </p:sp>
    </p:spTree>
    <p:extLst>
      <p:ext uri="{BB962C8B-B14F-4D97-AF65-F5344CB8AC3E}">
        <p14:creationId xmlns:p14="http://schemas.microsoft.com/office/powerpoint/2010/main" val="350111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1266" name="Picture 2" descr="http://dubnolyceum2.softbi.info/files/upload/images/albums/001267/zobrazhennyaviber202501291056144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7" y="542925"/>
            <a:ext cx="4059239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dubnolyceum2.softbi.info/files/upload/images/albums/001267/zobrazhennyaviber202501291056139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76" y="2021484"/>
            <a:ext cx="3457576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ubnolyceum2.softbi.info/files/upload/images/albums/001267/zobrazhennyaviber202501291056137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440153"/>
            <a:ext cx="31369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dubnolyceum2.softbi.info/files/upload/images/albums/001267/zobrazhennyaviber202501291056132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0"/>
            <a:ext cx="416161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1435" y="446518"/>
            <a:ext cx="41089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29 січня - День пам'яті Героїв Крут</a:t>
            </a:r>
          </a:p>
        </p:txBody>
      </p:sp>
    </p:spTree>
    <p:extLst>
      <p:ext uri="{BB962C8B-B14F-4D97-AF65-F5344CB8AC3E}">
        <p14:creationId xmlns:p14="http://schemas.microsoft.com/office/powerpoint/2010/main" val="2739817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9218" name="Picture 2" descr="http://dubnolyceum2.softbi.info/files/upload/images/albums/001270/zobrazhennyaviber202501301546191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" y="0"/>
            <a:ext cx="7726246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ubnolyceum2.softbi.info/files/upload/images/albums/001270/zobrazhennyaviber20250130155115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428875"/>
            <a:ext cx="58769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29588" y="628650"/>
            <a:ext cx="40624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Знайомство другокласників із творчістю Всеволода Нестайка</a:t>
            </a:r>
          </a:p>
        </p:txBody>
      </p:sp>
    </p:spTree>
    <p:extLst>
      <p:ext uri="{BB962C8B-B14F-4D97-AF65-F5344CB8AC3E}">
        <p14:creationId xmlns:p14="http://schemas.microsoft.com/office/powerpoint/2010/main" val="235660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122" name="Picture 2" descr="http://dubnolyceum2.softbi.info/files/upload/images/albums/001287/zobrazhennyaviber202502201630269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471487"/>
            <a:ext cx="4259262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ubnolyceum2.softbi.info/files/upload/images/albums/001287/zobrazhennyaviber202502201630413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471487"/>
            <a:ext cx="5094287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ubnolyceum2.softbi.info/files/upload/images/albums/001287/zobrazhennyaviber202502201638286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254792"/>
            <a:ext cx="45243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ubnolyceum2.softbi.info/files/upload/images/albums/001287/zobrazhennyaviber202502201637235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25" y="3748085"/>
            <a:ext cx="5357039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4238" y="254792"/>
            <a:ext cx="460252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Літературно-музична композиція до Дня пам'яті Героїв Небесної Сотні " А сотню вже зустріли небеса..."</a:t>
            </a:r>
          </a:p>
        </p:txBody>
      </p:sp>
    </p:spTree>
    <p:extLst>
      <p:ext uri="{BB962C8B-B14F-4D97-AF65-F5344CB8AC3E}">
        <p14:creationId xmlns:p14="http://schemas.microsoft.com/office/powerpoint/2010/main" val="319128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8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2" y="2164643"/>
            <a:ext cx="5417128" cy="4000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4938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Виховне середовище ЗЗСО та виховний простір сучасного здобувача освіти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371600"/>
            <a:ext cx="1188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Національно-патріотичне виховання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079486"/>
            <a:ext cx="6470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Це комплексна системна і цілеспрямована діяльність органів державної влади, громадських організацій, сім’ї, освітніх закладів, інших соціальних інститутів щодо формування у молодого покоління високої патріотичної свідомості, почуття вірності, любові до Батьківщини, турботи про благо свого народу, готовності до виконання громадянського і конституційного обов’язку із захисту національних інтересів, цілісності, незалежності України, сприяння становленню її як правової, демократичної, соціальної держави. </a:t>
            </a:r>
          </a:p>
        </p:txBody>
      </p:sp>
    </p:spTree>
    <p:extLst>
      <p:ext uri="{BB962C8B-B14F-4D97-AF65-F5344CB8AC3E}">
        <p14:creationId xmlns:p14="http://schemas.microsoft.com/office/powerpoint/2010/main" val="2732745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4098" name="Picture 2" descr="http://dubnolyceum2.softbi.info/files/upload/images/albums/001289/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6"/>
            <a:ext cx="4371975" cy="61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bnolyceum2.softbi.info/files/upload/images/albums/001289/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1" y="0"/>
            <a:ext cx="3417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ubnolyceum2.softbi.info/files/upload/images/albums/001289/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41" y="533401"/>
            <a:ext cx="4671697" cy="63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8976" y="185738"/>
            <a:ext cx="5545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21 лютого - Міжнародний день рідної мови.</a:t>
            </a:r>
          </a:p>
        </p:txBody>
      </p:sp>
    </p:spTree>
    <p:extLst>
      <p:ext uri="{BB962C8B-B14F-4D97-AF65-F5344CB8AC3E}">
        <p14:creationId xmlns:p14="http://schemas.microsoft.com/office/powerpoint/2010/main" val="388942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294/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6" y="1443039"/>
            <a:ext cx="2487614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294/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35" y="1743075"/>
            <a:ext cx="2593975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294/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64" y="1228725"/>
            <a:ext cx="2852737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ubnolyceum2.softbi.info/files/upload/images/albums/001294/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1" y="914400"/>
            <a:ext cx="31793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8838" y="200025"/>
            <a:ext cx="79295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25 лютого день народження Лесі Українки- української поетеси, драматургині, перекладачки!</a:t>
            </a:r>
          </a:p>
        </p:txBody>
      </p:sp>
    </p:spTree>
    <p:extLst>
      <p:ext uri="{BB962C8B-B14F-4D97-AF65-F5344CB8AC3E}">
        <p14:creationId xmlns:p14="http://schemas.microsoft.com/office/powerpoint/2010/main" val="3556844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309/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5188"/>
            <a:ext cx="4343399" cy="34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309/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33" y="474828"/>
            <a:ext cx="4191310" cy="30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306/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89" y="333211"/>
            <a:ext cx="3048001" cy="583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ubnolyceum2.softbi.info/files/upload/images/albums/001305/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" y="3840801"/>
            <a:ext cx="4109597" cy="300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305/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52" y="4143375"/>
            <a:ext cx="3655101" cy="27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5024" y="227248"/>
            <a:ext cx="23431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Шевченківські дні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2230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277091"/>
            <a:ext cx="40732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Флешмоб «Голоси Чорнобиля».</a:t>
            </a:r>
          </a:p>
        </p:txBody>
      </p:sp>
      <p:pic>
        <p:nvPicPr>
          <p:cNvPr id="1026" name="Picture 2" descr="http://dubnolyceum2.softbi.info/files/upload/images/albums/001342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23"/>
            <a:ext cx="6231371" cy="38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342/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8" y="2978055"/>
            <a:ext cx="6554642" cy="39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9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380509" y="457200"/>
            <a:ext cx="60405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З 7 по 11 квітня у Дубенському ліцеї №2 проходив тиждень історії.</a:t>
            </a:r>
          </a:p>
        </p:txBody>
      </p:sp>
      <p:pic>
        <p:nvPicPr>
          <p:cNvPr id="1026" name="Picture 2" descr="http://dubnolyceum2.softbi.info/files/upload/images/albums/001335/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1103531"/>
            <a:ext cx="5801880" cy="28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335/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6" y="1103531"/>
            <a:ext cx="5774171" cy="31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335/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51" y="3340678"/>
            <a:ext cx="4236316" cy="302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ubnolyceum2.softbi.info/files/upload/images/albums/001335/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09" y="3340678"/>
            <a:ext cx="3518622" cy="351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ubnolyceum2.softbi.info/files/upload/images/albums/001335/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54036"/>
            <a:ext cx="3240376" cy="40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8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5574" y="2056319"/>
            <a:ext cx="5400702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7176" name="Picture 8" descr="http://dubnolyceum2.softbi.info/files/upload/images/albums/001365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23"/>
            <a:ext cx="5909639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ubnolyceum2.softbi.info/files/upload/images/albums/001365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78" y="1976005"/>
            <a:ext cx="4239275" cy="48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dubnolyceum2.softbi.info/files/upload/images/albums/001365/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41" y="0"/>
            <a:ext cx="474821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ubnolyceum2.softbi.info/files/upload/images/albums/001365/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3" y="3204514"/>
            <a:ext cx="5408612" cy="365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5464" y="3268444"/>
            <a:ext cx="231891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День вишиванки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1841451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3454" y="4906241"/>
            <a:ext cx="412897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3314" name="Picture 2" descr="http://dubnolyceum2.softbi.info/files/upload/images/albums/001360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" y="2493962"/>
            <a:ext cx="4942897" cy="425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dubnolyceum2.softbi.info/files/upload/images/albums/001360/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27" y="1456459"/>
            <a:ext cx="4308764" cy="54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dubnolyceum2.softbi.info/files/upload/images/albums/001360/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94" y="1456458"/>
            <a:ext cx="3299692" cy="54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7164" y="0"/>
            <a:ext cx="767541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06-08 травня відбувся міський етап Всеукраїнської дитячо-юнацької військово-патріотичної гри «Сокіл» («Джура»).</a:t>
            </a:r>
          </a:p>
        </p:txBody>
      </p:sp>
    </p:spTree>
    <p:extLst>
      <p:ext uri="{BB962C8B-B14F-4D97-AF65-F5344CB8AC3E}">
        <p14:creationId xmlns:p14="http://schemas.microsoft.com/office/powerpoint/2010/main" val="215998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316181"/>
            <a:ext cx="5888182" cy="4696691"/>
          </a:xfrm>
          <a:prstGeom prst="rect">
            <a:avLst/>
          </a:prstGeom>
        </p:spPr>
      </p:pic>
      <p:sp>
        <p:nvSpPr>
          <p:cNvPr id="2" name="Рамка 1"/>
          <p:cNvSpPr/>
          <p:nvPr/>
        </p:nvSpPr>
        <p:spPr>
          <a:xfrm>
            <a:off x="1842654" y="2632363"/>
            <a:ext cx="3893128" cy="368530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443345" y="471055"/>
            <a:ext cx="5569527" cy="1246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Духовні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3091" y="3311236"/>
            <a:ext cx="2798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Чесноти.</a:t>
            </a:r>
          </a:p>
          <a:p>
            <a:pPr marL="342900" indent="-342900">
              <a:buAutoNum type="arabicPeriod"/>
            </a:pPr>
            <a:r>
              <a:rPr lang="uk-UA" dirty="0" smtClean="0"/>
              <a:t>Віра.</a:t>
            </a:r>
          </a:p>
          <a:p>
            <a:pPr marL="342900" indent="-342900">
              <a:buAutoNum type="arabicPeriod"/>
            </a:pPr>
            <a:r>
              <a:rPr lang="uk-UA" dirty="0" smtClean="0"/>
              <a:t>Надія.</a:t>
            </a:r>
          </a:p>
          <a:p>
            <a:pPr marL="342900" indent="-342900">
              <a:buAutoNum type="arabicPeriod"/>
            </a:pPr>
            <a:r>
              <a:rPr lang="uk-UA" dirty="0" smtClean="0"/>
              <a:t>Любов.</a:t>
            </a:r>
          </a:p>
          <a:p>
            <a:pPr marL="342900" indent="-342900">
              <a:buAutoNum type="arabicPeriod"/>
            </a:pPr>
            <a:r>
              <a:rPr lang="uk-UA" dirty="0" smtClean="0"/>
              <a:t>Добродіяння.</a:t>
            </a:r>
          </a:p>
          <a:p>
            <a:pPr marL="342900" indent="-342900">
              <a:buAutoNum type="arabicPeriod"/>
            </a:pPr>
            <a:r>
              <a:rPr lang="uk-UA" dirty="0" smtClean="0"/>
              <a:t>Сила духу.</a:t>
            </a:r>
          </a:p>
          <a:p>
            <a:pPr marL="342900" indent="-342900">
              <a:buAutoNum type="arabicPeriod"/>
            </a:pPr>
            <a:r>
              <a:rPr lang="uk-UA" dirty="0" smtClean="0"/>
              <a:t>Одухотвореність.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5049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4098" name="Picture 2" descr="http://dubnolyceum2.softbi.info/files/upload/images/albums/001251/002056c029859ff77f7ecc3669e81d2226ed0cd91a9bb160b5a6040365e388efe1e47392a984a7a92dc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5737"/>
            <a:ext cx="4357688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bnolyceum2.softbi.info/files/upload/images/albums/001251/00205ac133f7de71a8015b5cc251ae7248cff31802866abdee1795a61e02397f4ac74152c4a82cb883d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49" y="185737"/>
            <a:ext cx="6064486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ubnolyceum2.softbi.info/files/upload/images/albums/001251/0020544a9302ec3c012a2c12bafd4b9e06d084ee69dc041e21c27a704ff9b3fde1f7454a6c7aa8594485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14262"/>
            <a:ext cx="4690924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2325" y="5229225"/>
            <a:ext cx="27146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Зимовий </a:t>
            </a:r>
            <a:r>
              <a:rPr lang="uk-UA" sz="2400" b="1" dirty="0" err="1"/>
              <a:t>квест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94703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122" name="Picture 2" descr="http://dubnolyceum2.softbi.info/files/upload/images/albums/001236/00205050b3a2b05e3d09ad14f57575d4be393e2c9e0bf65253e79f626cf368ea32791428f4e35b55f7e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0"/>
            <a:ext cx="4916488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ubnolyceum2.softbi.info/files/upload/images/albums/001236/002051932826a2b54079e0e3e4fd66f06f78a814585297a9dcea1dd410158e007bf81e12762c59c7151f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757237"/>
            <a:ext cx="5923756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ubnolyceum2.softbi.info/files/upload/images/albums/001236/0020536cfec024cf65238b44a7fe0dc02969292d8b1680debd572ae339f96a5ef6c05143073122518d3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88" y="3230974"/>
            <a:ext cx="4966912" cy="36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3588" y="171450"/>
            <a:ext cx="40147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Свято Миколая у ліцеї!</a:t>
            </a:r>
          </a:p>
        </p:txBody>
      </p:sp>
    </p:spTree>
    <p:extLst>
      <p:ext uri="{BB962C8B-B14F-4D97-AF65-F5344CB8AC3E}">
        <p14:creationId xmlns:p14="http://schemas.microsoft.com/office/powerpoint/2010/main" val="107026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8"/>
          <a:stretch/>
        </p:blipFill>
        <p:spPr>
          <a:xfrm>
            <a:off x="6234545" y="207818"/>
            <a:ext cx="5957455" cy="63730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Округлений прямокутник 2"/>
          <p:cNvSpPr/>
          <p:nvPr/>
        </p:nvSpPr>
        <p:spPr>
          <a:xfrm>
            <a:off x="124691" y="623455"/>
            <a:ext cx="6109854" cy="1634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FFFF00"/>
                </a:solidFill>
              </a:rPr>
              <a:t>Загальнолюдські цінності</a:t>
            </a:r>
            <a:endParaRPr lang="uk-UA" sz="3200" b="1" i="1" dirty="0">
              <a:solidFill>
                <a:srgbClr val="FFFF00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1884219" y="3161483"/>
            <a:ext cx="4211782" cy="275440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369127" y="2413338"/>
            <a:ext cx="67748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1</a:t>
            </a:r>
            <a:r>
              <a:rPr lang="uk-UA" dirty="0"/>
              <a:t>. Життя.			</a:t>
            </a:r>
          </a:p>
          <a:p>
            <a:pPr algn="just"/>
            <a:r>
              <a:rPr lang="uk-UA" dirty="0"/>
              <a:t>2. Мир.			</a:t>
            </a:r>
          </a:p>
          <a:p>
            <a:pPr algn="just"/>
            <a:r>
              <a:rPr lang="uk-UA" dirty="0"/>
              <a:t>3. Свобода.		</a:t>
            </a:r>
          </a:p>
          <a:p>
            <a:pPr algn="just"/>
            <a:r>
              <a:rPr lang="uk-UA" dirty="0"/>
              <a:t>4. Гідність та самоповага. </a:t>
            </a:r>
          </a:p>
          <a:p>
            <a:pPr algn="just"/>
            <a:r>
              <a:rPr lang="uk-UA" dirty="0"/>
              <a:t>5. </a:t>
            </a:r>
            <a:r>
              <a:rPr lang="uk-UA" dirty="0" smtClean="0"/>
              <a:t>Справедливість.</a:t>
            </a:r>
            <a:r>
              <a:rPr lang="uk-UA" dirty="0"/>
              <a:t>	</a:t>
            </a:r>
          </a:p>
          <a:p>
            <a:pPr algn="just"/>
            <a:r>
              <a:rPr lang="uk-UA" dirty="0"/>
              <a:t>6. Добро.</a:t>
            </a:r>
          </a:p>
          <a:p>
            <a:pPr algn="just"/>
            <a:r>
              <a:rPr lang="uk-UA" dirty="0"/>
              <a:t>7. Гуманність.</a:t>
            </a:r>
          </a:p>
        </p:txBody>
      </p:sp>
    </p:spTree>
    <p:extLst>
      <p:ext uri="{BB962C8B-B14F-4D97-AF65-F5344CB8AC3E}">
        <p14:creationId xmlns:p14="http://schemas.microsoft.com/office/powerpoint/2010/main" val="1902867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7170" name="Picture 2" descr="http://dubnolyceum2.softbi.info/files/upload/images/albums/001275/zobrazhennyaviber202502141300582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52578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ubnolyceum2.softbi.info/files/upload/images/albums/001275/zobrazhennyaviber202502141331438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81" y="0"/>
            <a:ext cx="4416425" cy="56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ubnolyceum2.softbi.info/files/upload/images/albums/001275/zobrazhennyaviber202502141454076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2" y="3007931"/>
            <a:ext cx="5964003" cy="38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dubnolyceum2.softbi.info/files/upload/images/albums/001275/zobrazhennyaviber202502141142157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78" y="4029075"/>
            <a:ext cx="4396022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4838" y="400050"/>
            <a:ext cx="33811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День Святого Валентина!</a:t>
            </a:r>
          </a:p>
        </p:txBody>
      </p:sp>
    </p:spTree>
    <p:extLst>
      <p:ext uri="{BB962C8B-B14F-4D97-AF65-F5344CB8AC3E}">
        <p14:creationId xmlns:p14="http://schemas.microsoft.com/office/powerpoint/2010/main" val="3515070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252/002059aa85d5c0915a477c3b16eca5fd6dfe0b658f854050e9eec41fe2197dac2c7bdb58c5c69dd46d2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5430838" cy="390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252/00205a19e25b56aac259ef9a450831fdcc0e3f54dca0f3db8c556218b0cdf31a909b4204f92ece990db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0"/>
            <a:ext cx="5994399" cy="42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252/00205c9503ccbe676f78b04d867b86f8d4a3f638eb5b8f3a641dc9428a5bbc4a7bb675695c8934f659fc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6" y="3150910"/>
            <a:ext cx="2751156" cy="36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ubnolyceum2.softbi.info/files/upload/images/albums/001252/00205cd239d6476b3e1b4c062a8c5f8de8719af34c557abfe4ab1b6d1b539a1fe0c2a9acff5ab241506d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8" y="3471863"/>
            <a:ext cx="4725995" cy="33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4546" y="4971638"/>
            <a:ext cx="38226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Учні 4-х класів подарували всім присутнім справжню казку, організувавши чудовий вертеп.</a:t>
            </a:r>
          </a:p>
        </p:txBody>
      </p:sp>
    </p:spTree>
    <p:extLst>
      <p:ext uri="{BB962C8B-B14F-4D97-AF65-F5344CB8AC3E}">
        <p14:creationId xmlns:p14="http://schemas.microsoft.com/office/powerpoint/2010/main" val="132680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8194" name="Picture 2" descr="http://dubnolyceum2.softbi.info/files/upload/images/albums/001273/zobrazhennyaviber20250212121716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59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ubnolyceum2.softbi.info/files/upload/images/albums/001273/zobrazhennyaviber202502121217262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2576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ubnolyceum2.softbi.info/files/upload/images/albums/001273/zobrazhennyaviber202502121254308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757613"/>
            <a:ext cx="4343400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dubnolyceum2.softbi.info/files/upload/images/albums/001273/zobrazhennyaviber202502121525413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55" y="0"/>
            <a:ext cx="3763845" cy="41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4663" y="5629275"/>
            <a:ext cx="36718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Акція "Зігрій серце солдата"</a:t>
            </a:r>
          </a:p>
        </p:txBody>
      </p:sp>
    </p:spTree>
    <p:extLst>
      <p:ext uri="{BB962C8B-B14F-4D97-AF65-F5344CB8AC3E}">
        <p14:creationId xmlns:p14="http://schemas.microsoft.com/office/powerpoint/2010/main" val="2079894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337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2326696"/>
            <a:ext cx="4097770" cy="23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bnolyceum2.softbi.info/files/upload/images/albums/001337/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3006436"/>
            <a:ext cx="5846618" cy="37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ubnolyceum2.softbi.info/files/upload/images/albums/001337/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5" y="0"/>
            <a:ext cx="5167745" cy="31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ubnolyceum2.softbi.info/files/upload/images/albums/001337/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1880" cy="27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ubnolyceum2.softbi.info/files/upload/images/albums/001337/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248" y="3146279"/>
            <a:ext cx="2670752" cy="36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dubnolyceum2.softbi.info/files/upload/images/albums/001337/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2" y="4677641"/>
            <a:ext cx="3394724" cy="213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9359" y="287914"/>
            <a:ext cx="462741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Загальношкільна виставка великодніх композицій для учнів 1-11 класів.</a:t>
            </a:r>
          </a:p>
        </p:txBody>
      </p:sp>
    </p:spTree>
    <p:extLst>
      <p:ext uri="{BB962C8B-B14F-4D97-AF65-F5344CB8AC3E}">
        <p14:creationId xmlns:p14="http://schemas.microsoft.com/office/powerpoint/2010/main" val="229444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323/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8247" cy="34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bnolyceum2.softbi.info/files/upload/images/albums/001323/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0"/>
            <a:ext cx="5320145" cy="29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ubnolyceum2.softbi.info/files/upload/images/albums/001323/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90" y="2701635"/>
            <a:ext cx="2199698" cy="41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ubnolyceum2.softbi.info/files/upload/images/albums/001323/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1" y="3496193"/>
            <a:ext cx="5749636" cy="33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544214"/>
              </p:ext>
            </p:extLst>
          </p:nvPr>
        </p:nvGraphicFramePr>
        <p:xfrm>
          <a:off x="3505199" y="2729344"/>
          <a:ext cx="5638801" cy="739140"/>
        </p:xfrm>
        <a:graphic>
          <a:graphicData uri="http://schemas.openxmlformats.org/drawingml/2006/table">
            <a:tbl>
              <a:tblPr/>
              <a:tblGrid>
                <a:gridCol w="5638801">
                  <a:extLst>
                    <a:ext uri="{9D8B030D-6E8A-4147-A177-3AD203B41FA5}">
                      <a16:colId xmlns:a16="http://schemas.microsoft.com/office/drawing/2014/main" val="2254427631"/>
                    </a:ext>
                  </a:extLst>
                </a:gridCol>
              </a:tblGrid>
              <a:tr h="224098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2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квітня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-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Міжнародний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день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дитячої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книги!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730679"/>
                  </a:ext>
                </a:extLst>
              </a:tr>
              <a:tr h="224098">
                <a:tc>
                  <a:txBody>
                    <a:bodyPr/>
                    <a:lstStyle/>
                    <a:p>
                      <a:pPr algn="ctr"/>
                      <a:endParaRPr lang="ru-RU" b="1" i="0" dirty="0">
                        <a:solidFill>
                          <a:srgbClr val="350E0E"/>
                        </a:solidFill>
                        <a:effectLst/>
                        <a:latin typeface="OpenSans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880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553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dubnolyceum2.softbi.info/files/upload/images/albums/001386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82" y="3224955"/>
            <a:ext cx="2459182" cy="36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dubnolyceum2.softbi.info/files/upload/images/albums/001386/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73" y="2841759"/>
            <a:ext cx="2607830" cy="401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6830291" y="374073"/>
            <a:ext cx="36991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/>
              <a:t>Свято Останнього Дзвінка!</a:t>
            </a:r>
          </a:p>
        </p:txBody>
      </p:sp>
      <p:pic>
        <p:nvPicPr>
          <p:cNvPr id="9218" name="Picture 2" descr="http://dubnolyceum2.softbi.info/files/upload/images/albums/001386/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739"/>
            <a:ext cx="6203661" cy="356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ubnolyceum2.softbi.info/files/upload/images/albums/001386/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" y="3911022"/>
            <a:ext cx="5313219" cy="29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ubnolyceum2.softbi.info/files/upload/images/albums/001386/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813231"/>
            <a:ext cx="5181600" cy="30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01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389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" y="782132"/>
            <a:ext cx="4568825" cy="28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389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3" y="384500"/>
            <a:ext cx="2536827" cy="337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389/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3918602"/>
            <a:ext cx="3879273" cy="28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ubnolyceum2.softbi.info/files/upload/images/albums/001389/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629892"/>
            <a:ext cx="5138015" cy="28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dubnolyceum2.softbi.info/files/upload/images/albums/001389/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10" y="370645"/>
            <a:ext cx="4836680" cy="22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dubnolyceum2.softbi.info/files/upload/images/albums/001389/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0" y="2398533"/>
            <a:ext cx="4553096" cy="25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6364" y="370645"/>
            <a:ext cx="5609645" cy="557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88220"/>
              </p:ext>
            </p:extLst>
          </p:nvPr>
        </p:nvGraphicFramePr>
        <p:xfrm>
          <a:off x="2589213" y="-110836"/>
          <a:ext cx="8915400" cy="1084586"/>
        </p:xfrm>
        <a:graphic>
          <a:graphicData uri="http://schemas.openxmlformats.org/drawingml/2006/table">
            <a:tbl>
              <a:tblPr/>
              <a:tblGrid>
                <a:gridCol w="8915400">
                  <a:extLst>
                    <a:ext uri="{9D8B030D-6E8A-4147-A177-3AD203B41FA5}">
                      <a16:colId xmlns:a16="http://schemas.microsoft.com/office/drawing/2014/main" val="1064769739"/>
                    </a:ext>
                  </a:extLst>
                </a:gridCol>
              </a:tblGrid>
              <a:tr h="542293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135047"/>
                  </a:ext>
                </a:extLst>
              </a:tr>
              <a:tr h="542293">
                <a:tc>
                  <a:txBody>
                    <a:bodyPr/>
                    <a:lstStyle/>
                    <a:p>
                      <a:pPr algn="ctr"/>
                      <a:r>
                        <a:rPr lang="uk-UA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Випускний вечір дев'ятикласників !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369969"/>
                  </a:ext>
                </a:extLst>
              </a:tr>
            </a:tbl>
          </a:graphicData>
        </a:graphic>
      </p:graphicFrame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589213" y="37068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6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78292" y="6404842"/>
            <a:ext cx="4870119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1266" name="Picture 2" descr="http://dubnolyceum2.softbi.info/files/upload/images/albums/001382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3" y="138546"/>
            <a:ext cx="5829587" cy="36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dubnolyceum2.softbi.info/files/upload/images/albums/001382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00" y="3492644"/>
            <a:ext cx="5926570" cy="3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ubnolyceum2.softbi.info/files/upload/images/albums/001382/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3" y="3464935"/>
            <a:ext cx="5808445" cy="33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dubnolyceum2.softbi.info/files/upload/images/albums/001382/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5" y="0"/>
            <a:ext cx="4378036" cy="34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4829" y="2757049"/>
            <a:ext cx="221550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/>
              <a:t>Випускний </a:t>
            </a:r>
            <a:endParaRPr lang="uk-UA" sz="2000" b="1" i="1" dirty="0" smtClean="0"/>
          </a:p>
          <a:p>
            <a:pPr algn="ctr"/>
            <a:r>
              <a:rPr lang="uk-UA" sz="2000" b="1" i="1" dirty="0" smtClean="0"/>
              <a:t>4-А </a:t>
            </a:r>
            <a:r>
              <a:rPr lang="uk-UA" sz="2000" b="1" i="1" dirty="0"/>
              <a:t>класу!</a:t>
            </a:r>
          </a:p>
        </p:txBody>
      </p:sp>
    </p:spTree>
    <p:extLst>
      <p:ext uri="{BB962C8B-B14F-4D97-AF65-F5344CB8AC3E}">
        <p14:creationId xmlns:p14="http://schemas.microsoft.com/office/powerpoint/2010/main" val="751662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57806" y="4723390"/>
            <a:ext cx="6582043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42" name="Picture 2" descr="http://dubnolyceum2.softbi.info/files/upload/images/albums/001385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345"/>
            <a:ext cx="4693516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ubnolyceum2.softbi.info/files/upload/images/albums/001385/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03" y="596467"/>
            <a:ext cx="4244397" cy="60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dubnolyceum2.softbi.info/files/upload/images/albums/001385/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500188"/>
            <a:ext cx="3843337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dubnolyceum2.softbi.info/files/upload/images/albums/001385/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024"/>
            <a:ext cx="5114925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813" y="443345"/>
            <a:ext cx="634365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Випускний 4-Б класу!</a:t>
            </a:r>
          </a:p>
        </p:txBody>
      </p:sp>
    </p:spTree>
    <p:extLst>
      <p:ext uri="{BB962C8B-B14F-4D97-AF65-F5344CB8AC3E}">
        <p14:creationId xmlns:p14="http://schemas.microsoft.com/office/powerpoint/2010/main" val="2870441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1860146"/>
            <a:ext cx="6677891" cy="4523509"/>
          </a:xfrm>
          <a:prstGeom prst="rect">
            <a:avLst/>
          </a:prstGeom>
        </p:spPr>
      </p:pic>
      <p:sp>
        <p:nvSpPr>
          <p:cNvPr id="2" name="Округлений прямокутник 1"/>
          <p:cNvSpPr/>
          <p:nvPr/>
        </p:nvSpPr>
        <p:spPr>
          <a:xfrm>
            <a:off x="872836" y="193964"/>
            <a:ext cx="10626437" cy="1257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Громадянські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828802" y="1655791"/>
            <a:ext cx="3685307" cy="493221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299857" y="2413338"/>
            <a:ext cx="28955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1. Верховенство </a:t>
            </a:r>
            <a:r>
              <a:rPr lang="uk-UA" dirty="0"/>
              <a:t>права.</a:t>
            </a:r>
          </a:p>
          <a:p>
            <a:pPr lvl="0"/>
            <a:r>
              <a:rPr lang="uk-UA" dirty="0" smtClean="0"/>
              <a:t>2. Громадянська </a:t>
            </a:r>
            <a:r>
              <a:rPr lang="uk-UA" dirty="0"/>
              <a:t>позиція.	</a:t>
            </a:r>
          </a:p>
          <a:p>
            <a:pPr lvl="0"/>
            <a:r>
              <a:rPr lang="uk-UA" dirty="0" smtClean="0"/>
              <a:t>3. Суверенітет особи(недоторканість</a:t>
            </a:r>
            <a:r>
              <a:rPr lang="uk-UA" dirty="0"/>
              <a:t>, </a:t>
            </a:r>
            <a:r>
              <a:rPr lang="uk-UA" dirty="0" err="1"/>
              <a:t>приватність</a:t>
            </a:r>
            <a:r>
              <a:rPr lang="uk-UA" dirty="0"/>
              <a:t>).</a:t>
            </a:r>
          </a:p>
          <a:p>
            <a:pPr lvl="0"/>
            <a:r>
              <a:rPr lang="uk-UA" dirty="0" smtClean="0"/>
              <a:t>4. Свобода </a:t>
            </a:r>
            <a:r>
              <a:rPr lang="uk-UA" dirty="0"/>
              <a:t>слова і совісті.	</a:t>
            </a:r>
          </a:p>
          <a:p>
            <a:pPr lvl="0"/>
            <a:r>
              <a:rPr lang="uk-UA" dirty="0" smtClean="0"/>
              <a:t>5. Соціальна відповідальність</a:t>
            </a:r>
            <a:r>
              <a:rPr lang="uk-UA" dirty="0"/>
              <a:t>	</a:t>
            </a:r>
          </a:p>
          <a:p>
            <a:pPr lvl="0"/>
            <a:r>
              <a:rPr lang="uk-UA" dirty="0" smtClean="0"/>
              <a:t>6. Праця</a:t>
            </a:r>
            <a:r>
              <a:rPr lang="uk-UA" dirty="0"/>
              <a:t>.	</a:t>
            </a:r>
          </a:p>
          <a:p>
            <a:pPr lvl="0"/>
            <a:r>
              <a:rPr lang="uk-UA" dirty="0" smtClean="0"/>
              <a:t>7. Рівноправ’я </a:t>
            </a:r>
            <a:r>
              <a:rPr lang="uk-UA" dirty="0"/>
              <a:t>та повага до інших.</a:t>
            </a:r>
          </a:p>
        </p:txBody>
      </p:sp>
    </p:spTree>
    <p:extLst>
      <p:ext uri="{BB962C8B-B14F-4D97-AF65-F5344CB8AC3E}">
        <p14:creationId xmlns:p14="http://schemas.microsoft.com/office/powerpoint/2010/main" val="300199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338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6" y="0"/>
            <a:ext cx="4903787" cy="3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bnolyceum2.softbi.info/files/upload/images/albums/001338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1314450"/>
            <a:ext cx="3348037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ubnolyceum2.softbi.info/files/upload/images/albums/001338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32" y="215503"/>
            <a:ext cx="3418700" cy="43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ubnolyceum2.softbi.info/files/upload/images/albums/001338/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6" y="3662362"/>
            <a:ext cx="5187950" cy="317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9300" y="5786438"/>
            <a:ext cx="53435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Відкриття новенького спортивного майданчика від Червоного Хреста в Дубні.</a:t>
            </a:r>
          </a:p>
        </p:txBody>
      </p:sp>
    </p:spTree>
    <p:extLst>
      <p:ext uri="{BB962C8B-B14F-4D97-AF65-F5344CB8AC3E}">
        <p14:creationId xmlns:p14="http://schemas.microsoft.com/office/powerpoint/2010/main" val="2447085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6" name="Picture 2" descr="http://dubnolyceum2.softbi.info/files/upload/images/albums/001361/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687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361/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0"/>
            <a:ext cx="5994399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361/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32" y="2705099"/>
            <a:ext cx="2706452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ubnolyceum2.softbi.info/files/upload/images/albums/001361/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4" y="3379786"/>
            <a:ext cx="4586288" cy="292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ubnolyceum2.softbi.info/files/upload/images/albums/001361/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214" y="3195638"/>
            <a:ext cx="2177471" cy="3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188034"/>
              </p:ext>
            </p:extLst>
          </p:nvPr>
        </p:nvGraphicFramePr>
        <p:xfrm>
          <a:off x="3243263" y="2848963"/>
          <a:ext cx="7072312" cy="378424"/>
        </p:xfrm>
        <a:graphic>
          <a:graphicData uri="http://schemas.openxmlformats.org/drawingml/2006/table">
            <a:tbl>
              <a:tblPr/>
              <a:tblGrid>
                <a:gridCol w="7072312">
                  <a:extLst>
                    <a:ext uri="{9D8B030D-6E8A-4147-A177-3AD203B41FA5}">
                      <a16:colId xmlns:a16="http://schemas.microsoft.com/office/drawing/2014/main" val="2840280825"/>
                    </a:ext>
                  </a:extLst>
                </a:gridCol>
              </a:tblGrid>
              <a:tr h="378424">
                <a:tc>
                  <a:txBody>
                    <a:bodyPr/>
                    <a:lstStyle/>
                    <a:p>
                      <a:pPr algn="ctr"/>
                      <a:r>
                        <a:rPr lang="uk-UA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Пізнавально</a:t>
                      </a:r>
                      <a:r>
                        <a:rPr lang="uk-UA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-розважальний </a:t>
                      </a:r>
                      <a:r>
                        <a:rPr lang="uk-UA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квест</a:t>
                      </a:r>
                      <a:r>
                        <a:rPr lang="uk-UA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«Мандрівка Європою».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952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426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90501" y="5334000"/>
            <a:ext cx="4393535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124" name="Picture 4" descr="http://dubnolyceum2.softbi.info/files/upload/images/albums/001324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1" y="576985"/>
            <a:ext cx="5346603" cy="313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ubnolyceum2.softbi.info/files/upload/images/albums/001324/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1" y="3821401"/>
            <a:ext cx="4778174" cy="29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ubnolyceum2.softbi.info/files/upload/images/albums/001324/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347894"/>
            <a:ext cx="6580909" cy="34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ubnolyceum2.softbi.info/files/upload/images/albums/001324/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576985"/>
            <a:ext cx="5663334" cy="32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1455" y="180109"/>
            <a:ext cx="583213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Тренінг "Булінг та розвиток стресостійкості ментального здоров’я" для учнів 8-9 класів.</a:t>
            </a:r>
          </a:p>
        </p:txBody>
      </p:sp>
    </p:spTree>
    <p:extLst>
      <p:ext uri="{BB962C8B-B14F-4D97-AF65-F5344CB8AC3E}">
        <p14:creationId xmlns:p14="http://schemas.microsoft.com/office/powerpoint/2010/main" val="771841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98198" y="5417127"/>
            <a:ext cx="4750104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6146" name="Picture 2" descr="http://dubnolyceum2.softbi.info/files/upload/images/albums/001313/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2537835"/>
            <a:ext cx="5857298" cy="432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ubnolyceum2.softbi.info/files/upload/images/albums/001313/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43" y="1801090"/>
            <a:ext cx="5780521" cy="49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3308" y="304800"/>
            <a:ext cx="76338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Тренінг для учнів 6-7 класів на тему: «СТОП -Булінг».</a:t>
            </a:r>
          </a:p>
        </p:txBody>
      </p:sp>
    </p:spTree>
    <p:extLst>
      <p:ext uri="{BB962C8B-B14F-4D97-AF65-F5344CB8AC3E}">
        <p14:creationId xmlns:p14="http://schemas.microsoft.com/office/powerpoint/2010/main" val="1614620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632" y="1136072"/>
            <a:ext cx="7058890" cy="55556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Округлений прямокутник 1"/>
          <p:cNvSpPr/>
          <p:nvPr/>
        </p:nvSpPr>
        <p:spPr>
          <a:xfrm>
            <a:off x="1357745" y="55417"/>
            <a:ext cx="8229600" cy="997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Особисті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827069" y="2632363"/>
            <a:ext cx="3061854" cy="29233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286000" y="2413338"/>
            <a:ext cx="24938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1</a:t>
            </a:r>
            <a:r>
              <a:rPr lang="uk-UA" dirty="0"/>
              <a:t>. Чесність.</a:t>
            </a:r>
          </a:p>
          <a:p>
            <a:r>
              <a:rPr lang="uk-UA" dirty="0"/>
              <a:t>2. Відповідальність.</a:t>
            </a:r>
          </a:p>
          <a:p>
            <a:r>
              <a:rPr lang="uk-UA" dirty="0"/>
              <a:t>3. Совість. </a:t>
            </a:r>
          </a:p>
          <a:p>
            <a:r>
              <a:rPr lang="uk-UA" dirty="0"/>
              <a:t>4. Працелюбність.</a:t>
            </a:r>
          </a:p>
          <a:p>
            <a:r>
              <a:rPr lang="uk-UA" dirty="0"/>
              <a:t>5. Ініціативність.</a:t>
            </a:r>
          </a:p>
          <a:p>
            <a:r>
              <a:rPr lang="uk-UA" dirty="0"/>
              <a:t>6. Безпека.</a:t>
            </a:r>
          </a:p>
          <a:p>
            <a:r>
              <a:rPr lang="uk-UA" dirty="0"/>
              <a:t>7. Здоров’я</a:t>
            </a:r>
          </a:p>
        </p:txBody>
      </p:sp>
    </p:spTree>
    <p:extLst>
      <p:ext uri="{BB962C8B-B14F-4D97-AF65-F5344CB8AC3E}">
        <p14:creationId xmlns:p14="http://schemas.microsoft.com/office/powerpoint/2010/main" val="4109062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257/zobrazhennyaviber202501101208296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21" y="-2000"/>
            <a:ext cx="3930650" cy="53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257/zobrazhennyaviber20250110120844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-2000"/>
            <a:ext cx="6102350" cy="45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257/zobrazhennyaviber202501101209284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91" y="3479894"/>
            <a:ext cx="273832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0904" y="385763"/>
            <a:ext cx="574698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Тренінг «Психологічна стійкість як засіб протистояння життєвим труднощам: внутрішні і зовнішні ресурси, емоційний баланс»</a:t>
            </a:r>
          </a:p>
        </p:txBody>
      </p:sp>
    </p:spTree>
    <p:extLst>
      <p:ext uri="{BB962C8B-B14F-4D97-AF65-F5344CB8AC3E}">
        <p14:creationId xmlns:p14="http://schemas.microsoft.com/office/powerpoint/2010/main" val="3100716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295/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61"/>
            <a:ext cx="7558088" cy="44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bnolyceum2.softbi.info/files/upload/images/albums/001295/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4" y="2771775"/>
            <a:ext cx="64230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901" y="314325"/>
            <a:ext cx="64150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Бесіда на тему: "Що ж потрібно робити на випадок пожежі?"</a:t>
            </a:r>
          </a:p>
        </p:txBody>
      </p:sp>
    </p:spTree>
    <p:extLst>
      <p:ext uri="{BB962C8B-B14F-4D97-AF65-F5344CB8AC3E}">
        <p14:creationId xmlns:p14="http://schemas.microsoft.com/office/powerpoint/2010/main" val="89936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2050" name="Picture 2" descr="http://dubnolyceum2.softbi.info/files/upload/images/albums/001299/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952"/>
            <a:ext cx="3544888" cy="461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ubnolyceum2.softbi.info/files/upload/images/albums/001299/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40" y="128587"/>
            <a:ext cx="5900738" cy="3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ubnolyceum2.softbi.info/files/upload/images/albums/001299/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400425"/>
            <a:ext cx="52800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0413" y="214313"/>
            <a:ext cx="58578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Виховна бесіда "Наркотичні речовини: загрози та відповідальність".</a:t>
            </a:r>
          </a:p>
        </p:txBody>
      </p:sp>
    </p:spTree>
    <p:extLst>
      <p:ext uri="{BB962C8B-B14F-4D97-AF65-F5344CB8AC3E}">
        <p14:creationId xmlns:p14="http://schemas.microsoft.com/office/powerpoint/2010/main" val="157399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3" y="2258291"/>
            <a:ext cx="4426108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4098" name="Picture 2" descr="http://dubnolyceum2.softbi.info/files/upload/images/albums/001384/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95" y="3376612"/>
            <a:ext cx="4248503" cy="33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bnolyceum2.softbi.info/files/upload/images/albums/001384/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4072370" cy="53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ubnolyceum2.softbi.info/files/upload/images/albums/001384/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04" y="0"/>
            <a:ext cx="2609723" cy="37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ubnolyceum2.softbi.info/files/upload/images/albums/001384/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94" y="0"/>
            <a:ext cx="3112204" cy="43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158" y="110836"/>
            <a:ext cx="822193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У рамках підготовки до літніх канікул сьогодні у першокласників відбулася цікава та пізнавальна зустріч з інспектором з дотримання прав людини Дубенського райвідділу поліції Олесею Бондарець.</a:t>
            </a:r>
          </a:p>
        </p:txBody>
      </p:sp>
      <p:pic>
        <p:nvPicPr>
          <p:cNvPr id="4106" name="Picture 10" descr="http://dubnolyceum2.softbi.info/files/upload/images/albums/001384/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216" y="3119221"/>
            <a:ext cx="2362200" cy="36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03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6" name="Picture 2" descr="http://dubnolyceum2.softbi.info/files/upload/images/albums/001348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0" y="557681"/>
            <a:ext cx="4596534" cy="34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348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81" y="325654"/>
            <a:ext cx="5121419" cy="37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348/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36" y="3396673"/>
            <a:ext cx="4488873" cy="34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0655" y="325654"/>
            <a:ext cx="75922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Виступ агітбригади «Молодь обирає здоровий спосіб життя».</a:t>
            </a:r>
          </a:p>
        </p:txBody>
      </p:sp>
    </p:spTree>
    <p:extLst>
      <p:ext uri="{BB962C8B-B14F-4D97-AF65-F5344CB8AC3E}">
        <p14:creationId xmlns:p14="http://schemas.microsoft.com/office/powerpoint/2010/main" val="221634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7800109" y="484909"/>
            <a:ext cx="435884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Арт-</a:t>
            </a:r>
            <a:r>
              <a:rPr lang="ru-RU" sz="2400" b="1" dirty="0" err="1"/>
              <a:t>терапія</a:t>
            </a:r>
            <a:r>
              <a:rPr lang="ru-RU" sz="2400" b="1" dirty="0"/>
              <a:t> - </a:t>
            </a:r>
            <a:r>
              <a:rPr lang="ru-RU" sz="2400" b="1" dirty="0" err="1"/>
              <a:t>простір</a:t>
            </a:r>
            <a:r>
              <a:rPr lang="ru-RU" sz="2400" b="1" dirty="0"/>
              <a:t> для </a:t>
            </a:r>
            <a:r>
              <a:rPr lang="ru-RU" sz="2400" b="1" dirty="0" err="1"/>
              <a:t>зцілення</a:t>
            </a:r>
            <a:r>
              <a:rPr lang="ru-RU" sz="2400" b="1" dirty="0"/>
              <a:t> через </a:t>
            </a:r>
            <a:r>
              <a:rPr lang="ru-RU" sz="2400" b="1" dirty="0" err="1"/>
              <a:t>творчість</a:t>
            </a:r>
            <a:r>
              <a:rPr lang="ru-RU" b="1" dirty="0"/>
              <a:t>.</a:t>
            </a:r>
          </a:p>
        </p:txBody>
      </p:sp>
      <p:pic>
        <p:nvPicPr>
          <p:cNvPr id="4098" name="Picture 2" descr="http://dubnolyceum2.softbi.info/files/upload/images/albums/001373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0"/>
            <a:ext cx="7492134" cy="56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bnolyceum2.softbi.info/files/upload/images/albums/001373/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514" y="1590676"/>
            <a:ext cx="4530437" cy="50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5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6" name="Picture 2" descr="http://dubnolyceum2.softbi.info/files/upload/images/albums/001297/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" y="0"/>
            <a:ext cx="6259513" cy="43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297/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10" y="0"/>
            <a:ext cx="4022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ubnolyceum2.softbi.info/files/upload/images/albums/001297/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24" y="3657600"/>
            <a:ext cx="444420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1688" y="114300"/>
            <a:ext cx="57422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/>
              <a:t>Урок-реквієм вшанування пам'яті про Героя.</a:t>
            </a:r>
          </a:p>
        </p:txBody>
      </p:sp>
    </p:spTree>
    <p:extLst>
      <p:ext uri="{BB962C8B-B14F-4D97-AF65-F5344CB8AC3E}">
        <p14:creationId xmlns:p14="http://schemas.microsoft.com/office/powerpoint/2010/main" val="380393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0874" y="5985164"/>
            <a:ext cx="5496287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168229"/>
              </p:ext>
            </p:extLst>
          </p:nvPr>
        </p:nvGraphicFramePr>
        <p:xfrm>
          <a:off x="2589213" y="374074"/>
          <a:ext cx="8915400" cy="1013460"/>
        </p:xfrm>
        <a:graphic>
          <a:graphicData uri="http://schemas.openxmlformats.org/drawingml/2006/table">
            <a:tbl>
              <a:tblPr/>
              <a:tblGrid>
                <a:gridCol w="8915400">
                  <a:extLst>
                    <a:ext uri="{9D8B030D-6E8A-4147-A177-3AD203B41FA5}">
                      <a16:colId xmlns:a16="http://schemas.microsoft.com/office/drawing/2014/main" val="1986287761"/>
                    </a:ext>
                  </a:extLst>
                </a:gridCol>
              </a:tblGrid>
              <a:tr h="448918">
                <a:tc>
                  <a:txBody>
                    <a:bodyPr/>
                    <a:lstStyle/>
                    <a:p>
                      <a:pPr algn="ctr"/>
                      <a:r>
                        <a:rPr lang="ru-RU" b="1" i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Тиждень безпеки дорожнього руху "Безпека на дорогах в умовах воєнного стану"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907886"/>
                  </a:ext>
                </a:extLst>
              </a:tr>
              <a:tr h="257663">
                <a:tc>
                  <a:txBody>
                    <a:bodyPr/>
                    <a:lstStyle/>
                    <a:p>
                      <a:pPr algn="ctr"/>
                      <a:endParaRPr lang="ru-RU" b="1" i="0" dirty="0">
                        <a:solidFill>
                          <a:srgbClr val="350E0E"/>
                        </a:solidFill>
                        <a:effectLst/>
                        <a:latin typeface="OpenSans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89633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1" y="1629208"/>
            <a:ext cx="5288469" cy="4355956"/>
          </a:xfrm>
          <a:prstGeom prst="rect">
            <a:avLst/>
          </a:prstGeom>
        </p:spPr>
      </p:pic>
      <p:pic>
        <p:nvPicPr>
          <p:cNvPr id="3074" name="Picture 2" descr="http://dubnolyceum2.softbi.info/files/upload/images/albums/001366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0" y="2690812"/>
            <a:ext cx="6688570" cy="40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33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2161308" y="764647"/>
            <a:ext cx="8257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</p:txBody>
      </p:sp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95440"/>
              </p:ext>
            </p:extLst>
          </p:nvPr>
        </p:nvGraphicFramePr>
        <p:xfrm>
          <a:off x="4724399" y="415636"/>
          <a:ext cx="6780213" cy="1141561"/>
        </p:xfrm>
        <a:graphic>
          <a:graphicData uri="http://schemas.openxmlformats.org/drawingml/2006/table">
            <a:tbl>
              <a:tblPr/>
              <a:tblGrid>
                <a:gridCol w="6780213">
                  <a:extLst>
                    <a:ext uri="{9D8B030D-6E8A-4147-A177-3AD203B41FA5}">
                      <a16:colId xmlns:a16="http://schemas.microsoft.com/office/drawing/2014/main" val="2447230033"/>
                    </a:ext>
                  </a:extLst>
                </a:gridCol>
              </a:tblGrid>
              <a:tr h="497671">
                <a:tc>
                  <a:txBody>
                    <a:bodyPr/>
                    <a:lstStyle/>
                    <a:p>
                      <a:pPr algn="ctr"/>
                      <a:r>
                        <a:rPr lang="ru-RU" b="1" i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7 квітня - Всесвітній день здоров’я!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87477"/>
                  </a:ext>
                </a:extLst>
              </a:tr>
              <a:tr h="497671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Гра-квест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«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Здоров’я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дітей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–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здоров’я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нації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» для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учнів</a:t>
                      </a:r>
                      <a:r>
                        <a:rPr lang="ru-RU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5-6 </a:t>
                      </a:r>
                      <a:r>
                        <a:rPr lang="ru-RU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класів</a:t>
                      </a:r>
                      <a:r>
                        <a:rPr lang="ru-RU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. </a:t>
                      </a:r>
                      <a:r>
                        <a:rPr lang="ru-RU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Руханка</a:t>
                      </a:r>
                      <a:r>
                        <a:rPr lang="ru-RU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для </a:t>
                      </a:r>
                      <a:r>
                        <a:rPr lang="ru-RU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учнів</a:t>
                      </a:r>
                      <a:r>
                        <a:rPr lang="ru-RU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початкових</a:t>
                      </a:r>
                      <a:r>
                        <a:rPr lang="ru-RU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класів</a:t>
                      </a:r>
                      <a:r>
                        <a:rPr lang="ru-RU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.</a:t>
                      </a:r>
                      <a:endParaRPr lang="ru-RU" b="1" i="0" dirty="0">
                        <a:solidFill>
                          <a:srgbClr val="350E0E"/>
                        </a:solidFill>
                        <a:effectLst/>
                        <a:latin typeface="OpenSans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7932"/>
                  </a:ext>
                </a:extLst>
              </a:tr>
            </a:tbl>
          </a:graphicData>
        </a:graphic>
      </p:graphicFrame>
      <p:pic>
        <p:nvPicPr>
          <p:cNvPr id="2050" name="Picture 2" descr="http://dubnolyceum2.softbi.info/files/upload/images/albums/001328/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" y="0"/>
            <a:ext cx="4135151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ubnolyceum2.softbi.info/files/upload/images/albums/001328/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22" y="2092498"/>
            <a:ext cx="3277178" cy="476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dubnolyceum2.softbi.info/files/upload/images/albums/001328/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9" y="2556441"/>
            <a:ext cx="4724398" cy="430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17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8509" y="6289962"/>
            <a:ext cx="468796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620982" y="526473"/>
            <a:ext cx="93518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err="1"/>
              <a:t>Попередження</a:t>
            </a:r>
            <a:r>
              <a:rPr lang="ru-RU" b="1" dirty="0"/>
              <a:t> </a:t>
            </a:r>
            <a:r>
              <a:rPr lang="ru-RU" b="1" dirty="0" err="1"/>
              <a:t>випадків</a:t>
            </a:r>
            <a:r>
              <a:rPr lang="ru-RU" b="1" dirty="0"/>
              <a:t> </a:t>
            </a:r>
            <a:r>
              <a:rPr lang="ru-RU" b="1" dirty="0" err="1"/>
              <a:t>втягування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у </a:t>
            </a:r>
            <a:r>
              <a:rPr lang="ru-RU" b="1" dirty="0" err="1"/>
              <a:t>протиправну</a:t>
            </a:r>
            <a:r>
              <a:rPr lang="ru-RU" b="1" dirty="0"/>
              <a:t> </a:t>
            </a:r>
            <a:r>
              <a:rPr lang="ru-RU" b="1" dirty="0" err="1"/>
              <a:t>підривну</a:t>
            </a:r>
            <a:r>
              <a:rPr lang="ru-RU" b="1" dirty="0"/>
              <a:t> </a:t>
            </a:r>
            <a:r>
              <a:rPr lang="ru-RU" b="1" dirty="0" err="1"/>
              <a:t>діяльність</a:t>
            </a:r>
            <a:r>
              <a:rPr lang="ru-RU" b="1" dirty="0"/>
              <a:t>.</a:t>
            </a:r>
          </a:p>
        </p:txBody>
      </p:sp>
      <p:pic>
        <p:nvPicPr>
          <p:cNvPr id="5122" name="Picture 2" descr="http://dubnolyceum2.softbi.info/files/upload/images/albums/001387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9" y="883218"/>
            <a:ext cx="6342204" cy="310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ubnolyceum2.softbi.info/files/upload/images/albums/001387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35" y="1099231"/>
            <a:ext cx="5704898" cy="35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ubnolyceum2.softbi.info/files/upload/images/albums/001387/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03" y="3991378"/>
            <a:ext cx="5876489" cy="28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36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3367" y="3615604"/>
            <a:ext cx="5924166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544291" y="304800"/>
            <a:ext cx="556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/>
              <a:t>День цивільного захисту.</a:t>
            </a:r>
          </a:p>
        </p:txBody>
      </p:sp>
      <p:pic>
        <p:nvPicPr>
          <p:cNvPr id="6146" name="Picture 2" descr="http://dubnolyceum2.softbi.info/files/upload/images/albums/001364/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26" y="1089541"/>
            <a:ext cx="6827116" cy="38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ubnolyceum2.softbi.info/files/upload/images/albums/001364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960" y="0"/>
            <a:ext cx="356004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dubnolyceum2.softbi.info/files/upload/images/albums/001364/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" y="3390901"/>
            <a:ext cx="2856634" cy="346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dubnolyceum2.softbi.info/files/upload/images/albums/001364/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7" y="304800"/>
            <a:ext cx="2856634" cy="33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05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Округлений прямокутник 1"/>
          <p:cNvSpPr/>
          <p:nvPr/>
        </p:nvSpPr>
        <p:spPr>
          <a:xfrm>
            <a:off x="1856509" y="387927"/>
            <a:ext cx="8229600" cy="997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Родинні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856509" y="2806008"/>
            <a:ext cx="3616036" cy="322811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dirty="0" smtClean="0">
                <a:solidFill>
                  <a:schemeClr val="tx1"/>
                </a:solidFill>
              </a:rPr>
              <a:t>1.Сім’я</a:t>
            </a:r>
            <a:r>
              <a:rPr lang="uk-UA" dirty="0">
                <a:solidFill>
                  <a:schemeClr val="tx1"/>
                </a:solidFill>
              </a:rPr>
              <a:t>.		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2.Взаємопідтримка</a:t>
            </a:r>
            <a:r>
              <a:rPr lang="uk-UA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3.Довіра.</a:t>
            </a:r>
            <a:r>
              <a:rPr lang="uk-UA" dirty="0">
                <a:solidFill>
                  <a:schemeClr val="tx1"/>
                </a:solidFill>
              </a:rPr>
              <a:t>	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4.Чуйність.</a:t>
            </a:r>
            <a:r>
              <a:rPr lang="uk-UA" dirty="0">
                <a:solidFill>
                  <a:schemeClr val="tx1"/>
                </a:solidFill>
              </a:rPr>
              <a:t>	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5.Вірність</a:t>
            </a:r>
            <a:r>
              <a:rPr lang="uk-UA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6.Спілкування</a:t>
            </a:r>
            <a:r>
              <a:rPr lang="uk-UA" dirty="0">
                <a:solidFill>
                  <a:schemeClr val="tx1"/>
                </a:solidFill>
              </a:rPr>
              <a:t>.	</a:t>
            </a:r>
          </a:p>
          <a:p>
            <a:pPr lvl="0"/>
            <a:r>
              <a:rPr lang="uk-UA" dirty="0" smtClean="0">
                <a:solidFill>
                  <a:schemeClr val="tx1"/>
                </a:solidFill>
              </a:rPr>
              <a:t>7.Традиції </a:t>
            </a:r>
            <a:r>
              <a:rPr lang="uk-UA" dirty="0">
                <a:solidFill>
                  <a:schemeClr val="tx1"/>
                </a:solidFill>
              </a:rPr>
              <a:t>та звичаї.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286000" y="2413338"/>
            <a:ext cx="249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7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r="11657"/>
          <a:stretch/>
        </p:blipFill>
        <p:spPr>
          <a:xfrm>
            <a:off x="5541818" y="1676400"/>
            <a:ext cx="6539346" cy="49876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26640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7170" name="Picture 2" descr="http://dubnolyceum2.softbi.info/files/upload/images/albums/001312/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4" y="2743344"/>
            <a:ext cx="6009698" cy="41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ubnolyceum2.softbi.info/files/upload/images/albums/001312/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327" y="2258291"/>
            <a:ext cx="3396673" cy="45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ubnolyceum2.softbi.info/files/upload/images/albums/001312/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9" y="1"/>
            <a:ext cx="5001491" cy="36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dubnolyceum2.softbi.info/files/upload/images/albums/001312/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36" y="3006436"/>
            <a:ext cx="2424546" cy="385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7527" y="748145"/>
            <a:ext cx="38377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/>
              <a:t>20 березня - Свято </a:t>
            </a:r>
            <a:r>
              <a:rPr lang="uk-UA" b="1" dirty="0" smtClean="0"/>
              <a:t>Казки.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828812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8194" name="Picture 2" descr="http://dubnolyceum2.softbi.info/files/upload/images/albums/001362/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6" y="674132"/>
            <a:ext cx="7048789" cy="44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7564" y="304800"/>
            <a:ext cx="81741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12 </a:t>
            </a:r>
            <a:r>
              <a:rPr lang="ru-RU" b="1" dirty="0" err="1"/>
              <a:t>травня</a:t>
            </a:r>
            <a:r>
              <a:rPr lang="ru-RU" b="1" dirty="0"/>
              <a:t> у 2-А </a:t>
            </a:r>
            <a:r>
              <a:rPr lang="ru-RU" b="1" dirty="0" err="1"/>
              <a:t>класі</a:t>
            </a:r>
            <a:r>
              <a:rPr lang="ru-RU" b="1" dirty="0"/>
              <a:t> </a:t>
            </a:r>
            <a:r>
              <a:rPr lang="ru-RU" b="1" dirty="0" err="1"/>
              <a:t>відбулося</a:t>
            </a:r>
            <a:r>
              <a:rPr lang="ru-RU" b="1" dirty="0"/>
              <a:t> </a:t>
            </a:r>
            <a:r>
              <a:rPr lang="ru-RU" b="1" dirty="0" err="1"/>
              <a:t>родинне</a:t>
            </a:r>
            <a:r>
              <a:rPr lang="ru-RU" b="1" dirty="0"/>
              <a:t> свято з </a:t>
            </a:r>
            <a:r>
              <a:rPr lang="ru-RU" b="1" dirty="0" err="1"/>
              <a:t>нагоди</a:t>
            </a:r>
            <a:r>
              <a:rPr lang="ru-RU" b="1" dirty="0"/>
              <a:t> Дня </a:t>
            </a:r>
            <a:r>
              <a:rPr lang="ru-RU" b="1" dirty="0" err="1"/>
              <a:t>Матері</a:t>
            </a:r>
            <a:r>
              <a:rPr lang="ru-RU" b="1" dirty="0"/>
              <a:t>.</a:t>
            </a:r>
          </a:p>
        </p:txBody>
      </p:sp>
      <p:pic>
        <p:nvPicPr>
          <p:cNvPr id="8196" name="Picture 4" descr="http://dubnolyceum2.softbi.info/files/upload/images/albums/001362/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85" y="2812617"/>
            <a:ext cx="5037715" cy="40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962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dubnolyceum2.softbi.info/files/upload/images/albums/001363/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8" y="3113469"/>
            <a:ext cx="5545138" cy="3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5585857" y="526473"/>
            <a:ext cx="51791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12 </a:t>
            </a:r>
            <a:r>
              <a:rPr lang="ru-RU" b="1" dirty="0" err="1"/>
              <a:t>травня</a:t>
            </a:r>
            <a:r>
              <a:rPr lang="ru-RU" b="1" dirty="0"/>
              <a:t> у 2-Б </a:t>
            </a:r>
            <a:r>
              <a:rPr lang="ru-RU" b="1" dirty="0" err="1"/>
              <a:t>класі</a:t>
            </a:r>
            <a:r>
              <a:rPr lang="ru-RU" b="1" dirty="0"/>
              <a:t> </a:t>
            </a:r>
            <a:r>
              <a:rPr lang="ru-RU" b="1" dirty="0" err="1"/>
              <a:t>відбулися</a:t>
            </a:r>
            <a:r>
              <a:rPr lang="ru-RU" b="1" dirty="0"/>
              <a:t> </a:t>
            </a:r>
            <a:r>
              <a:rPr lang="ru-RU" b="1" dirty="0" err="1"/>
              <a:t>батьківські</a:t>
            </a:r>
            <a:r>
              <a:rPr lang="ru-RU" b="1" dirty="0"/>
              <a:t> </a:t>
            </a:r>
            <a:r>
              <a:rPr lang="ru-RU" b="1" dirty="0" err="1"/>
              <a:t>збори</a:t>
            </a:r>
            <a:r>
              <a:rPr lang="ru-RU" b="1" dirty="0"/>
              <a:t>-сюрприз до Дня </a:t>
            </a:r>
            <a:r>
              <a:rPr lang="ru-RU" b="1" dirty="0" err="1"/>
              <a:t>матері</a:t>
            </a:r>
            <a:r>
              <a:rPr lang="ru-RU" b="1" dirty="0"/>
              <a:t>!</a:t>
            </a:r>
          </a:p>
        </p:txBody>
      </p:sp>
      <p:pic>
        <p:nvPicPr>
          <p:cNvPr id="12290" name="Picture 2" descr="http://dubnolyceum2.softbi.info/files/upload/images/albums/001363/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" y="64115"/>
            <a:ext cx="5545138" cy="35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dubnolyceum2.softbi.info/files/upload/images/albums/001363/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1175764"/>
            <a:ext cx="4005262" cy="56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dubnolyceum2.softbi.info/files/upload/images/albums/001363/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57" y="2460853"/>
            <a:ext cx="3300411" cy="415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663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332768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Округлений прямокутник 1"/>
          <p:cNvSpPr/>
          <p:nvPr/>
        </p:nvSpPr>
        <p:spPr>
          <a:xfrm>
            <a:off x="1856509" y="387927"/>
            <a:ext cx="8229600" cy="997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Екологічні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724890" y="1939636"/>
            <a:ext cx="3719945" cy="442699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286000" y="2413338"/>
            <a:ext cx="249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8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1908002"/>
            <a:ext cx="6338455" cy="442699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286000" y="2413338"/>
            <a:ext cx="25769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1. Природа, любов до природи.</a:t>
            </a:r>
          </a:p>
          <a:p>
            <a:r>
              <a:rPr lang="uk-UA" dirty="0"/>
              <a:t>2. Краса природи. </a:t>
            </a:r>
          </a:p>
          <a:p>
            <a:r>
              <a:rPr lang="uk-UA" dirty="0"/>
              <a:t>3. Екологічна свідомість.</a:t>
            </a:r>
          </a:p>
          <a:p>
            <a:r>
              <a:rPr lang="uk-UA" dirty="0"/>
              <a:t>4. Здоровий спосіб життя.</a:t>
            </a:r>
          </a:p>
          <a:p>
            <a:r>
              <a:rPr lang="uk-UA" dirty="0" smtClean="0"/>
              <a:t>5.Природоохоронна </a:t>
            </a:r>
            <a:r>
              <a:rPr lang="uk-UA" dirty="0"/>
              <a:t>позиція.</a:t>
            </a:r>
          </a:p>
          <a:p>
            <a:r>
              <a:rPr lang="uk-UA" dirty="0"/>
              <a:t>6. Безпека життєдіяльності.</a:t>
            </a:r>
          </a:p>
          <a:p>
            <a:r>
              <a:rPr lang="uk-UA" dirty="0"/>
              <a:t>7. </a:t>
            </a:r>
            <a:r>
              <a:rPr lang="uk-UA" dirty="0" err="1"/>
              <a:t>Cталий</a:t>
            </a:r>
            <a:r>
              <a:rPr lang="uk-UA" dirty="0"/>
              <a:t> розвиток.</a:t>
            </a:r>
          </a:p>
        </p:txBody>
      </p:sp>
    </p:spTree>
    <p:extLst>
      <p:ext uri="{BB962C8B-B14F-4D97-AF65-F5344CB8AC3E}">
        <p14:creationId xmlns:p14="http://schemas.microsoft.com/office/powerpoint/2010/main" val="2586848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http://dubnolyceum2.softbi.info/files/upload/images/albums/001298/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7"/>
            <a:ext cx="4414838" cy="35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bnolyceum2.softbi.info/files/upload/images/albums/001298/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87" y="0"/>
            <a:ext cx="4937937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ubnolyceum2.softbi.info/files/upload/images/albums/001298/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4" y="3586162"/>
            <a:ext cx="4276725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ubnolyceum2.softbi.info/files/upload/images/albums/001298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06" y="3427412"/>
            <a:ext cx="4651375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72624" y="542925"/>
            <a:ext cx="226401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Свято Весни</a:t>
            </a:r>
          </a:p>
        </p:txBody>
      </p:sp>
    </p:spTree>
    <p:extLst>
      <p:ext uri="{BB962C8B-B14F-4D97-AF65-F5344CB8AC3E}">
        <p14:creationId xmlns:p14="http://schemas.microsoft.com/office/powerpoint/2010/main" val="87443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982" y="2258291"/>
            <a:ext cx="759229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2119745" y="110836"/>
            <a:ext cx="867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З 19 по 25 травня в Україні вперше стартує Національний тиждень безбар'єрності.</a:t>
            </a:r>
          </a:p>
        </p:txBody>
      </p:sp>
      <p:pic>
        <p:nvPicPr>
          <p:cNvPr id="1026" name="Picture 2" descr="http://dubnolyceum2.softbi.info/files/upload/images/albums/001372/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1" y="2110148"/>
            <a:ext cx="4000788" cy="47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bnolyceum2.softbi.info/files/upload/images/albums/001372/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83" y="463151"/>
            <a:ext cx="6319117" cy="41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ubnolyceum2.softbi.info/files/upload/images/albums/001372/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1" y="674036"/>
            <a:ext cx="5486399" cy="37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ubnolyceum2.softbi.info/files/upload/images/albums/001372/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58" y="3709749"/>
            <a:ext cx="2372013" cy="31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ubnolyceum2.softbi.info/files/upload/images/albums/001372/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3709750"/>
            <a:ext cx="2451248" cy="31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57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4098" name="Picture 2" descr="http://dubnolyceum2.softbi.info/files/upload/images/albums/001307/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35"/>
            <a:ext cx="6159501" cy="41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ubnolyceum2.softbi.info/files/upload/images/albums/001307/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90" y="297037"/>
            <a:ext cx="4321410" cy="51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ubnolyceum2.softbi.info/files/upload/images/albums/001307/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74" y="1990724"/>
            <a:ext cx="3709712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9501" y="297037"/>
            <a:ext cx="19700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/>
              <a:t>Свято птахів</a:t>
            </a:r>
          </a:p>
        </p:txBody>
      </p:sp>
    </p:spTree>
    <p:extLst>
      <p:ext uri="{BB962C8B-B14F-4D97-AF65-F5344CB8AC3E}">
        <p14:creationId xmlns:p14="http://schemas.microsoft.com/office/powerpoint/2010/main" val="125869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637" y="1787237"/>
            <a:ext cx="11111346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" name="Місце для зображення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51" y="1631918"/>
            <a:ext cx="6650912" cy="49351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Рамка 4"/>
          <p:cNvSpPr/>
          <p:nvPr/>
        </p:nvSpPr>
        <p:spPr>
          <a:xfrm>
            <a:off x="1783590" y="1853541"/>
            <a:ext cx="3497907" cy="48906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0" y="0"/>
            <a:ext cx="5541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415637" y="312820"/>
            <a:ext cx="11623963" cy="9311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Національні цінності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9018" y="2313709"/>
            <a:ext cx="2687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1. Українська національна ідея.</a:t>
            </a:r>
          </a:p>
          <a:p>
            <a:r>
              <a:rPr lang="uk-UA"/>
              <a:t>2. Незалежність України.</a:t>
            </a:r>
          </a:p>
          <a:p>
            <a:r>
              <a:rPr lang="uk-UA"/>
              <a:t>3. Свобода, національна гідність і честь.</a:t>
            </a:r>
          </a:p>
          <a:p>
            <a:r>
              <a:rPr lang="uk-UA"/>
              <a:t>4. Патріотизм.</a:t>
            </a:r>
          </a:p>
          <a:p>
            <a:r>
              <a:rPr lang="uk-UA"/>
              <a:t>5. Національна ідентичність.</a:t>
            </a:r>
          </a:p>
          <a:p>
            <a:r>
              <a:rPr lang="uk-UA"/>
              <a:t>6. Мова, культура.</a:t>
            </a:r>
          </a:p>
          <a:p>
            <a:r>
              <a:rPr lang="uk-UA"/>
              <a:t>7. Пам’ять (національна, історична).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259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242" name="Picture 2" descr="http://dubnolyceum2.softbi.info/files/upload/images/albums/001197/00205d018f84a4b7c16b3daea3b19d4f07caaca9c057e19c1e8cd3b5d2778a1619bfca9408e42118c85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2262" cy="41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ubnolyceum2.softbi.info/files/upload/images/albums/001197/00205d2654687fb86bf87c94b9f8e68f6714d793cd842b200764688b15321b84be87cb4c346c6ee4774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6134100" cy="45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dubnolyceum2.softbi.info/files/upload/images/albums/001197/002052423c220966f384b35909445e9d76ef982d2837ceb32e613e92743e6d8d09931a1ace9576724db9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73" y="2797173"/>
            <a:ext cx="2356527" cy="40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7513" y="228600"/>
            <a:ext cx="66865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З </a:t>
            </a:r>
            <a:r>
              <a:rPr lang="ru-RU" b="1" dirty="0" err="1"/>
              <a:t>нагоди</a:t>
            </a:r>
            <a:r>
              <a:rPr lang="ru-RU" b="1" dirty="0"/>
              <a:t> Дня </a:t>
            </a:r>
            <a:r>
              <a:rPr lang="ru-RU" b="1" dirty="0" err="1"/>
              <a:t>писемності</a:t>
            </a:r>
            <a:r>
              <a:rPr lang="ru-RU" b="1" dirty="0"/>
              <a:t> та </a:t>
            </a:r>
            <a:r>
              <a:rPr lang="ru-RU" b="1" dirty="0" err="1"/>
              <a:t>мови</a:t>
            </a:r>
            <a:r>
              <a:rPr lang="ru-RU" b="1" dirty="0"/>
              <a:t> у </a:t>
            </a:r>
            <a:r>
              <a:rPr lang="ru-RU" b="1" dirty="0" err="1"/>
              <a:t>Дубенському</a:t>
            </a:r>
            <a:r>
              <a:rPr lang="ru-RU" b="1" dirty="0"/>
              <a:t> </a:t>
            </a:r>
            <a:r>
              <a:rPr lang="ru-RU" b="1" dirty="0" err="1"/>
              <a:t>ліцеї</a:t>
            </a:r>
            <a:r>
              <a:rPr lang="ru-RU" b="1" dirty="0"/>
              <a:t> № 2 </a:t>
            </a:r>
            <a:r>
              <a:rPr lang="ru-RU" b="1" dirty="0" err="1"/>
              <a:t>відбувся</a:t>
            </a:r>
            <a:r>
              <a:rPr lang="ru-RU" b="1" dirty="0"/>
              <a:t> </a:t>
            </a:r>
            <a:r>
              <a:rPr lang="ru-RU" b="1" dirty="0" err="1"/>
              <a:t>захід</a:t>
            </a:r>
            <a:r>
              <a:rPr lang="ru-RU" b="1" dirty="0"/>
              <a:t> «Я люблю </a:t>
            </a:r>
            <a:r>
              <a:rPr lang="ru-RU" b="1" dirty="0" err="1"/>
              <a:t>українську</a:t>
            </a:r>
            <a:r>
              <a:rPr lang="ru-RU" b="1" dirty="0"/>
              <a:t> </a:t>
            </a:r>
            <a:r>
              <a:rPr lang="ru-RU" b="1" dirty="0" err="1"/>
              <a:t>мову</a:t>
            </a:r>
            <a:r>
              <a:rPr lang="ru-RU" b="1" dirty="0" smtClean="0"/>
              <a:t>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382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79000"/>
                    </a14:imgEffect>
                    <a14:imgEffect>
                      <a14:brightnessContrast bright="69000" contrast="-1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6635" y="4597566"/>
            <a:ext cx="4624111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9218" name="Picture 2" descr="http://dubnolyceum2.softbi.info/files/upload/images/albums/001213/0020584ff5417f3ba5aaf9b16073b03b3859443d0852a6d61cbe03804cba7d23366253e2b27763139164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433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dubnolyceum2.softbi.info/files/upload/images/albums/001213/0020589a3c5c2c5e94f93babe1c54e4b106d5e4fa5ce688d600a87bd1cea4cf896852e2c6e56c18c66fc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77" y="187511"/>
            <a:ext cx="3940058" cy="54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ubnolyceum2.softbi.info/files/upload/images/albums/001213/00205927da68dbdb602b522309bb5717d314b139456b51d45f8b88761776241533b12a5e3c7a8be3f54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64" y="596199"/>
            <a:ext cx="3678768" cy="45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48074"/>
              </p:ext>
            </p:extLst>
          </p:nvPr>
        </p:nvGraphicFramePr>
        <p:xfrm>
          <a:off x="4886325" y="5043489"/>
          <a:ext cx="4772026" cy="891540"/>
        </p:xfrm>
        <a:graphic>
          <a:graphicData uri="http://schemas.openxmlformats.org/drawingml/2006/table">
            <a:tbl>
              <a:tblPr/>
              <a:tblGrid>
                <a:gridCol w="4772026">
                  <a:extLst>
                    <a:ext uri="{9D8B030D-6E8A-4147-A177-3AD203B41FA5}">
                      <a16:colId xmlns:a16="http://schemas.microsoft.com/office/drawing/2014/main" val="2384343505"/>
                    </a:ext>
                  </a:extLst>
                </a:gridCol>
              </a:tblGrid>
              <a:tr h="230980">
                <a:tc>
                  <a:txBody>
                    <a:bodyPr/>
                    <a:lstStyle/>
                    <a:p>
                      <a:pPr algn="ctr"/>
                      <a:endParaRPr lang="ru-RU" b="1" i="0" dirty="0">
                        <a:solidFill>
                          <a:srgbClr val="350E0E"/>
                        </a:solidFill>
                        <a:effectLst/>
                        <a:latin typeface="OpenSans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294084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Тиждень</a:t>
                      </a:r>
                      <a:r>
                        <a:rPr lang="ru-RU" sz="2800" b="1" i="0" dirty="0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sz="2800" b="1" i="0" dirty="0" err="1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рідної</a:t>
                      </a:r>
                      <a:r>
                        <a:rPr lang="ru-RU" sz="2800" b="1" i="0" dirty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ru-RU" sz="2800" b="1" i="0" dirty="0" err="1" smtClean="0">
                          <a:solidFill>
                            <a:srgbClr val="350E0E"/>
                          </a:solidFill>
                          <a:effectLst/>
                          <a:latin typeface="OpenSans"/>
                        </a:rPr>
                        <a:t>мови</a:t>
                      </a:r>
                      <a:endParaRPr lang="ru-RU" sz="2800" b="1" i="0" dirty="0">
                        <a:solidFill>
                          <a:srgbClr val="350E0E"/>
                        </a:solidFill>
                        <a:effectLst/>
                        <a:latin typeface="OpenSans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576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76695"/>
      </p:ext>
    </p:extLst>
  </p:cSld>
  <p:clrMapOvr>
    <a:masterClrMapping/>
  </p:clrMapOvr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521</TotalTime>
  <Words>680</Words>
  <Application>Microsoft Office PowerPoint</Application>
  <PresentationFormat>Широкий екран</PresentationFormat>
  <Paragraphs>119</Paragraphs>
  <Slides>60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60</vt:i4>
      </vt:variant>
    </vt:vector>
  </HeadingPairs>
  <TitlesOfParts>
    <vt:vector size="65" baseType="lpstr">
      <vt:lpstr>Arial</vt:lpstr>
      <vt:lpstr>Century Gothic</vt:lpstr>
      <vt:lpstr>OpenSans</vt:lpstr>
      <vt:lpstr>Wingdings 3</vt:lpstr>
      <vt:lpstr>Пасмо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 Windows</dc:creator>
  <cp:lastModifiedBy>Користувач Windows</cp:lastModifiedBy>
  <cp:revision>51</cp:revision>
  <dcterms:created xsi:type="dcterms:W3CDTF">2025-06-02T08:01:40Z</dcterms:created>
  <dcterms:modified xsi:type="dcterms:W3CDTF">2025-08-21T08:57:27Z</dcterms:modified>
</cp:coreProperties>
</file>