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9"/>
  </p:notesMasterIdLst>
  <p:sldIdLst>
    <p:sldId id="256" r:id="rId2"/>
    <p:sldId id="273" r:id="rId3"/>
    <p:sldId id="264" r:id="rId4"/>
    <p:sldId id="279" r:id="rId5"/>
    <p:sldId id="280" r:id="rId6"/>
    <p:sldId id="298" r:id="rId7"/>
    <p:sldId id="281" r:id="rId8"/>
    <p:sldId id="287" r:id="rId9"/>
    <p:sldId id="308" r:id="rId10"/>
    <p:sldId id="304" r:id="rId11"/>
    <p:sldId id="311" r:id="rId12"/>
    <p:sldId id="282" r:id="rId13"/>
    <p:sldId id="285" r:id="rId14"/>
    <p:sldId id="295" r:id="rId15"/>
    <p:sldId id="317" r:id="rId16"/>
    <p:sldId id="283" r:id="rId17"/>
    <p:sldId id="284" r:id="rId18"/>
    <p:sldId id="292" r:id="rId19"/>
    <p:sldId id="288" r:id="rId20"/>
    <p:sldId id="326" r:id="rId21"/>
    <p:sldId id="289" r:id="rId22"/>
    <p:sldId id="258" r:id="rId23"/>
    <p:sldId id="306" r:id="rId24"/>
    <p:sldId id="336" r:id="rId25"/>
    <p:sldId id="309" r:id="rId26"/>
    <p:sldId id="337" r:id="rId27"/>
    <p:sldId id="325" r:id="rId28"/>
    <p:sldId id="299" r:id="rId29"/>
    <p:sldId id="291" r:id="rId30"/>
    <p:sldId id="302" r:id="rId31"/>
    <p:sldId id="297" r:id="rId32"/>
    <p:sldId id="301" r:id="rId33"/>
    <p:sldId id="307" r:id="rId34"/>
    <p:sldId id="296" r:id="rId35"/>
    <p:sldId id="290" r:id="rId36"/>
    <p:sldId id="315" r:id="rId37"/>
    <p:sldId id="333" r:id="rId38"/>
  </p:sldIdLst>
  <p:sldSz cx="18288000" cy="10287000"/>
  <p:notesSz cx="6858000" cy="9144000"/>
  <p:embeddedFontLst>
    <p:embeddedFont>
      <p:font typeface="Sitka Heading" panose="02000505000000020004" pitchFamily="2" charset="0"/>
      <p:regular r:id="rId40"/>
      <p:bold r:id="rId41"/>
      <p:italic r:id="rId42"/>
      <p:boldItalic r:id="rId43"/>
    </p:embeddedFont>
    <p:embeddedFont>
      <p:font typeface="Tahoma" panose="020B0604030504040204" pitchFamily="34" charset="0"/>
      <p:regular r:id="rId44"/>
      <p:bold r:id="rId45"/>
    </p:embeddedFont>
    <p:embeddedFont>
      <p:font typeface="Calibri" panose="020F0502020204030204" pitchFamily="34" charset="0"/>
      <p:regular r:id="rId46"/>
      <p:bold r:id="rId47"/>
      <p:italic r:id="rId48"/>
      <p:boldItalic r:id="rId49"/>
    </p:embeddedFont>
    <p:embeddedFont>
      <p:font typeface="Century Schoolbook" panose="02040604050505020304" pitchFamily="18" charset="0"/>
      <p:regular r:id="rId50"/>
      <p:bold r:id="rId51"/>
      <p:italic r:id="rId52"/>
      <p:boldItalic r:id="rId53"/>
    </p:embeddedFont>
    <p:embeddedFont>
      <p:font typeface="TT Norms" panose="020B0604020202020204" charset="0"/>
      <p:regular r:id="rId54"/>
    </p:embeddedFont>
    <p:embeddedFont>
      <p:font typeface="DM Sans Bold" panose="020B0604020202020204" charset="0"/>
      <p:regular r:id="rId55"/>
    </p:embeddedFont>
    <p:embeddedFont>
      <p:font typeface="Canva Sans Bold" panose="020B0604020202020204" charset="0"/>
      <p:regular r:id="rId56"/>
    </p:embeddedFont>
    <p:embeddedFont>
      <p:font typeface="Sitka Banner" panose="02000505000000020004" pitchFamily="2" charset="0"/>
      <p:regular r:id="rId57"/>
      <p:bold r:id="rId58"/>
      <p:italic r:id="rId59"/>
      <p:boldItalic r:id="rId60"/>
    </p:embeddedFont>
    <p:embeddedFont>
      <p:font typeface="TT Norms Bold" panose="020B0604020202020204" charset="0"/>
      <p:regular r:id="rId61"/>
    </p:embeddedFont>
    <p:embeddedFont>
      <p:font typeface="Aileron" panose="020B0604020202020204" charset="0"/>
      <p:regular r:id="rId62"/>
    </p:embeddedFont>
    <p:embeddedFont>
      <p:font typeface="Aileron Bold" panose="020B0604020202020204" charset="0"/>
      <p:regular r:id="rId63"/>
    </p:embeddedFont>
    <p:embeddedFont>
      <p:font typeface="Aileron Italics" panose="020B0604020202020204" charset="0"/>
      <p:regular r:id="rId64"/>
    </p:embeddedFont>
    <p:embeddedFont>
      <p:font typeface="Bricolage Grotesque Bold" panose="020B0604020202020204" charset="0"/>
      <p:regular r:id="rId65"/>
    </p:embeddedFont>
    <p:embeddedFont>
      <p:font typeface="Aileron Bold Italics" panose="020B0604020202020204" charset="0"/>
      <p:regular r:id="rId66"/>
    </p:embeddedFont>
    <p:embeddedFont>
      <p:font typeface="Aileron Ultra-Bold" panose="020B0604020202020204" charset="0"/>
      <p:regular r:id="rId67"/>
    </p:embeddedFont>
    <p:embeddedFont>
      <p:font typeface="맑은 고딕" panose="020B0503020000020004" pitchFamily="34" charset="-127"/>
      <p:regular r:id="rId68"/>
      <p:bold r:id="rId69"/>
    </p:embeddedFont>
    <p:embeddedFont>
      <p:font typeface="Be Vietnam Medium" panose="020B0604020202020204" charset="0"/>
      <p:regular r:id="rId70"/>
    </p:embeddedFont>
    <p:embeddedFont>
      <p:font typeface="Canva Sans" panose="020B0604020202020204" charset="0"/>
      <p:regular r:id="rId7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00"/>
    <a:srgbClr val="0080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49" d="100"/>
          <a:sy n="49" d="100"/>
        </p:scale>
        <p:origin x="-5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font" Target="fonts/font3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13AFE0-7052-4B7D-B85F-5AC5F57F0026}" type="datetimeFigureOut">
              <a:rPr lang="uk-UA" smtClean="0"/>
              <a:t>19.02.2026</a:t>
            </a:fld>
            <a:endParaRPr lang="uk-UA"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uk-UA"/>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B24DD-0ED9-446A-8053-EAD2D12B6903}" type="slidenum">
              <a:rPr lang="uk-UA" smtClean="0"/>
              <a:t>‹#›</a:t>
            </a:fld>
            <a:endParaRPr lang="uk-UA" dirty="0"/>
          </a:p>
        </p:txBody>
      </p:sp>
    </p:spTree>
    <p:extLst>
      <p:ext uri="{BB962C8B-B14F-4D97-AF65-F5344CB8AC3E}">
        <p14:creationId xmlns:p14="http://schemas.microsoft.com/office/powerpoint/2010/main" val="881048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60BB24DD-0ED9-446A-8053-EAD2D12B6903}" type="slidenum">
              <a:rPr lang="uk-UA" smtClean="0"/>
              <a:t>7</a:t>
            </a:fld>
            <a:endParaRPr lang="uk-UA" dirty="0"/>
          </a:p>
        </p:txBody>
      </p:sp>
    </p:spTree>
    <p:extLst>
      <p:ext uri="{BB962C8B-B14F-4D97-AF65-F5344CB8AC3E}">
        <p14:creationId xmlns:p14="http://schemas.microsoft.com/office/powerpoint/2010/main" val="865607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2/19/2026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4.png"/><Relationship Id="rId17" Type="http://schemas.openxmlformats.org/officeDocument/2006/relationships/image" Target="../media/image9.jpeg"/><Relationship Id="rId2" Type="http://schemas.openxmlformats.org/officeDocument/2006/relationships/image" Target="../media/image1.jpe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3.png"/><Relationship Id="rId15" Type="http://schemas.openxmlformats.org/officeDocument/2006/relationships/image" Target="../media/image14.svg"/><Relationship Id="rId10" Type="http://schemas.openxmlformats.org/officeDocument/2006/relationships/image" Target="../media/image6.png"/><Relationship Id="rId19" Type="http://schemas.openxmlformats.org/officeDocument/2006/relationships/image" Target="../media/image4.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69.png"/><Relationship Id="rId18" Type="http://schemas.openxmlformats.org/officeDocument/2006/relationships/image" Target="../media/image33.png"/><Relationship Id="rId3" Type="http://schemas.openxmlformats.org/officeDocument/2006/relationships/image" Target="../media/image80.svg"/><Relationship Id="rId21" Type="http://schemas.openxmlformats.org/officeDocument/2006/relationships/image" Target="../media/image72.pn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8.svg"/><Relationship Id="rId2" Type="http://schemas.openxmlformats.org/officeDocument/2006/relationships/image" Target="../media/image68.png"/><Relationship Id="rId20"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4.svg"/><Relationship Id="rId5" Type="http://schemas.openxmlformats.org/officeDocument/2006/relationships/image" Target="../media/image22.svg"/><Relationship Id="rId10" Type="http://schemas.openxmlformats.org/officeDocument/2006/relationships/image" Target="../media/image70.png"/><Relationship Id="rId19" Type="http://schemas.openxmlformats.org/officeDocument/2006/relationships/image" Target="../media/image59.svg"/><Relationship Id="rId4" Type="http://schemas.openxmlformats.org/officeDocument/2006/relationships/image" Target="../media/image31.png"/><Relationship Id="rId9" Type="http://schemas.openxmlformats.org/officeDocument/2006/relationships/image" Target="../media/image82.svg"/><Relationship Id="rId22" Type="http://schemas.openxmlformats.org/officeDocument/2006/relationships/image" Target="../media/image73.png"/></Relationships>
</file>

<file path=ppt/slides/_rels/slide11.xml.rels><?xml version="1.0" encoding="UTF-8" standalone="yes"?>
<Relationships xmlns="http://schemas.openxmlformats.org/package/2006/relationships"><Relationship Id="rId18" Type="http://schemas.openxmlformats.org/officeDocument/2006/relationships/image" Target="../media/image32.png"/><Relationship Id="rId21" Type="http://schemas.openxmlformats.org/officeDocument/2006/relationships/image" Target="../media/image59.svg"/><Relationship Id="rId17" Type="http://schemas.openxmlformats.org/officeDocument/2006/relationships/image" Target="../media/image22.svg"/><Relationship Id="rId2"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23" Type="http://schemas.openxmlformats.org/officeDocument/2006/relationships/image" Target="../media/image26.svg"/><Relationship Id="rId10" Type="http://schemas.openxmlformats.org/officeDocument/2006/relationships/image" Target="../media/image31.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75.png"/><Relationship Id="rId18" Type="http://schemas.openxmlformats.org/officeDocument/2006/relationships/image" Target="../media/image33.png"/><Relationship Id="rId13" Type="http://schemas.openxmlformats.org/officeDocument/2006/relationships/image" Target="../media/image12.svg"/><Relationship Id="rId3" Type="http://schemas.openxmlformats.org/officeDocument/2006/relationships/image" Target="../media/image22.svg"/><Relationship Id="rId21" Type="http://schemas.openxmlformats.org/officeDocument/2006/relationships/image" Target="../media/image26.svg"/><Relationship Id="rId7" Type="http://schemas.openxmlformats.org/officeDocument/2006/relationships/image" Target="../media/image69.svg"/><Relationship Id="rId12" Type="http://schemas.openxmlformats.org/officeDocument/2006/relationships/image" Target="../media/image76.png"/><Relationship Id="rId17" Type="http://schemas.openxmlformats.org/officeDocument/2006/relationships/image" Target="../media/image51.svg"/><Relationship Id="rId25" Type="http://schemas.openxmlformats.org/officeDocument/2006/relationships/image" Target="../media/image36.png"/><Relationship Id="rId2" Type="http://schemas.openxmlformats.org/officeDocument/2006/relationships/image" Target="../media/image31.png"/><Relationship Id="rId16" Type="http://schemas.openxmlformats.org/officeDocument/2006/relationships/image" Target="../media/image29.pn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74.png"/><Relationship Id="rId11" Type="http://schemas.openxmlformats.org/officeDocument/2006/relationships/image" Target="../media/image71.svg"/><Relationship Id="rId24" Type="http://schemas.openxmlformats.org/officeDocument/2006/relationships/image" Target="../media/image5.svg"/><Relationship Id="rId5" Type="http://schemas.openxmlformats.org/officeDocument/2006/relationships/image" Target="../media/image17.svg"/><Relationship Id="rId15" Type="http://schemas.openxmlformats.org/officeDocument/2006/relationships/image" Target="../media/image75.svg"/><Relationship Id="rId23" Type="http://schemas.openxmlformats.org/officeDocument/2006/relationships/image" Target="../media/image3.png"/><Relationship Id="rId19" Type="http://schemas.openxmlformats.org/officeDocument/2006/relationships/image" Target="../media/image59.svg"/><Relationship Id="rId4" Type="http://schemas.openxmlformats.org/officeDocument/2006/relationships/image" Target="../media/image32.png"/><Relationship Id="rId22" Type="http://schemas.openxmlformats.org/officeDocument/2006/relationships/image" Target="../media/image6.png"/><Relationship Id="rId14" Type="http://schemas.openxmlformats.org/officeDocument/2006/relationships/image" Target="../media/image57.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77.png"/><Relationship Id="rId18" Type="http://schemas.openxmlformats.org/officeDocument/2006/relationships/image" Target="../media/image149.svg"/><Relationship Id="rId39" Type="http://schemas.openxmlformats.org/officeDocument/2006/relationships/image" Target="../media/image153.svg"/><Relationship Id="rId21" Type="http://schemas.openxmlformats.org/officeDocument/2006/relationships/image" Target="../media/image59.svg"/><Relationship Id="rId34" Type="http://schemas.openxmlformats.org/officeDocument/2006/relationships/image" Target="../media/image83.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43.svg"/><Relationship Id="rId33" Type="http://schemas.openxmlformats.org/officeDocument/2006/relationships/image" Target="../media/image82.png"/><Relationship Id="rId38" Type="http://schemas.openxmlformats.org/officeDocument/2006/relationships/image" Target="../media/image86.png"/><Relationship Id="rId2"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79.png"/><Relationship Id="rId16" Type="http://schemas.openxmlformats.org/officeDocument/2006/relationships/image" Target="../media/image147.svg"/><Relationship Id="rId1" Type="http://schemas.openxmlformats.org/officeDocument/2006/relationships/slideLayout" Target="../slideLayouts/slideLayout7.xml"/><Relationship Id="rId6" Type="http://schemas.openxmlformats.org/officeDocument/2006/relationships/image" Target="../media/image32.png"/><Relationship Id="rId32" Type="http://schemas.openxmlformats.org/officeDocument/2006/relationships/image" Target="../media/image81.png"/><Relationship Id="rId37" Type="http://schemas.openxmlformats.org/officeDocument/2006/relationships/image" Target="../media/image151.svg"/><Relationship Id="rId40" Type="http://schemas.openxmlformats.org/officeDocument/2006/relationships/image" Target="../media/image87.png"/><Relationship Id="rId24" Type="http://schemas.openxmlformats.org/officeDocument/2006/relationships/image" Target="../media/image155.svg"/><Relationship Id="rId5" Type="http://schemas.openxmlformats.org/officeDocument/2006/relationships/image" Target="../media/image22.svg"/><Relationship Id="rId28" Type="http://schemas.openxmlformats.org/officeDocument/2006/relationships/image" Target="../media/image137.svg"/><Relationship Id="rId36" Type="http://schemas.openxmlformats.org/officeDocument/2006/relationships/image" Target="../media/image85.png"/><Relationship Id="rId19" Type="http://schemas.openxmlformats.org/officeDocument/2006/relationships/image" Target="../media/image51.svg"/><Relationship Id="rId31" Type="http://schemas.openxmlformats.org/officeDocument/2006/relationships/image" Target="../media/image80.png"/><Relationship Id="rId10" Type="http://schemas.openxmlformats.org/officeDocument/2006/relationships/image" Target="../media/image141.svg"/><Relationship Id="rId22" Type="http://schemas.openxmlformats.org/officeDocument/2006/relationships/image" Target="../media/image34.png"/><Relationship Id="rId4" Type="http://schemas.openxmlformats.org/officeDocument/2006/relationships/image" Target="../media/image135.svg"/><Relationship Id="rId27" Type="http://schemas.openxmlformats.org/officeDocument/2006/relationships/image" Target="../media/image78.png"/><Relationship Id="rId30" Type="http://schemas.openxmlformats.org/officeDocument/2006/relationships/image" Target="../media/image139.svg"/><Relationship Id="rId14" Type="http://schemas.openxmlformats.org/officeDocument/2006/relationships/image" Target="../media/image145.svg"/><Relationship Id="rId35" Type="http://schemas.openxmlformats.org/officeDocument/2006/relationships/image" Target="../media/image8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88.png"/><Relationship Id="rId21" Type="http://schemas.openxmlformats.org/officeDocument/2006/relationships/image" Target="../media/image59.svg"/><Relationship Id="rId34" Type="http://schemas.openxmlformats.org/officeDocument/2006/relationships/image" Target="../media/image36.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7.svg"/><Relationship Id="rId33" Type="http://schemas.openxmlformats.org/officeDocument/2006/relationships/image" Target="../media/image91.png"/><Relationship Id="rId2"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89.png"/><Relationship Id="rId16" Type="http://schemas.openxmlformats.org/officeDocument/2006/relationships/image" Target="../media/image57.svg"/><Relationship Id="rId1" Type="http://schemas.openxmlformats.org/officeDocument/2006/relationships/slideLayout" Target="../slideLayouts/slideLayout7.xml"/><Relationship Id="rId6" Type="http://schemas.openxmlformats.org/officeDocument/2006/relationships/image" Target="../media/image32.png"/><Relationship Id="rId32" Type="http://schemas.openxmlformats.org/officeDocument/2006/relationships/image" Target="../media/image90.png"/><Relationship Id="rId37" Type="http://schemas.openxmlformats.org/officeDocument/2006/relationships/image" Target="../media/image92.png"/><Relationship Id="rId5" Type="http://schemas.openxmlformats.org/officeDocument/2006/relationships/image" Target="../media/image22.svg"/><Relationship Id="rId28" Type="http://schemas.openxmlformats.org/officeDocument/2006/relationships/image" Target="../media/image9.svg"/><Relationship Id="rId36" Type="http://schemas.openxmlformats.org/officeDocument/2006/relationships/image" Target="../media/image125.svg"/><Relationship Id="rId19" Type="http://schemas.openxmlformats.org/officeDocument/2006/relationships/image" Target="../media/image51.svg"/><Relationship Id="rId31" Type="http://schemas.openxmlformats.org/officeDocument/2006/relationships/image" Target="../media/image59.png"/><Relationship Id="rId10" Type="http://schemas.openxmlformats.org/officeDocument/2006/relationships/image" Target="../media/image11.svg"/><Relationship Id="rId22" Type="http://schemas.openxmlformats.org/officeDocument/2006/relationships/image" Target="../media/image34.png"/><Relationship Id="rId4" Type="http://schemas.openxmlformats.org/officeDocument/2006/relationships/image" Target="../media/image53.svg"/><Relationship Id="rId27" Type="http://schemas.openxmlformats.org/officeDocument/2006/relationships/image" Target="../media/image44.png"/><Relationship Id="rId30" Type="http://schemas.openxmlformats.org/officeDocument/2006/relationships/image" Target="../media/image5.svg"/><Relationship Id="rId14" Type="http://schemas.openxmlformats.org/officeDocument/2006/relationships/image" Target="../media/image55.svg"/><Relationship Id="rId35" Type="http://schemas.openxmlformats.org/officeDocument/2006/relationships/image" Target="../media/image37.png"/></Relationships>
</file>

<file path=ppt/slides/_rels/slide15.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95.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94.png"/><Relationship Id="rId33" Type="http://schemas.openxmlformats.org/officeDocument/2006/relationships/image" Target="../media/image71.svg"/><Relationship Id="rId2" Type="http://schemas.openxmlformats.org/officeDocument/2006/relationships/image" Target="../media/image29.png"/><Relationship Id="rId20" Type="http://schemas.openxmlformats.org/officeDocument/2006/relationships/image" Target="../media/image33.png"/><Relationship Id="rId16" Type="http://schemas.openxmlformats.org/officeDocument/2006/relationships/image" Target="../media/image63.svg"/><Relationship Id="rId1" Type="http://schemas.openxmlformats.org/officeDocument/2006/relationships/slideLayout" Target="../slideLayouts/slideLayout7.xml"/><Relationship Id="rId24" Type="http://schemas.openxmlformats.org/officeDocument/2006/relationships/image" Target="../media/image93.png"/><Relationship Id="rId32" Type="http://schemas.openxmlformats.org/officeDocument/2006/relationships/image" Target="../media/image96.png"/><Relationship Id="rId23" Type="http://schemas.openxmlformats.org/officeDocument/2006/relationships/image" Target="../media/image26.sv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69.svg"/><Relationship Id="rId9" Type="http://schemas.openxmlformats.org/officeDocument/2006/relationships/image" Target="../media/image51.svg"/><Relationship Id="rId22" Type="http://schemas.openxmlformats.org/officeDocument/2006/relationships/image" Target="../media/image34.png"/><Relationship Id="rId14" Type="http://schemas.openxmlformats.org/officeDocument/2006/relationships/image" Target="../media/image19.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97.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svg"/><Relationship Id="rId1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98.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31.png"/><Relationship Id="rId20" Type="http://schemas.openxmlformats.org/officeDocument/2006/relationships/image" Target="../media/image33.png"/><Relationship Id="rId29" Type="http://schemas.openxmlformats.org/officeDocument/2006/relationships/image" Target="../media/image97.png"/><Relationship Id="rId16" Type="http://schemas.openxmlformats.org/officeDocument/2006/relationships/image" Target="../media/image125.sv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svg"/><Relationship Id="rId28" Type="http://schemas.openxmlformats.org/officeDocument/2006/relationships/image" Target="../media/image119.svg"/><Relationship Id="rId19" Type="http://schemas.openxmlformats.org/officeDocument/2006/relationships/image" Target="../media/image51.svg"/><Relationship Id="rId22" Type="http://schemas.openxmlformats.org/officeDocument/2006/relationships/image" Target="../media/image34.png"/><Relationship Id="rId4" Type="http://schemas.openxmlformats.org/officeDocument/2006/relationships/image" Target="../media/image117.svg"/><Relationship Id="rId27" Type="http://schemas.openxmlformats.org/officeDocument/2006/relationships/image" Target="../media/image99.png"/><Relationship Id="rId30"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97.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29"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svg"/><Relationship Id="rId28" Type="http://schemas.openxmlformats.org/officeDocument/2006/relationships/image" Target="../media/image37.png"/><Relationship Id="rId1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36.png"/><Relationship Id="rId14" Type="http://schemas.openxmlformats.org/officeDocument/2006/relationships/image" Target="../media/image57.sv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8" Type="http://schemas.openxmlformats.org/officeDocument/2006/relationships/image" Target="../media/image33.png"/><Relationship Id="rId3" Type="http://schemas.openxmlformats.org/officeDocument/2006/relationships/image" Target="../media/image80.svg"/><Relationship Id="rId7" Type="http://schemas.openxmlformats.org/officeDocument/2006/relationships/image" Target="../media/image19.svg"/><Relationship Id="rId12" Type="http://schemas.openxmlformats.org/officeDocument/2006/relationships/image" Target="../media/image14.png"/><Relationship Id="rId17" Type="http://schemas.openxmlformats.org/officeDocument/2006/relationships/image" Target="../media/image8.svg"/><Relationship Id="rId2" Type="http://schemas.openxmlformats.org/officeDocument/2006/relationships/image" Target="../media/image68.png"/><Relationship Id="rId20" Type="http://schemas.openxmlformats.org/officeDocument/2006/relationships/image" Target="../media/image10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84.svg"/><Relationship Id="rId5" Type="http://schemas.openxmlformats.org/officeDocument/2006/relationships/image" Target="../media/image22.svg"/><Relationship Id="rId10" Type="http://schemas.openxmlformats.org/officeDocument/2006/relationships/image" Target="../media/image70.png"/><Relationship Id="rId19" Type="http://schemas.openxmlformats.org/officeDocument/2006/relationships/image" Target="../media/image59.svg"/><Relationship Id="rId4" Type="http://schemas.openxmlformats.org/officeDocument/2006/relationships/image" Target="../media/image31.png"/><Relationship Id="rId9" Type="http://schemas.openxmlformats.org/officeDocument/2006/relationships/image" Target="../media/image82.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0.svg"/><Relationship Id="rId3" Type="http://schemas.openxmlformats.org/officeDocument/2006/relationships/image" Target="../media/image12.jpeg"/><Relationship Id="rId7" Type="http://schemas.openxmlformats.org/officeDocument/2006/relationships/image" Target="../media/image6.svg"/><Relationship Id="rId12"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35.sv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103.png"/><Relationship Id="rId2" Type="http://schemas.openxmlformats.org/officeDocument/2006/relationships/image" Target="../media/image29.png"/><Relationship Id="rId20" Type="http://schemas.openxmlformats.org/officeDocument/2006/relationships/image" Target="../media/image33.png"/><Relationship Id="rId16" Type="http://schemas.openxmlformats.org/officeDocument/2006/relationships/image" Target="../media/image33.svg"/><Relationship Id="rId29" Type="http://schemas.openxmlformats.org/officeDocument/2006/relationships/image" Target="../media/image105.png"/><Relationship Id="rId1" Type="http://schemas.openxmlformats.org/officeDocument/2006/relationships/slideLayout" Target="../slideLayouts/slideLayout7.xml"/><Relationship Id="rId24" Type="http://schemas.openxmlformats.org/officeDocument/2006/relationships/image" Target="../media/image102.png"/><Relationship Id="rId32" Type="http://schemas.openxmlformats.org/officeDocument/2006/relationships/image" Target="../media/image41.svg"/><Relationship Id="rId23" Type="http://schemas.openxmlformats.org/officeDocument/2006/relationships/image" Target="../media/image26.svg"/><Relationship Id="rId28" Type="http://schemas.openxmlformats.org/officeDocument/2006/relationships/image" Target="../media/image37.sv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106.png"/><Relationship Id="rId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104.png"/><Relationship Id="rId30" Type="http://schemas.openxmlformats.org/officeDocument/2006/relationships/image" Target="../media/image39.svg"/></Relationships>
</file>

<file path=ppt/slides/_rels/slide21.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108.png"/><Relationship Id="rId21" Type="http://schemas.openxmlformats.org/officeDocument/2006/relationships/image" Target="../media/image59.svg"/><Relationship Id="rId34" Type="http://schemas.openxmlformats.org/officeDocument/2006/relationships/image" Target="../media/image97.png"/><Relationship Id="rId17" Type="http://schemas.openxmlformats.org/officeDocument/2006/relationships/image" Target="../media/image22.svg"/><Relationship Id="rId25" Type="http://schemas.openxmlformats.org/officeDocument/2006/relationships/image" Target="../media/image89.png"/><Relationship Id="rId12" Type="http://schemas.openxmlformats.org/officeDocument/2006/relationships/image" Target="../media/image5.svg"/><Relationship Id="rId33" Type="http://schemas.openxmlformats.org/officeDocument/2006/relationships/image" Target="../media/image11.svg"/><Relationship Id="rId38" Type="http://schemas.openxmlformats.org/officeDocument/2006/relationships/image" Target="../media/image112.png"/><Relationship Id="rId2" Type="http://schemas.openxmlformats.org/officeDocument/2006/relationships/image" Target="../media/image29.png"/><Relationship Id="rId20" Type="http://schemas.openxmlformats.org/officeDocument/2006/relationships/image" Target="../media/image33.png"/><Relationship Id="rId16" Type="http://schemas.openxmlformats.org/officeDocument/2006/relationships/image" Target="../media/image45.svg"/><Relationship Id="rId29" Type="http://schemas.openxmlformats.org/officeDocument/2006/relationships/image" Target="../media/image167.svg"/><Relationship Id="rId1" Type="http://schemas.openxmlformats.org/officeDocument/2006/relationships/slideLayout" Target="../slideLayouts/slideLayout7.xml"/><Relationship Id="rId24" Type="http://schemas.openxmlformats.org/officeDocument/2006/relationships/image" Target="../media/image107.png"/><Relationship Id="rId32" Type="http://schemas.openxmlformats.org/officeDocument/2006/relationships/image" Target="../media/image59.png"/><Relationship Id="rId37" Type="http://schemas.openxmlformats.org/officeDocument/2006/relationships/image" Target="../media/image111.png"/><Relationship Id="rId23" Type="http://schemas.openxmlformats.org/officeDocument/2006/relationships/image" Target="../media/image26.svg"/><Relationship Id="rId28" Type="http://schemas.openxmlformats.org/officeDocument/2006/relationships/image" Target="../media/image109.png"/><Relationship Id="rId36" Type="http://schemas.openxmlformats.org/officeDocument/2006/relationships/image" Target="../media/image110.pn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9.svg"/><Relationship Id="rId9" Type="http://schemas.openxmlformats.org/officeDocument/2006/relationships/image" Target="../media/image51.svg"/><Relationship Id="rId22" Type="http://schemas.openxmlformats.org/officeDocument/2006/relationships/image" Target="../media/image34.png"/><Relationship Id="rId4" Type="http://schemas.openxmlformats.org/officeDocument/2006/relationships/image" Target="../media/image159.svg"/><Relationship Id="rId14" Type="http://schemas.openxmlformats.org/officeDocument/2006/relationships/image" Target="../media/image165.svg"/><Relationship Id="rId27" Type="http://schemas.openxmlformats.org/officeDocument/2006/relationships/image" Target="../media/image47.png"/><Relationship Id="rId30" Type="http://schemas.openxmlformats.org/officeDocument/2006/relationships/image" Target="../media/image44.png"/><Relationship Id="rId35" Type="http://schemas.openxmlformats.org/officeDocument/2006/relationships/image" Target="../media/image123.svg"/></Relationships>
</file>

<file path=ppt/slides/_rels/slide22.xml.rels><?xml version="1.0" encoding="UTF-8" standalone="yes"?>
<Relationships xmlns="http://schemas.openxmlformats.org/package/2006/relationships"><Relationship Id="rId18" Type="http://schemas.openxmlformats.org/officeDocument/2006/relationships/image" Target="../media/image117.png"/><Relationship Id="rId3" Type="http://schemas.openxmlformats.org/officeDocument/2006/relationships/image" Target="../media/image3.png"/><Relationship Id="rId7" Type="http://schemas.openxmlformats.org/officeDocument/2006/relationships/image" Target="../media/image6.png"/><Relationship Id="rId17" Type="http://schemas.openxmlformats.org/officeDocument/2006/relationships/image" Target="../media/image116.png"/><Relationship Id="rId2" Type="http://schemas.openxmlformats.org/officeDocument/2006/relationships/image" Target="../media/image113.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14.png"/><Relationship Id="rId5" Type="http://schemas.openxmlformats.org/officeDocument/2006/relationships/image" Target="../media/image19.png"/><Relationship Id="rId15" Type="http://schemas.openxmlformats.org/officeDocument/2006/relationships/image" Target="../media/image115.png"/><Relationship Id="rId10" Type="http://schemas.openxmlformats.org/officeDocument/2006/relationships/image" Target="../media/image12.svg"/><Relationship Id="rId19" Type="http://schemas.openxmlformats.org/officeDocument/2006/relationships/image" Target="../media/image118.png"/><Relationship Id="rId4" Type="http://schemas.openxmlformats.org/officeDocument/2006/relationships/image" Target="../media/image5.svg"/><Relationship Id="rId14" Type="http://schemas.openxmlformats.org/officeDocument/2006/relationships/image" Target="../media/image31.sv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8" Type="http://schemas.openxmlformats.org/officeDocument/2006/relationships/image" Target="../media/image33.png"/><Relationship Id="rId7" Type="http://schemas.openxmlformats.org/officeDocument/2006/relationships/image" Target="../media/image19.svg"/><Relationship Id="rId17" Type="http://schemas.openxmlformats.org/officeDocument/2006/relationships/image" Target="../media/image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2.svg"/><Relationship Id="rId10" Type="http://schemas.openxmlformats.org/officeDocument/2006/relationships/image" Target="../media/image14.png"/><Relationship Id="rId19" Type="http://schemas.openxmlformats.org/officeDocument/2006/relationships/image" Target="../media/image59.svg"/><Relationship Id="rId9" Type="http://schemas.openxmlformats.org/officeDocument/2006/relationships/image" Target="../media/image82.svg"/></Relationships>
</file>

<file path=ppt/slides/_rels/slide24.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122.png"/><Relationship Id="rId8" Type="http://schemas.openxmlformats.org/officeDocument/2006/relationships/image" Target="../media/image146.svg"/><Relationship Id="rId39" Type="http://schemas.openxmlformats.org/officeDocument/2006/relationships/image" Target="../media/image164.svg"/><Relationship Id="rId21" Type="http://schemas.openxmlformats.org/officeDocument/2006/relationships/image" Target="../media/image59.svg"/><Relationship Id="rId34" Type="http://schemas.openxmlformats.org/officeDocument/2006/relationships/image" Target="../media/image128.png"/><Relationship Id="rId17" Type="http://schemas.openxmlformats.org/officeDocument/2006/relationships/image" Target="../media/image22.svg"/><Relationship Id="rId25" Type="http://schemas.openxmlformats.org/officeDocument/2006/relationships/image" Target="../media/image121.png"/><Relationship Id="rId12" Type="http://schemas.openxmlformats.org/officeDocument/2006/relationships/image" Target="../media/image150.svg"/><Relationship Id="rId33" Type="http://schemas.openxmlformats.org/officeDocument/2006/relationships/image" Target="../media/image158.svg"/><Relationship Id="rId38" Type="http://schemas.openxmlformats.org/officeDocument/2006/relationships/image" Target="../media/image130.png"/><Relationship Id="rId2"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124.png"/><Relationship Id="rId16" Type="http://schemas.openxmlformats.org/officeDocument/2006/relationships/image" Target="../media/image154.svg"/><Relationship Id="rId41" Type="http://schemas.openxmlformats.org/officeDocument/2006/relationships/image" Target="../media/image166.svg"/><Relationship Id="rId1" Type="http://schemas.openxmlformats.org/officeDocument/2006/relationships/slideLayout" Target="../slideLayouts/slideLayout7.xml"/><Relationship Id="rId24" Type="http://schemas.openxmlformats.org/officeDocument/2006/relationships/image" Target="../media/image120.png"/><Relationship Id="rId6" Type="http://schemas.openxmlformats.org/officeDocument/2006/relationships/image" Target="../media/image144.svg"/><Relationship Id="rId32" Type="http://schemas.openxmlformats.org/officeDocument/2006/relationships/image" Target="../media/image127.png"/><Relationship Id="rId37" Type="http://schemas.openxmlformats.org/officeDocument/2006/relationships/image" Target="../media/image162.svg"/><Relationship Id="rId40" Type="http://schemas.openxmlformats.org/officeDocument/2006/relationships/image" Target="../media/image131.png"/><Relationship Id="rId23" Type="http://schemas.openxmlformats.org/officeDocument/2006/relationships/image" Target="../media/image26.svg"/><Relationship Id="rId28" Type="http://schemas.openxmlformats.org/officeDocument/2006/relationships/image" Target="../media/image148.svg"/><Relationship Id="rId36" Type="http://schemas.openxmlformats.org/officeDocument/2006/relationships/image" Target="../media/image129.pn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126.png"/><Relationship Id="rId9" Type="http://schemas.openxmlformats.org/officeDocument/2006/relationships/image" Target="../media/image51.svg"/><Relationship Id="rId22" Type="http://schemas.openxmlformats.org/officeDocument/2006/relationships/image" Target="../media/image34.png"/><Relationship Id="rId4" Type="http://schemas.openxmlformats.org/officeDocument/2006/relationships/image" Target="../media/image142.svg"/><Relationship Id="rId27" Type="http://schemas.openxmlformats.org/officeDocument/2006/relationships/image" Target="../media/image123.png"/><Relationship Id="rId30" Type="http://schemas.openxmlformats.org/officeDocument/2006/relationships/image" Target="../media/image125.png"/><Relationship Id="rId14" Type="http://schemas.openxmlformats.org/officeDocument/2006/relationships/image" Target="../media/image152.svg"/><Relationship Id="rId35" Type="http://schemas.openxmlformats.org/officeDocument/2006/relationships/image" Target="../media/image160.svg"/></Relationships>
</file>

<file path=ppt/slides/_rels/slide26.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122.png"/><Relationship Id="rId8" Type="http://schemas.openxmlformats.org/officeDocument/2006/relationships/image" Target="../media/image146.svg"/><Relationship Id="rId39" Type="http://schemas.openxmlformats.org/officeDocument/2006/relationships/image" Target="../media/image166.svg"/><Relationship Id="rId21" Type="http://schemas.openxmlformats.org/officeDocument/2006/relationships/image" Target="../media/image59.svg"/><Relationship Id="rId34" Type="http://schemas.openxmlformats.org/officeDocument/2006/relationships/image" Target="../media/image128.png"/><Relationship Id="rId42" Type="http://schemas.openxmlformats.org/officeDocument/2006/relationships/image" Target="../media/image134.png"/><Relationship Id="rId17" Type="http://schemas.openxmlformats.org/officeDocument/2006/relationships/image" Target="../media/image22.svg"/><Relationship Id="rId25" Type="http://schemas.openxmlformats.org/officeDocument/2006/relationships/image" Target="../media/image121.png"/><Relationship Id="rId12" Type="http://schemas.openxmlformats.org/officeDocument/2006/relationships/image" Target="../media/image150.svg"/><Relationship Id="rId33" Type="http://schemas.openxmlformats.org/officeDocument/2006/relationships/image" Target="../media/image158.svg"/><Relationship Id="rId38" Type="http://schemas.openxmlformats.org/officeDocument/2006/relationships/image" Target="../media/image131.png"/><Relationship Id="rId2"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124.png"/><Relationship Id="rId16" Type="http://schemas.openxmlformats.org/officeDocument/2006/relationships/image" Target="../media/image154.svg"/><Relationship Id="rId41" Type="http://schemas.openxmlformats.org/officeDocument/2006/relationships/image" Target="../media/image229.svg"/><Relationship Id="rId1" Type="http://schemas.openxmlformats.org/officeDocument/2006/relationships/slideLayout" Target="../slideLayouts/slideLayout7.xml"/><Relationship Id="rId24" Type="http://schemas.openxmlformats.org/officeDocument/2006/relationships/image" Target="../media/image120.png"/><Relationship Id="rId6" Type="http://schemas.openxmlformats.org/officeDocument/2006/relationships/image" Target="../media/image144.svg"/><Relationship Id="rId32" Type="http://schemas.openxmlformats.org/officeDocument/2006/relationships/image" Target="../media/image127.png"/><Relationship Id="rId37" Type="http://schemas.openxmlformats.org/officeDocument/2006/relationships/image" Target="../media/image162.svg"/><Relationship Id="rId40" Type="http://schemas.openxmlformats.org/officeDocument/2006/relationships/image" Target="../media/image133.png"/><Relationship Id="rId23" Type="http://schemas.openxmlformats.org/officeDocument/2006/relationships/image" Target="../media/image26.svg"/><Relationship Id="rId28" Type="http://schemas.openxmlformats.org/officeDocument/2006/relationships/image" Target="../media/image148.svg"/><Relationship Id="rId36" Type="http://schemas.openxmlformats.org/officeDocument/2006/relationships/image" Target="../media/image129.pn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126.png"/><Relationship Id="rId9" Type="http://schemas.openxmlformats.org/officeDocument/2006/relationships/image" Target="../media/image51.svg"/><Relationship Id="rId22" Type="http://schemas.openxmlformats.org/officeDocument/2006/relationships/image" Target="../media/image34.png"/><Relationship Id="rId4" Type="http://schemas.openxmlformats.org/officeDocument/2006/relationships/image" Target="../media/image142.svg"/><Relationship Id="rId27" Type="http://schemas.openxmlformats.org/officeDocument/2006/relationships/image" Target="../media/image123.png"/><Relationship Id="rId30" Type="http://schemas.openxmlformats.org/officeDocument/2006/relationships/image" Target="../media/image125.png"/><Relationship Id="rId14" Type="http://schemas.openxmlformats.org/officeDocument/2006/relationships/image" Target="../media/image152.svg"/><Relationship Id="rId35" Type="http://schemas.openxmlformats.org/officeDocument/2006/relationships/image" Target="../media/image160.svg"/><Relationship Id="rId43" Type="http://schemas.openxmlformats.org/officeDocument/2006/relationships/image" Target="../media/image235.svg"/></Relationships>
</file>

<file path=ppt/slides/_rels/slide28.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114.png"/><Relationship Id="rId3" Type="http://schemas.openxmlformats.org/officeDocument/2006/relationships/image" Target="../media/image3.png"/><Relationship Id="rId7" Type="http://schemas.openxmlformats.org/officeDocument/2006/relationships/image" Target="../media/image135.png"/><Relationship Id="rId12" Type="http://schemas.openxmlformats.org/officeDocument/2006/relationships/image" Target="../media/image29.svg"/><Relationship Id="rId17" Type="http://schemas.openxmlformats.org/officeDocument/2006/relationships/image" Target="../media/image137.png"/><Relationship Id="rId2" Type="http://schemas.openxmlformats.org/officeDocument/2006/relationships/image" Target="../media/image113.jpeg"/><Relationship Id="rId16" Type="http://schemas.openxmlformats.org/officeDocument/2006/relationships/image" Target="../media/image33.sv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136.png"/><Relationship Id="rId5" Type="http://schemas.openxmlformats.org/officeDocument/2006/relationships/image" Target="../media/image19.png"/><Relationship Id="rId15" Type="http://schemas.openxmlformats.org/officeDocument/2006/relationships/image" Target="../media/image115.png"/><Relationship Id="rId10" Type="http://schemas.openxmlformats.org/officeDocument/2006/relationships/image" Target="../media/image12.svg"/><Relationship Id="rId4" Type="http://schemas.openxmlformats.org/officeDocument/2006/relationships/image" Target="../media/image5.svg"/><Relationship Id="rId9" Type="http://schemas.openxmlformats.org/officeDocument/2006/relationships/image" Target="../media/image6.png"/><Relationship Id="rId14" Type="http://schemas.openxmlformats.org/officeDocument/2006/relationships/image" Target="../media/image31.sv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97.png"/><Relationship Id="rId21" Type="http://schemas.openxmlformats.org/officeDocument/2006/relationships/image" Target="../media/image59.sv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123.sv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29"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22.svg"/><Relationship Id="rId28" Type="http://schemas.openxmlformats.org/officeDocument/2006/relationships/image" Target="../media/image37.png"/><Relationship Id="rId1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36.png"/><Relationship Id="rId14" Type="http://schemas.openxmlformats.org/officeDocument/2006/relationships/image" Target="../media/image57.svg"/><Relationship Id="rId30" Type="http://schemas.openxmlformats.org/officeDocument/2006/relationships/image" Target="../media/image139.png"/></Relationships>
</file>

<file path=ppt/slides/_rels/slide3.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19.png"/><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image" Target="../media/image91.svg"/><Relationship Id="rId21" Type="http://schemas.openxmlformats.org/officeDocument/2006/relationships/image" Target="../media/image49.svg"/><Relationship Id="rId12" Type="http://schemas.openxmlformats.org/officeDocument/2006/relationships/image" Target="../media/image2.png"/><Relationship Id="rId17" Type="http://schemas.openxmlformats.org/officeDocument/2006/relationships/image" Target="../media/image93.svg"/><Relationship Id="rId7" Type="http://schemas.openxmlformats.org/officeDocument/2006/relationships/image" Target="../media/image95.svg"/><Relationship Id="rId25" Type="http://schemas.openxmlformats.org/officeDocument/2006/relationships/image" Target="../media/image53.svg"/><Relationship Id="rId2" Type="http://schemas.openxmlformats.org/officeDocument/2006/relationships/image" Target="../media/image3.png"/><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slideLayout" Target="../slideLayouts/slideLayout7.xml"/><Relationship Id="rId11" Type="http://schemas.openxmlformats.org/officeDocument/2006/relationships/image" Target="../media/image18.png"/><Relationship Id="rId24" Type="http://schemas.openxmlformats.org/officeDocument/2006/relationships/image" Target="../media/image25.png"/><Relationship Id="rId5" Type="http://schemas.openxmlformats.org/officeDocument/2006/relationships/image" Target="../media/image17.png"/><Relationship Id="rId15" Type="http://schemas.openxmlformats.org/officeDocument/2006/relationships/image" Target="../media/image20.png"/><Relationship Id="rId23" Type="http://schemas.openxmlformats.org/officeDocument/2006/relationships/image" Target="../media/image4.svg"/><Relationship Id="rId28" Type="http://schemas.openxmlformats.org/officeDocument/2006/relationships/image" Target="../media/image5.svg"/><Relationship Id="rId10" Type="http://schemas.openxmlformats.org/officeDocument/2006/relationships/image" Target="../media/image33.svg"/><Relationship Id="rId19" Type="http://schemas.openxmlformats.org/officeDocument/2006/relationships/image" Target="../media/image23.png"/><Relationship Id="rId4" Type="http://schemas.openxmlformats.org/officeDocument/2006/relationships/image" Target="../media/image5.svg"/><Relationship Id="rId14" Type="http://schemas.openxmlformats.org/officeDocument/2006/relationships/image" Target="../media/image23.svg"/><Relationship Id="rId9" Type="http://schemas.openxmlformats.org/officeDocument/2006/relationships/image" Target="../media/image97.svg"/><Relationship Id="rId22" Type="http://schemas.openxmlformats.org/officeDocument/2006/relationships/image" Target="../media/image10.png"/><Relationship Id="rId27" Type="http://schemas.openxmlformats.org/officeDocument/2006/relationships/image" Target="../media/image67.sv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svg"/><Relationship Id="rId18" Type="http://schemas.openxmlformats.org/officeDocument/2006/relationships/image" Target="../media/image29.png"/><Relationship Id="rId26" Type="http://schemas.openxmlformats.org/officeDocument/2006/relationships/image" Target="../media/image47.png"/><Relationship Id="rId3" Type="http://schemas.openxmlformats.org/officeDocument/2006/relationships/image" Target="../media/image63.svg"/><Relationship Id="rId21" Type="http://schemas.openxmlformats.org/officeDocument/2006/relationships/image" Target="../media/image59.svg"/><Relationship Id="rId7" Type="http://schemas.openxmlformats.org/officeDocument/2006/relationships/image" Target="../media/image17.svg"/><Relationship Id="rId12" Type="http://schemas.openxmlformats.org/officeDocument/2006/relationships/image" Target="../media/image25.png"/><Relationship Id="rId17" Type="http://schemas.openxmlformats.org/officeDocument/2006/relationships/image" Target="../media/image57.svg"/><Relationship Id="rId25" Type="http://schemas.openxmlformats.org/officeDocument/2006/relationships/image" Target="../media/image26.svg"/><Relationship Id="rId2" Type="http://schemas.openxmlformats.org/officeDocument/2006/relationships/image" Target="../media/image48.png"/><Relationship Id="rId20" Type="http://schemas.openxmlformats.org/officeDocument/2006/relationships/image" Target="../media/image33.png"/><Relationship Id="rId16"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49.svg"/><Relationship Id="rId24" Type="http://schemas.openxmlformats.org/officeDocument/2006/relationships/image" Target="../media/image34.png"/><Relationship Id="rId5" Type="http://schemas.openxmlformats.org/officeDocument/2006/relationships/image" Target="../media/image22.svg"/><Relationship Id="rId23" Type="http://schemas.openxmlformats.org/officeDocument/2006/relationships/image" Target="../media/image67.svg"/><Relationship Id="rId10" Type="http://schemas.openxmlformats.org/officeDocument/2006/relationships/image" Target="../media/image24.png"/><Relationship Id="rId19" Type="http://schemas.openxmlformats.org/officeDocument/2006/relationships/image" Target="../media/image51.svg"/><Relationship Id="rId4" Type="http://schemas.openxmlformats.org/officeDocument/2006/relationships/image" Target="../media/image31.png"/><Relationship Id="rId9" Type="http://schemas.openxmlformats.org/officeDocument/2006/relationships/image" Target="../media/image65.svg"/><Relationship Id="rId14" Type="http://schemas.openxmlformats.org/officeDocument/2006/relationships/image" Target="../media/image30.png"/><Relationship Id="rId22" Type="http://schemas.openxmlformats.org/officeDocument/2006/relationships/image" Target="../media/image26.png"/></Relationships>
</file>

<file path=ppt/slides/_rels/slide31.xml.rels><?xml version="1.0" encoding="UTF-8" standalone="yes"?>
<Relationships xmlns="http://schemas.openxmlformats.org/package/2006/relationships"><Relationship Id="rId26" Type="http://schemas.openxmlformats.org/officeDocument/2006/relationships/image" Target="../media/image37.png"/><Relationship Id="rId39" Type="http://schemas.openxmlformats.org/officeDocument/2006/relationships/image" Target="../media/image141.png"/><Relationship Id="rId18" Type="http://schemas.openxmlformats.org/officeDocument/2006/relationships/image" Target="../media/image43.svg"/><Relationship Id="rId21" Type="http://schemas.openxmlformats.org/officeDocument/2006/relationships/image" Target="../media/image59.svg"/><Relationship Id="rId34" Type="http://schemas.openxmlformats.org/officeDocument/2006/relationships/image" Target="../media/image60.png"/><Relationship Id="rId42" Type="http://schemas.openxmlformats.org/officeDocument/2006/relationships/image" Target="../media/image142.png"/><Relationship Id="rId25" Type="http://schemas.openxmlformats.org/officeDocument/2006/relationships/image" Target="../media/image26.svg"/><Relationship Id="rId33" Type="http://schemas.openxmlformats.org/officeDocument/2006/relationships/image" Target="../media/image33.svg"/><Relationship Id="rId12" Type="http://schemas.openxmlformats.org/officeDocument/2006/relationships/image" Target="../media/image37.svg"/><Relationship Id="rId38" Type="http://schemas.openxmlformats.org/officeDocument/2006/relationships/image" Target="../media/image41.sv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29" Type="http://schemas.openxmlformats.org/officeDocument/2006/relationships/image" Target="../media/image136.png"/><Relationship Id="rId41" Type="http://schemas.openxmlformats.org/officeDocument/2006/relationships/image" Target="../media/image45.svg"/><Relationship Id="rId1" Type="http://schemas.openxmlformats.org/officeDocument/2006/relationships/slideLayout" Target="../slideLayouts/slideLayout7.xml"/><Relationship Id="rId6" Type="http://schemas.openxmlformats.org/officeDocument/2006/relationships/image" Target="../media/image29.png"/><Relationship Id="rId32" Type="http://schemas.openxmlformats.org/officeDocument/2006/relationships/image" Target="../media/image115.png"/><Relationship Id="rId37" Type="http://schemas.openxmlformats.org/officeDocument/2006/relationships/image" Target="../media/image46.png"/><Relationship Id="rId40" Type="http://schemas.openxmlformats.org/officeDocument/2006/relationships/image" Target="../media/image47.png"/><Relationship Id="rId5" Type="http://schemas.openxmlformats.org/officeDocument/2006/relationships/image" Target="../media/image22.svg"/><Relationship Id="rId28" Type="http://schemas.openxmlformats.org/officeDocument/2006/relationships/image" Target="../media/image61.svg"/><Relationship Id="rId36" Type="http://schemas.openxmlformats.org/officeDocument/2006/relationships/image" Target="../media/image45.png"/><Relationship Id="rId19" Type="http://schemas.openxmlformats.org/officeDocument/2006/relationships/image" Target="../media/image51.svg"/><Relationship Id="rId31" Type="http://schemas.openxmlformats.org/officeDocument/2006/relationships/image" Target="../media/image31.svg"/><Relationship Id="rId10" Type="http://schemas.openxmlformats.org/officeDocument/2006/relationships/image" Target="../media/image35.svg"/><Relationship Id="rId22" Type="http://schemas.openxmlformats.org/officeDocument/2006/relationships/image" Target="../media/image34.png"/><Relationship Id="rId27" Type="http://schemas.openxmlformats.org/officeDocument/2006/relationships/image" Target="../media/image35.png"/><Relationship Id="rId4" Type="http://schemas.openxmlformats.org/officeDocument/2006/relationships/image" Target="../media/image29.svg"/><Relationship Id="rId30" Type="http://schemas.openxmlformats.org/officeDocument/2006/relationships/image" Target="../media/image114.png"/><Relationship Id="rId35" Type="http://schemas.openxmlformats.org/officeDocument/2006/relationships/image" Target="../media/image140.png"/><Relationship Id="rId14" Type="http://schemas.openxmlformats.org/officeDocument/2006/relationships/image" Target="../media/image39.svg"/></Relationships>
</file>

<file path=ppt/slides/_rels/slide3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svg"/><Relationship Id="rId3" Type="http://schemas.openxmlformats.org/officeDocument/2006/relationships/image" Target="../media/image38.jpeg"/><Relationship Id="rId7" Type="http://schemas.openxmlformats.org/officeDocument/2006/relationships/image" Target="../media/image6.svg"/><Relationship Id="rId12" Type="http://schemas.openxmlformats.org/officeDocument/2006/relationships/image" Target="../media/image14.png"/><Relationship Id="rId17" Type="http://schemas.openxmlformats.org/officeDocument/2006/relationships/image" Target="../media/image41.svg"/><Relationship Id="rId2" Type="http://schemas.openxmlformats.org/officeDocument/2006/relationships/image" Target="../media/image11.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29.svg"/><Relationship Id="rId14" Type="http://schemas.openxmlformats.org/officeDocument/2006/relationships/image" Target="../media/image34.png"/></Relationships>
</file>

<file path=ppt/slides/_rels/slide33.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67.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23.svg"/><Relationship Id="rId12" Type="http://schemas.openxmlformats.org/officeDocument/2006/relationships/image" Target="../media/image25.svg"/><Relationship Id="rId2" Type="http://schemas.openxmlformats.org/officeDocument/2006/relationships/image" Target="../media/image29.png"/><Relationship Id="rId20" Type="http://schemas.openxmlformats.org/officeDocument/2006/relationships/image" Target="../media/image33.png"/><Relationship Id="rId16" Type="http://schemas.openxmlformats.org/officeDocument/2006/relationships/image" Target="../media/image27.svg"/><Relationship Id="rId29" Type="http://schemas.openxmlformats.org/officeDocument/2006/relationships/image" Target="../media/image66.png"/><Relationship Id="rId1" Type="http://schemas.openxmlformats.org/officeDocument/2006/relationships/slideLayout" Target="../slideLayouts/slideLayout7.xml"/><Relationship Id="rId24" Type="http://schemas.openxmlformats.org/officeDocument/2006/relationships/image" Target="../media/image63.png"/><Relationship Id="rId23" Type="http://schemas.openxmlformats.org/officeDocument/2006/relationships/image" Target="../media/image26.svg"/><Relationship Id="rId28" Type="http://schemas.openxmlformats.org/officeDocument/2006/relationships/image" Target="../media/image65.pn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143.png"/><Relationship Id="rId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64.png"/><Relationship Id="rId14" Type="http://schemas.openxmlformats.org/officeDocument/2006/relationships/image" Target="../media/image31.svg"/><Relationship Id="rId30" Type="http://schemas.openxmlformats.org/officeDocument/2006/relationships/image" Target="../media/image29.svg"/></Relationships>
</file>

<file path=ppt/slides/_rels/slide34.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37.png"/><Relationship Id="rId18" Type="http://schemas.openxmlformats.org/officeDocument/2006/relationships/image" Target="../media/image79.svg"/><Relationship Id="rId39" Type="http://schemas.openxmlformats.org/officeDocument/2006/relationships/image" Target="../media/image81.svg"/><Relationship Id="rId21" Type="http://schemas.openxmlformats.org/officeDocument/2006/relationships/image" Target="../media/image59.svg"/><Relationship Id="rId34" Type="http://schemas.openxmlformats.org/officeDocument/2006/relationships/image" Target="../media/image149.png"/><Relationship Id="rId42" Type="http://schemas.openxmlformats.org/officeDocument/2006/relationships/image" Target="../media/image35.png"/><Relationship Id="rId7" Type="http://schemas.openxmlformats.org/officeDocument/2006/relationships/image" Target="../media/image17.svg"/><Relationship Id="rId25" Type="http://schemas.openxmlformats.org/officeDocument/2006/relationships/image" Target="../media/image26.svg"/><Relationship Id="rId33" Type="http://schemas.openxmlformats.org/officeDocument/2006/relationships/image" Target="../media/image148.png"/><Relationship Id="rId12" Type="http://schemas.openxmlformats.org/officeDocument/2006/relationships/image" Target="../media/image73.svg"/><Relationship Id="rId38" Type="http://schemas.openxmlformats.org/officeDocument/2006/relationships/image" Target="../media/image152.pn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29" Type="http://schemas.openxmlformats.org/officeDocument/2006/relationships/image" Target="../media/image67.svg"/><Relationship Id="rId41" Type="http://schemas.openxmlformats.org/officeDocument/2006/relationships/image" Target="../media/image83.svg"/><Relationship Id="rId1" Type="http://schemas.openxmlformats.org/officeDocument/2006/relationships/slideLayout" Target="../slideLayouts/slideLayout7.xml"/><Relationship Id="rId6" Type="http://schemas.openxmlformats.org/officeDocument/2006/relationships/image" Target="../media/image32.png"/><Relationship Id="rId32" Type="http://schemas.openxmlformats.org/officeDocument/2006/relationships/image" Target="../media/image147.png"/><Relationship Id="rId37" Type="http://schemas.openxmlformats.org/officeDocument/2006/relationships/image" Target="../media/image151.png"/><Relationship Id="rId40" Type="http://schemas.openxmlformats.org/officeDocument/2006/relationships/image" Target="../media/image153.png"/><Relationship Id="rId5" Type="http://schemas.openxmlformats.org/officeDocument/2006/relationships/image" Target="../media/image22.svg"/><Relationship Id="rId28" Type="http://schemas.openxmlformats.org/officeDocument/2006/relationships/image" Target="../media/image145.png"/><Relationship Id="rId36" Type="http://schemas.openxmlformats.org/officeDocument/2006/relationships/image" Target="../media/image77.svg"/><Relationship Id="rId19" Type="http://schemas.openxmlformats.org/officeDocument/2006/relationships/image" Target="../media/image51.svg"/><Relationship Id="rId31" Type="http://schemas.openxmlformats.org/officeDocument/2006/relationships/image" Target="../media/image69.svg"/><Relationship Id="rId10" Type="http://schemas.openxmlformats.org/officeDocument/2006/relationships/image" Target="../media/image71.svg"/><Relationship Id="rId22" Type="http://schemas.openxmlformats.org/officeDocument/2006/relationships/image" Target="../media/image34.png"/><Relationship Id="rId27" Type="http://schemas.openxmlformats.org/officeDocument/2006/relationships/image" Target="../media/image144.png"/><Relationship Id="rId4" Type="http://schemas.openxmlformats.org/officeDocument/2006/relationships/image" Target="../media/image65.svg"/><Relationship Id="rId30" Type="http://schemas.openxmlformats.org/officeDocument/2006/relationships/image" Target="../media/image146.png"/><Relationship Id="rId14" Type="http://schemas.openxmlformats.org/officeDocument/2006/relationships/image" Target="../media/image75.svg"/><Relationship Id="rId35" Type="http://schemas.openxmlformats.org/officeDocument/2006/relationships/image" Target="../media/image150.png"/><Relationship Id="rId43" Type="http://schemas.openxmlformats.org/officeDocument/2006/relationships/image" Target="../media/image61.svg"/></Relationships>
</file>

<file path=ppt/slides/_rels/slide35.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svg"/><Relationship Id="rId7" Type="http://schemas.openxmlformats.org/officeDocument/2006/relationships/image" Target="../media/image32.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4.svg"/><Relationship Id="rId10" Type="http://schemas.openxmlformats.org/officeDocument/2006/relationships/image" Target="../media/image19.svg"/><Relationship Id="rId4" Type="http://schemas.openxmlformats.org/officeDocument/2006/relationships/image" Target="../media/image155.png"/><Relationship Id="rId9" Type="http://schemas.openxmlformats.org/officeDocument/2006/relationships/image" Target="../media/image39.png"/></Relationships>
</file>

<file path=ppt/slides/_rels/slide36.xml.rels><?xml version="1.0" encoding="UTF-8" standalone="yes"?>
<Relationships xmlns="http://schemas.openxmlformats.org/package/2006/relationships"><Relationship Id="rId18" Type="http://schemas.openxmlformats.org/officeDocument/2006/relationships/image" Target="../media/image32.png"/><Relationship Id="rId21" Type="http://schemas.openxmlformats.org/officeDocument/2006/relationships/image" Target="../media/image59.svg"/><Relationship Id="rId3" Type="http://schemas.openxmlformats.org/officeDocument/2006/relationships/image" Target="../media/image2.svg"/><Relationship Id="rId17" Type="http://schemas.openxmlformats.org/officeDocument/2006/relationships/image" Target="../media/image22.svg"/><Relationship Id="rId2"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24" Type="http://schemas.openxmlformats.org/officeDocument/2006/relationships/image" Target="../media/image157.png"/><Relationship Id="rId23" Type="http://schemas.openxmlformats.org/officeDocument/2006/relationships/image" Target="../media/image26.svg"/><Relationship Id="rId10" Type="http://schemas.openxmlformats.org/officeDocument/2006/relationships/image" Target="../media/image31.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34.png"/></Relationships>
</file>

<file path=ppt/slides/_rels/slide37.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235.svg"/><Relationship Id="rId13" Type="http://schemas.openxmlformats.org/officeDocument/2006/relationships/image" Target="../media/image12.svg"/><Relationship Id="rId21" Type="http://schemas.openxmlformats.org/officeDocument/2006/relationships/image" Target="../media/image59.svg"/><Relationship Id="rId17" Type="http://schemas.openxmlformats.org/officeDocument/2006/relationships/image" Target="../media/image22.svg"/><Relationship Id="rId2"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7.xml"/><Relationship Id="rId24" Type="http://schemas.openxmlformats.org/officeDocument/2006/relationships/image" Target="../media/image134.png"/><Relationship Id="rId23" Type="http://schemas.openxmlformats.org/officeDocument/2006/relationships/image" Target="../media/image26.svg"/><Relationship Id="rId10" Type="http://schemas.openxmlformats.org/officeDocument/2006/relationships/image" Target="../media/image31.png"/><Relationship Id="rId19" Type="http://schemas.openxmlformats.org/officeDocument/2006/relationships/image" Target="../media/image17.svg"/><Relationship Id="rId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6.png"/></Relationships>
</file>

<file path=ppt/slides/_rels/slide4.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36.png"/><Relationship Id="rId3" Type="http://schemas.openxmlformats.org/officeDocument/2006/relationships/image" Target="../media/image45.svg"/><Relationship Id="rId21" Type="http://schemas.openxmlformats.org/officeDocument/2006/relationships/image" Target="../media/image59.svg"/><Relationship Id="rId12" Type="http://schemas.openxmlformats.org/officeDocument/2006/relationships/image" Target="../media/image30.png"/><Relationship Id="rId17" Type="http://schemas.openxmlformats.org/officeDocument/2006/relationships/image" Target="../media/image22.svg"/><Relationship Id="rId25" Type="http://schemas.openxmlformats.org/officeDocument/2006/relationships/image" Target="../media/image61.svg"/><Relationship Id="rId2" Type="http://schemas.openxmlformats.org/officeDocument/2006/relationships/image" Target="../media/image27.png"/><Relationship Id="rId16" Type="http://schemas.openxmlformats.org/officeDocument/2006/relationships/image" Target="../media/image31.pn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53.svg"/><Relationship Id="rId24" Type="http://schemas.openxmlformats.org/officeDocument/2006/relationships/image" Target="../media/image35.pn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26.svg"/><Relationship Id="rId28" Type="http://schemas.openxmlformats.org/officeDocument/2006/relationships/image" Target="../media/image125.svg"/><Relationship Id="rId10" Type="http://schemas.openxmlformats.org/officeDocument/2006/relationships/image" Target="../media/image25.png"/><Relationship Id="rId19" Type="http://schemas.openxmlformats.org/officeDocument/2006/relationships/image" Target="../media/image17.svg"/><Relationship Id="rId4" Type="http://schemas.openxmlformats.org/officeDocument/2006/relationships/image" Target="../media/image28.png"/><Relationship Id="rId9" Type="http://schemas.openxmlformats.org/officeDocument/2006/relationships/image" Target="../media/image51.svg"/><Relationship Id="rId22" Type="http://schemas.openxmlformats.org/officeDocument/2006/relationships/image" Target="../media/image34.png"/><Relationship Id="rId14" Type="http://schemas.openxmlformats.org/officeDocument/2006/relationships/image" Target="../media/image57.svg"/><Relationship Id="rId27"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8.svg"/><Relationship Id="rId3" Type="http://schemas.openxmlformats.org/officeDocument/2006/relationships/image" Target="../media/image38.jpeg"/><Relationship Id="rId7" Type="http://schemas.openxmlformats.org/officeDocument/2006/relationships/image" Target="../media/image6.svg"/><Relationship Id="rId12" Type="http://schemas.openxmlformats.org/officeDocument/2006/relationships/image" Target="../media/image14.png"/><Relationship Id="rId17" Type="http://schemas.openxmlformats.org/officeDocument/2006/relationships/image" Target="../media/image7.svg"/><Relationship Id="rId2" Type="http://schemas.openxmlformats.org/officeDocument/2006/relationships/image" Target="../media/image11.png"/><Relationship Id="rId16"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2.svg"/><Relationship Id="rId5" Type="http://schemas.openxmlformats.org/officeDocument/2006/relationships/image" Target="../media/image19.svg"/><Relationship Id="rId15" Type="http://schemas.openxmlformats.org/officeDocument/2006/relationships/image" Target="../media/image26.svg"/><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image" Target="../media/image29.svg"/><Relationship Id="rId14" Type="http://schemas.openxmlformats.org/officeDocument/2006/relationships/image" Target="../media/image34.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26" Type="http://schemas.openxmlformats.org/officeDocument/2006/relationships/image" Target="../media/image37.png"/><Relationship Id="rId21" Type="http://schemas.openxmlformats.org/officeDocument/2006/relationships/image" Target="../media/image59.svg"/><Relationship Id="rId34" Type="http://schemas.openxmlformats.org/officeDocument/2006/relationships/image" Target="../media/image47.png"/><Relationship Id="rId7" Type="http://schemas.openxmlformats.org/officeDocument/2006/relationships/image" Target="../media/image17.svg"/><Relationship Id="rId25" Type="http://schemas.openxmlformats.org/officeDocument/2006/relationships/image" Target="../media/image26.svg"/><Relationship Id="rId12" Type="http://schemas.openxmlformats.org/officeDocument/2006/relationships/image" Target="../media/image39.svg"/><Relationship Id="rId33" Type="http://schemas.openxmlformats.org/officeDocument/2006/relationships/image" Target="../media/image46.pn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125.svg"/><Relationship Id="rId29" Type="http://schemas.openxmlformats.org/officeDocument/2006/relationships/image" Target="../media/image131.svg"/><Relationship Id="rId1" Type="http://schemas.openxmlformats.org/officeDocument/2006/relationships/slideLayout" Target="../slideLayouts/slideLayout7.xml"/><Relationship Id="rId6" Type="http://schemas.openxmlformats.org/officeDocument/2006/relationships/image" Target="../media/image32.png"/><Relationship Id="rId32" Type="http://schemas.openxmlformats.org/officeDocument/2006/relationships/image" Target="../media/image45.png"/><Relationship Id="rId37" Type="http://schemas.openxmlformats.org/officeDocument/2006/relationships/image" Target="../media/image57.svg"/><Relationship Id="rId5" Type="http://schemas.openxmlformats.org/officeDocument/2006/relationships/image" Target="../media/image22.svg"/><Relationship Id="rId28" Type="http://schemas.openxmlformats.org/officeDocument/2006/relationships/image" Target="../media/image43.png"/><Relationship Id="rId36" Type="http://schemas.openxmlformats.org/officeDocument/2006/relationships/image" Target="../media/image36.png"/><Relationship Id="rId19" Type="http://schemas.openxmlformats.org/officeDocument/2006/relationships/image" Target="../media/image51.svg"/><Relationship Id="rId31" Type="http://schemas.openxmlformats.org/officeDocument/2006/relationships/image" Target="../media/image9.svg"/><Relationship Id="rId22" Type="http://schemas.openxmlformats.org/officeDocument/2006/relationships/image" Target="../media/image34.png"/><Relationship Id="rId27" Type="http://schemas.openxmlformats.org/officeDocument/2006/relationships/image" Target="../media/image42.png"/><Relationship Id="rId4" Type="http://schemas.openxmlformats.org/officeDocument/2006/relationships/image" Target="../media/image129.svg"/><Relationship Id="rId30" Type="http://schemas.openxmlformats.org/officeDocument/2006/relationships/image" Target="../media/image44.png"/><Relationship Id="rId14" Type="http://schemas.openxmlformats.org/officeDocument/2006/relationships/image" Target="../media/image41.svg"/><Relationship Id="rId35"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53.svg"/><Relationship Id="rId18" Type="http://schemas.openxmlformats.org/officeDocument/2006/relationships/image" Target="../media/image29.png"/><Relationship Id="rId26" Type="http://schemas.openxmlformats.org/officeDocument/2006/relationships/image" Target="../media/image24.png"/><Relationship Id="rId3" Type="http://schemas.openxmlformats.org/officeDocument/2006/relationships/image" Target="../media/image48.png"/><Relationship Id="rId21" Type="http://schemas.openxmlformats.org/officeDocument/2006/relationships/image" Target="../media/image59.svg"/><Relationship Id="rId7" Type="http://schemas.openxmlformats.org/officeDocument/2006/relationships/image" Target="../media/image32.png"/><Relationship Id="rId17" Type="http://schemas.openxmlformats.org/officeDocument/2006/relationships/image" Target="../media/image57.svg"/><Relationship Id="rId25" Type="http://schemas.openxmlformats.org/officeDocument/2006/relationships/image" Target="../media/image26.svg"/><Relationship Id="rId33" Type="http://schemas.openxmlformats.org/officeDocument/2006/relationships/image" Target="../media/image51.png"/><Relationship Id="rId2" Type="http://schemas.openxmlformats.org/officeDocument/2006/relationships/notesSlide" Target="../notesSlides/notesSlide1.xml"/><Relationship Id="rId20" Type="http://schemas.openxmlformats.org/officeDocument/2006/relationships/image" Target="../media/image33.png"/><Relationship Id="rId29" Type="http://schemas.openxmlformats.org/officeDocument/2006/relationships/image" Target="../media/image1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5.png"/><Relationship Id="rId24" Type="http://schemas.openxmlformats.org/officeDocument/2006/relationships/image" Target="../media/image34.png"/><Relationship Id="rId32" Type="http://schemas.openxmlformats.org/officeDocument/2006/relationships/image" Target="../media/image50.png"/><Relationship Id="rId5" Type="http://schemas.openxmlformats.org/officeDocument/2006/relationships/image" Target="../media/image31.png"/><Relationship Id="rId23" Type="http://schemas.openxmlformats.org/officeDocument/2006/relationships/image" Target="../media/image67.svg"/><Relationship Id="rId28" Type="http://schemas.openxmlformats.org/officeDocument/2006/relationships/image" Target="../media/image6.png"/><Relationship Id="rId10" Type="http://schemas.openxmlformats.org/officeDocument/2006/relationships/image" Target="../media/image65.svg"/><Relationship Id="rId19" Type="http://schemas.openxmlformats.org/officeDocument/2006/relationships/image" Target="../media/image51.svg"/><Relationship Id="rId31" Type="http://schemas.openxmlformats.org/officeDocument/2006/relationships/image" Target="../media/image41.svg"/><Relationship Id="rId4" Type="http://schemas.openxmlformats.org/officeDocument/2006/relationships/image" Target="../media/image63.svg"/><Relationship Id="rId9" Type="http://schemas.openxmlformats.org/officeDocument/2006/relationships/image" Target="../media/image49.png"/><Relationship Id="rId14" Type="http://schemas.openxmlformats.org/officeDocument/2006/relationships/image" Target="../media/image30.png"/><Relationship Id="rId22" Type="http://schemas.openxmlformats.org/officeDocument/2006/relationships/image" Target="../media/image26.png"/><Relationship Id="rId27" Type="http://schemas.openxmlformats.org/officeDocument/2006/relationships/image" Target="../media/image49.svg"/><Relationship Id="rId30" Type="http://schemas.openxmlformats.org/officeDocument/2006/relationships/image" Target="../media/image46.png"/></Relationships>
</file>

<file path=ppt/slides/_rels/slide8.xml.rels><?xml version="1.0" encoding="UTF-8" standalone="yes"?>
<Relationships xmlns="http://schemas.openxmlformats.org/package/2006/relationships"><Relationship Id="rId18" Type="http://schemas.openxmlformats.org/officeDocument/2006/relationships/image" Target="../media/image32.png"/><Relationship Id="rId8" Type="http://schemas.openxmlformats.org/officeDocument/2006/relationships/image" Target="../media/image91.svg"/><Relationship Id="rId26" Type="http://schemas.openxmlformats.org/officeDocument/2006/relationships/image" Target="../media/image54.png"/><Relationship Id="rId39" Type="http://schemas.openxmlformats.org/officeDocument/2006/relationships/image" Target="../media/image101.svg"/><Relationship Id="rId21" Type="http://schemas.openxmlformats.org/officeDocument/2006/relationships/image" Target="../media/image59.svg"/><Relationship Id="rId34" Type="http://schemas.openxmlformats.org/officeDocument/2006/relationships/image" Target="../media/image59.png"/><Relationship Id="rId42" Type="http://schemas.openxmlformats.org/officeDocument/2006/relationships/image" Target="../media/image18.png"/><Relationship Id="rId17" Type="http://schemas.openxmlformats.org/officeDocument/2006/relationships/image" Target="../media/image22.svg"/><Relationship Id="rId25" Type="http://schemas.openxmlformats.org/officeDocument/2006/relationships/image" Target="../media/image53.png"/><Relationship Id="rId12" Type="http://schemas.openxmlformats.org/officeDocument/2006/relationships/image" Target="../media/image95.svg"/><Relationship Id="rId33" Type="http://schemas.openxmlformats.org/officeDocument/2006/relationships/image" Target="../media/image105.svg"/><Relationship Id="rId38" Type="http://schemas.openxmlformats.org/officeDocument/2006/relationships/image" Target="../media/image61.png"/><Relationship Id="rId2"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56.png"/><Relationship Id="rId41" Type="http://schemas.openxmlformats.org/officeDocument/2006/relationships/image" Target="../media/image12.svg"/><Relationship Id="rId1" Type="http://schemas.openxmlformats.org/officeDocument/2006/relationships/slideLayout" Target="../slideLayouts/slideLayout7.xml"/><Relationship Id="rId24" Type="http://schemas.openxmlformats.org/officeDocument/2006/relationships/image" Target="../media/image52.png"/><Relationship Id="rId6" Type="http://schemas.openxmlformats.org/officeDocument/2006/relationships/image" Target="../media/image89.svg"/><Relationship Id="rId32" Type="http://schemas.openxmlformats.org/officeDocument/2006/relationships/image" Target="../media/image58.png"/><Relationship Id="rId37" Type="http://schemas.openxmlformats.org/officeDocument/2006/relationships/image" Target="../media/image35.svg"/><Relationship Id="rId40" Type="http://schemas.openxmlformats.org/officeDocument/2006/relationships/image" Target="../media/image6.png"/><Relationship Id="rId23" Type="http://schemas.openxmlformats.org/officeDocument/2006/relationships/image" Target="../media/image26.svg"/><Relationship Id="rId28" Type="http://schemas.openxmlformats.org/officeDocument/2006/relationships/image" Target="../media/image55.png"/><Relationship Id="rId36" Type="http://schemas.openxmlformats.org/officeDocument/2006/relationships/image" Target="../media/image60.png"/><Relationship Id="rId10" Type="http://schemas.openxmlformats.org/officeDocument/2006/relationships/image" Target="../media/image31.png"/><Relationship Id="rId19" Type="http://schemas.openxmlformats.org/officeDocument/2006/relationships/image" Target="../media/image17.svg"/><Relationship Id="rId31" Type="http://schemas.openxmlformats.org/officeDocument/2006/relationships/image" Target="../media/image103.svg"/><Relationship Id="rId9" Type="http://schemas.openxmlformats.org/officeDocument/2006/relationships/image" Target="../media/image51.svg"/><Relationship Id="rId22" Type="http://schemas.openxmlformats.org/officeDocument/2006/relationships/image" Target="../media/image34.png"/><Relationship Id="rId27" Type="http://schemas.openxmlformats.org/officeDocument/2006/relationships/image" Target="../media/image93.svg"/><Relationship Id="rId14" Type="http://schemas.openxmlformats.org/officeDocument/2006/relationships/image" Target="../media/image97.svg"/><Relationship Id="rId30" Type="http://schemas.openxmlformats.org/officeDocument/2006/relationships/image" Target="../media/image57.png"/><Relationship Id="rId35" Type="http://schemas.openxmlformats.org/officeDocument/2006/relationships/image" Target="../media/image11.svg"/><Relationship Id="rId43" Type="http://schemas.openxmlformats.org/officeDocument/2006/relationships/image" Target="../media/image62.png"/></Relationships>
</file>

<file path=ppt/slides/_rels/slide9.xml.rels><?xml version="1.0" encoding="UTF-8" standalone="yes"?>
<Relationships xmlns="http://schemas.openxmlformats.org/package/2006/relationships"><Relationship Id="rId18" Type="http://schemas.openxmlformats.org/officeDocument/2006/relationships/image" Target="../media/image32.png"/><Relationship Id="rId26" Type="http://schemas.openxmlformats.org/officeDocument/2006/relationships/image" Target="../media/image64.png"/><Relationship Id="rId21" Type="http://schemas.openxmlformats.org/officeDocument/2006/relationships/image" Target="../media/image59.svg"/><Relationship Id="rId17" Type="http://schemas.openxmlformats.org/officeDocument/2006/relationships/image" Target="../media/image22.svg"/><Relationship Id="rId25" Type="http://schemas.openxmlformats.org/officeDocument/2006/relationships/image" Target="../media/image23.svg"/><Relationship Id="rId12" Type="http://schemas.openxmlformats.org/officeDocument/2006/relationships/image" Target="../media/image25.svg"/><Relationship Id="rId2" Type="http://schemas.openxmlformats.org/officeDocument/2006/relationships/image" Target="../media/image31.png"/><Relationship Id="rId20" Type="http://schemas.openxmlformats.org/officeDocument/2006/relationships/image" Target="../media/image33.png"/><Relationship Id="rId16" Type="http://schemas.openxmlformats.org/officeDocument/2006/relationships/image" Target="../media/image27.svg"/><Relationship Id="rId29" Type="http://schemas.openxmlformats.org/officeDocument/2006/relationships/image" Target="../media/image29.svg"/><Relationship Id="rId1" Type="http://schemas.openxmlformats.org/officeDocument/2006/relationships/slideLayout" Target="../slideLayouts/slideLayout7.xml"/><Relationship Id="rId24" Type="http://schemas.openxmlformats.org/officeDocument/2006/relationships/image" Target="../media/image63.png"/><Relationship Id="rId23" Type="http://schemas.openxmlformats.org/officeDocument/2006/relationships/image" Target="../media/image26.svg"/><Relationship Id="rId28" Type="http://schemas.openxmlformats.org/officeDocument/2006/relationships/image" Target="../media/image66.png"/><Relationship Id="rId19" Type="http://schemas.openxmlformats.org/officeDocument/2006/relationships/image" Target="../media/image17.svg"/><Relationship Id="rId22" Type="http://schemas.openxmlformats.org/officeDocument/2006/relationships/image" Target="../media/image34.png"/><Relationship Id="rId14" Type="http://schemas.openxmlformats.org/officeDocument/2006/relationships/image" Target="../media/image31.svg"/><Relationship Id="rId27" Type="http://schemas.openxmlformats.org/officeDocument/2006/relationships/image" Target="../media/image65.png"/><Relationship Id="rId30"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28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25703"/>
            </a:stretch>
          </a:blipFill>
        </p:spPr>
      </p:sp>
      <p:sp>
        <p:nvSpPr>
          <p:cNvPr id="3" name="Freeform 3"/>
          <p:cNvSpPr/>
          <p:nvPr/>
        </p:nvSpPr>
        <p:spPr>
          <a:xfrm flipH="1">
            <a:off x="10918320" y="5682755"/>
            <a:ext cx="7301574" cy="4736896"/>
          </a:xfrm>
          <a:custGeom>
            <a:avLst/>
            <a:gdLst/>
            <a:ahLst/>
            <a:cxnLst/>
            <a:rect l="l" t="t" r="r" b="b"/>
            <a:pathLst>
              <a:path w="7301574" h="4736896">
                <a:moveTo>
                  <a:pt x="7301574" y="0"/>
                </a:moveTo>
                <a:lnTo>
                  <a:pt x="0" y="0"/>
                </a:lnTo>
                <a:lnTo>
                  <a:pt x="0" y="4736896"/>
                </a:lnTo>
                <a:lnTo>
                  <a:pt x="7301574" y="4736896"/>
                </a:lnTo>
                <a:lnTo>
                  <a:pt x="7301574"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1064853" y="-2679609"/>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5" name="Freeform 5"/>
          <p:cNvSpPr/>
          <p:nvPr/>
        </p:nvSpPr>
        <p:spPr>
          <a:xfrm rot="5400000">
            <a:off x="2222078" y="7364247"/>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5">
              <a:alphaModFix amt="9999"/>
              <a:extLst>
                <a:ext uri="{96DAC541-7B7A-43D3-8B79-37D633B846F1}">
                  <asvg:svgBlip xmlns="" xmlns:asvg="http://schemas.microsoft.com/office/drawing/2016/SVG/main" r:embed="rId6"/>
                </a:ext>
              </a:extLst>
            </a:blip>
            <a:stretch>
              <a:fillRect/>
            </a:stretch>
          </a:blipFill>
        </p:spPr>
      </p:sp>
      <p:sp>
        <p:nvSpPr>
          <p:cNvPr id="6" name="Freeform 6"/>
          <p:cNvSpPr/>
          <p:nvPr/>
        </p:nvSpPr>
        <p:spPr>
          <a:xfrm flipH="1" flipV="1">
            <a:off x="8534454" y="-386049"/>
            <a:ext cx="7256723" cy="4889217"/>
          </a:xfrm>
          <a:custGeom>
            <a:avLst/>
            <a:gdLst/>
            <a:ahLst/>
            <a:cxnLst/>
            <a:rect l="l" t="t" r="r" b="b"/>
            <a:pathLst>
              <a:path w="7256723" h="4889217">
                <a:moveTo>
                  <a:pt x="7256723" y="4889217"/>
                </a:moveTo>
                <a:lnTo>
                  <a:pt x="0" y="4889217"/>
                </a:lnTo>
                <a:lnTo>
                  <a:pt x="0" y="0"/>
                </a:lnTo>
                <a:lnTo>
                  <a:pt x="7256723" y="0"/>
                </a:lnTo>
                <a:lnTo>
                  <a:pt x="7256723" y="4889217"/>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a:off x="11987326" y="-1364875"/>
            <a:ext cx="8595194" cy="7477889"/>
          </a:xfrm>
          <a:custGeom>
            <a:avLst/>
            <a:gdLst/>
            <a:ahLst/>
            <a:cxnLst/>
            <a:rect l="l" t="t" r="r" b="b"/>
            <a:pathLst>
              <a:path w="8595194" h="7477889">
                <a:moveTo>
                  <a:pt x="0" y="0"/>
                </a:moveTo>
                <a:lnTo>
                  <a:pt x="8595194" y="0"/>
                </a:lnTo>
                <a:lnTo>
                  <a:pt x="8595194" y="7477889"/>
                </a:lnTo>
                <a:lnTo>
                  <a:pt x="0" y="7477889"/>
                </a:lnTo>
                <a:lnTo>
                  <a:pt x="0" y="0"/>
                </a:lnTo>
                <a:close/>
              </a:path>
            </a:pathLst>
          </a:custGeom>
          <a:blipFill>
            <a:blip r:embed="rId9"/>
            <a:stretch>
              <a:fillRect/>
            </a:stretch>
          </a:blipFill>
        </p:spPr>
      </p:sp>
      <p:grpSp>
        <p:nvGrpSpPr>
          <p:cNvPr id="8" name="Group 8"/>
          <p:cNvGrpSpPr/>
          <p:nvPr/>
        </p:nvGrpSpPr>
        <p:grpSpPr>
          <a:xfrm>
            <a:off x="12162816" y="-1168366"/>
            <a:ext cx="8244215" cy="7084872"/>
            <a:chOff x="0" y="0"/>
            <a:chExt cx="812800" cy="698500"/>
          </a:xfrm>
        </p:grpSpPr>
        <p:sp>
          <p:nvSpPr>
            <p:cNvPr id="9" name="Freeform 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2743D">
                    <a:alpha val="100000"/>
                  </a:srgbClr>
                </a:gs>
                <a:gs pos="100000">
                  <a:srgbClr val="0E321A">
                    <a:alpha val="100000"/>
                  </a:srgbClr>
                </a:gs>
              </a:gsLst>
              <a:lin ang="0"/>
            </a:gradFill>
          </p:spPr>
        </p:sp>
        <p:sp>
          <p:nvSpPr>
            <p:cNvPr id="10" name="TextBox 10"/>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13" name="Freeform 13"/>
          <p:cNvSpPr/>
          <p:nvPr/>
        </p:nvSpPr>
        <p:spPr>
          <a:xfrm>
            <a:off x="9486900" y="3593270"/>
            <a:ext cx="7209029" cy="6271914"/>
          </a:xfrm>
          <a:custGeom>
            <a:avLst/>
            <a:gdLst/>
            <a:ahLst/>
            <a:cxnLst/>
            <a:rect l="l" t="t" r="r" b="b"/>
            <a:pathLst>
              <a:path w="7209029" h="6271914">
                <a:moveTo>
                  <a:pt x="0" y="0"/>
                </a:moveTo>
                <a:lnTo>
                  <a:pt x="7209029" y="0"/>
                </a:lnTo>
                <a:lnTo>
                  <a:pt x="7209029" y="6271914"/>
                </a:lnTo>
                <a:lnTo>
                  <a:pt x="0" y="6271914"/>
                </a:lnTo>
                <a:lnTo>
                  <a:pt x="0" y="0"/>
                </a:lnTo>
                <a:close/>
              </a:path>
            </a:pathLst>
          </a:custGeom>
          <a:blipFill>
            <a:blip r:embed="rId9"/>
            <a:stretch>
              <a:fillRect/>
            </a:stretch>
          </a:blipFill>
        </p:spPr>
      </p:sp>
      <p:grpSp>
        <p:nvGrpSpPr>
          <p:cNvPr id="19" name="Group 19"/>
          <p:cNvGrpSpPr/>
          <p:nvPr/>
        </p:nvGrpSpPr>
        <p:grpSpPr>
          <a:xfrm>
            <a:off x="122621" y="663308"/>
            <a:ext cx="7785047" cy="1562598"/>
            <a:chOff x="0" y="0"/>
            <a:chExt cx="3557733" cy="698500"/>
          </a:xfrm>
        </p:grpSpPr>
        <p:sp>
          <p:nvSpPr>
            <p:cNvPr id="20" name="Freeform 20"/>
            <p:cNvSpPr/>
            <p:nvPr/>
          </p:nvSpPr>
          <p:spPr>
            <a:xfrm>
              <a:off x="0" y="0"/>
              <a:ext cx="3557733" cy="698500"/>
            </a:xfrm>
            <a:custGeom>
              <a:avLst/>
              <a:gdLst/>
              <a:ahLst/>
              <a:cxnLst/>
              <a:rect l="l" t="t" r="r" b="b"/>
              <a:pathLst>
                <a:path w="3557733" h="698500">
                  <a:moveTo>
                    <a:pt x="3557733" y="349250"/>
                  </a:moveTo>
                  <a:lnTo>
                    <a:pt x="3354533" y="698500"/>
                  </a:lnTo>
                  <a:lnTo>
                    <a:pt x="203200" y="698500"/>
                  </a:lnTo>
                  <a:lnTo>
                    <a:pt x="0" y="349250"/>
                  </a:lnTo>
                  <a:lnTo>
                    <a:pt x="203200" y="0"/>
                  </a:lnTo>
                  <a:lnTo>
                    <a:pt x="3354533" y="0"/>
                  </a:lnTo>
                  <a:lnTo>
                    <a:pt x="3557733" y="349250"/>
                  </a:lnTo>
                  <a:close/>
                </a:path>
              </a:pathLst>
            </a:custGeom>
            <a:gradFill rotWithShape="1">
              <a:gsLst>
                <a:gs pos="0">
                  <a:srgbClr val="22743D">
                    <a:alpha val="100000"/>
                  </a:srgbClr>
                </a:gs>
                <a:gs pos="100000">
                  <a:srgbClr val="0E321A">
                    <a:alpha val="100000"/>
                  </a:srgbClr>
                </a:gs>
              </a:gsLst>
              <a:lin ang="0"/>
            </a:gradFill>
          </p:spPr>
        </p:sp>
        <p:sp>
          <p:nvSpPr>
            <p:cNvPr id="21" name="TextBox 21"/>
            <p:cNvSpPr txBox="1"/>
            <p:nvPr/>
          </p:nvSpPr>
          <p:spPr>
            <a:xfrm>
              <a:off x="114300" y="-38100"/>
              <a:ext cx="3329133" cy="7366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22" name="Group 22"/>
          <p:cNvGrpSpPr/>
          <p:nvPr/>
        </p:nvGrpSpPr>
        <p:grpSpPr>
          <a:xfrm>
            <a:off x="19050" y="8623770"/>
            <a:ext cx="5766654" cy="602839"/>
            <a:chOff x="0" y="0"/>
            <a:chExt cx="6681733" cy="698500"/>
          </a:xfrm>
        </p:grpSpPr>
        <p:sp>
          <p:nvSpPr>
            <p:cNvPr id="23" name="Freeform 23"/>
            <p:cNvSpPr/>
            <p:nvPr/>
          </p:nvSpPr>
          <p:spPr>
            <a:xfrm>
              <a:off x="0" y="0"/>
              <a:ext cx="6681732" cy="698500"/>
            </a:xfrm>
            <a:custGeom>
              <a:avLst/>
              <a:gdLst/>
              <a:ahLst/>
              <a:cxnLst/>
              <a:rect l="l" t="t" r="r" b="b"/>
              <a:pathLst>
                <a:path w="6681732" h="698500">
                  <a:moveTo>
                    <a:pt x="6681732" y="349250"/>
                  </a:moveTo>
                  <a:lnTo>
                    <a:pt x="6478533" y="698500"/>
                  </a:lnTo>
                  <a:lnTo>
                    <a:pt x="203200" y="698500"/>
                  </a:lnTo>
                  <a:lnTo>
                    <a:pt x="0" y="349250"/>
                  </a:lnTo>
                  <a:lnTo>
                    <a:pt x="203200" y="0"/>
                  </a:lnTo>
                  <a:lnTo>
                    <a:pt x="6478533" y="0"/>
                  </a:lnTo>
                  <a:lnTo>
                    <a:pt x="6681732" y="349250"/>
                  </a:lnTo>
                  <a:close/>
                </a:path>
              </a:pathLst>
            </a:custGeom>
            <a:solidFill>
              <a:srgbClr val="000000">
                <a:alpha val="0"/>
              </a:srgbClr>
            </a:solidFill>
            <a:ln w="38100" cap="sq">
              <a:gradFill>
                <a:gsLst>
                  <a:gs pos="0">
                    <a:srgbClr val="22743D">
                      <a:alpha val="100000"/>
                    </a:srgbClr>
                  </a:gs>
                  <a:gs pos="100000">
                    <a:srgbClr val="0E321A">
                      <a:alpha val="100000"/>
                    </a:srgbClr>
                  </a:gs>
                </a:gsLst>
                <a:lin ang="0"/>
              </a:gradFill>
              <a:prstDash val="solid"/>
              <a:miter/>
            </a:ln>
          </p:spPr>
        </p:sp>
        <p:sp>
          <p:nvSpPr>
            <p:cNvPr id="24" name="TextBox 24"/>
            <p:cNvSpPr txBox="1"/>
            <p:nvPr/>
          </p:nvSpPr>
          <p:spPr>
            <a:xfrm>
              <a:off x="114300" y="-38100"/>
              <a:ext cx="6453133"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25" name="TextBox 25"/>
          <p:cNvSpPr txBox="1"/>
          <p:nvPr/>
        </p:nvSpPr>
        <p:spPr>
          <a:xfrm>
            <a:off x="1028700" y="8925190"/>
            <a:ext cx="2976755" cy="438150"/>
          </a:xfrm>
          <a:prstGeom prst="rect">
            <a:avLst/>
          </a:prstGeom>
        </p:spPr>
        <p:txBody>
          <a:bodyPr lIns="0" tIns="0" rIns="0" bIns="0" rtlCol="0" anchor="t">
            <a:spAutoFit/>
          </a:bodyPr>
          <a:lstStyle/>
          <a:p>
            <a:pPr algn="l">
              <a:lnSpc>
                <a:spcPts val="3300"/>
              </a:lnSpc>
            </a:pPr>
            <a:endParaRPr lang="en-US" sz="3000" b="1" spc="-105" dirty="0">
              <a:solidFill>
                <a:srgbClr val="000000"/>
              </a:solidFill>
              <a:latin typeface="Be Vietnam Medium"/>
              <a:ea typeface="Be Vietnam Medium"/>
              <a:cs typeface="Be Vietnam Medium"/>
              <a:sym typeface="Be Vietnam Medium"/>
            </a:endParaRPr>
          </a:p>
        </p:txBody>
      </p:sp>
      <p:grpSp>
        <p:nvGrpSpPr>
          <p:cNvPr id="26" name="Group 26"/>
          <p:cNvGrpSpPr/>
          <p:nvPr/>
        </p:nvGrpSpPr>
        <p:grpSpPr>
          <a:xfrm>
            <a:off x="3937806" y="8604869"/>
            <a:ext cx="3772002" cy="693338"/>
            <a:chOff x="0" y="0"/>
            <a:chExt cx="3800086" cy="698500"/>
          </a:xfrm>
        </p:grpSpPr>
        <p:sp>
          <p:nvSpPr>
            <p:cNvPr id="27" name="Freeform 27"/>
            <p:cNvSpPr/>
            <p:nvPr/>
          </p:nvSpPr>
          <p:spPr>
            <a:xfrm>
              <a:off x="0" y="0"/>
              <a:ext cx="3800085" cy="698500"/>
            </a:xfrm>
            <a:custGeom>
              <a:avLst/>
              <a:gdLst/>
              <a:ahLst/>
              <a:cxnLst/>
              <a:rect l="l" t="t" r="r" b="b"/>
              <a:pathLst>
                <a:path w="3800085" h="698500">
                  <a:moveTo>
                    <a:pt x="3800085" y="349250"/>
                  </a:moveTo>
                  <a:lnTo>
                    <a:pt x="3596885" y="698500"/>
                  </a:lnTo>
                  <a:lnTo>
                    <a:pt x="203200" y="698500"/>
                  </a:lnTo>
                  <a:lnTo>
                    <a:pt x="0" y="349250"/>
                  </a:lnTo>
                  <a:lnTo>
                    <a:pt x="203200" y="0"/>
                  </a:lnTo>
                  <a:lnTo>
                    <a:pt x="3596885" y="0"/>
                  </a:lnTo>
                  <a:lnTo>
                    <a:pt x="3800085" y="349250"/>
                  </a:lnTo>
                  <a:close/>
                </a:path>
              </a:pathLst>
            </a:custGeom>
            <a:gradFill rotWithShape="1">
              <a:gsLst>
                <a:gs pos="0">
                  <a:srgbClr val="22743D">
                    <a:alpha val="100000"/>
                  </a:srgbClr>
                </a:gs>
                <a:gs pos="100000">
                  <a:srgbClr val="0E321A">
                    <a:alpha val="100000"/>
                  </a:srgbClr>
                </a:gs>
              </a:gsLst>
              <a:lin ang="0"/>
            </a:gradFill>
          </p:spPr>
        </p:sp>
        <p:sp>
          <p:nvSpPr>
            <p:cNvPr id="28" name="TextBox 28"/>
            <p:cNvSpPr txBox="1"/>
            <p:nvPr/>
          </p:nvSpPr>
          <p:spPr>
            <a:xfrm>
              <a:off x="114300" y="-38100"/>
              <a:ext cx="3571486" cy="736600"/>
            </a:xfrm>
            <a:prstGeom prst="rect">
              <a:avLst/>
            </a:prstGeom>
          </p:spPr>
          <p:txBody>
            <a:bodyPr lIns="50800" tIns="50800" rIns="50800" bIns="50800" rtlCol="0" anchor="ctr"/>
            <a:lstStyle/>
            <a:p>
              <a:pPr algn="ctr">
                <a:lnSpc>
                  <a:spcPts val="2659"/>
                </a:lnSpc>
                <a:spcBef>
                  <a:spcPct val="0"/>
                </a:spcBef>
              </a:pPr>
              <a:endParaRPr dirty="0"/>
            </a:p>
          </p:txBody>
        </p:sp>
      </p:grpSp>
      <p:sp>
        <p:nvSpPr>
          <p:cNvPr id="29" name="Freeform 29"/>
          <p:cNvSpPr/>
          <p:nvPr/>
        </p:nvSpPr>
        <p:spPr>
          <a:xfrm>
            <a:off x="7667530" y="8951538"/>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10">
              <a:extLst>
                <a:ext uri="{96DAC541-7B7A-43D3-8B79-37D633B846F1}">
                  <asvg:svgBlip xmlns="" xmlns:asvg="http://schemas.microsoft.com/office/drawing/2016/SVG/main" r:embed="rId13"/>
                </a:ext>
              </a:extLst>
            </a:blip>
            <a:stretch>
              <a:fillRect/>
            </a:stretch>
          </a:blipFill>
        </p:spPr>
      </p:sp>
      <p:sp>
        <p:nvSpPr>
          <p:cNvPr id="30" name="TextBox 30"/>
          <p:cNvSpPr txBox="1"/>
          <p:nvPr/>
        </p:nvSpPr>
        <p:spPr>
          <a:xfrm>
            <a:off x="960593" y="4655720"/>
            <a:ext cx="8622895" cy="1172116"/>
          </a:xfrm>
          <a:prstGeom prst="rect">
            <a:avLst/>
          </a:prstGeom>
        </p:spPr>
        <p:txBody>
          <a:bodyPr wrap="square" lIns="0" tIns="0" rIns="0" bIns="0" rtlCol="0" anchor="t">
            <a:spAutoFit/>
          </a:bodyPr>
          <a:lstStyle/>
          <a:p>
            <a:pPr>
              <a:lnSpc>
                <a:spcPts val="10080"/>
              </a:lnSpc>
            </a:pPr>
            <a:r>
              <a:rPr lang="uk-UA" sz="6000" b="1" spc="-420" dirty="0" smtClean="0">
                <a:solidFill>
                  <a:srgbClr val="000000"/>
                </a:solidFill>
                <a:latin typeface="Bricolage Grotesque Bold"/>
                <a:ea typeface="Bricolage Grotesque Bold"/>
                <a:cs typeface="Bricolage Grotesque Bold"/>
                <a:sym typeface="Bricolage Grotesque Bold"/>
              </a:rPr>
              <a:t>за 2024-2025 н. р.</a:t>
            </a:r>
            <a:endParaRPr lang="uk-UA" sz="6000" b="1" spc="-420" dirty="0">
              <a:solidFill>
                <a:srgbClr val="000000"/>
              </a:solidFill>
              <a:latin typeface="Bricolage Grotesque Bold"/>
              <a:ea typeface="Bricolage Grotesque Bold"/>
              <a:cs typeface="Bricolage Grotesque Bold"/>
              <a:sym typeface="Bricolage Grotesque Bold"/>
            </a:endParaRPr>
          </a:p>
        </p:txBody>
      </p:sp>
      <p:sp>
        <p:nvSpPr>
          <p:cNvPr id="31" name="AutoShape 31"/>
          <p:cNvSpPr/>
          <p:nvPr/>
        </p:nvSpPr>
        <p:spPr>
          <a:xfrm>
            <a:off x="1028700" y="5951120"/>
            <a:ext cx="3585276"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32" name="Freeform 32"/>
          <p:cNvSpPr/>
          <p:nvPr/>
        </p:nvSpPr>
        <p:spPr>
          <a:xfrm>
            <a:off x="537857" y="959420"/>
            <a:ext cx="834512" cy="834512"/>
          </a:xfrm>
          <a:custGeom>
            <a:avLst/>
            <a:gdLst/>
            <a:ahLst/>
            <a:cxnLst/>
            <a:rect l="l" t="t" r="r" b="b"/>
            <a:pathLst>
              <a:path w="834512" h="834512">
                <a:moveTo>
                  <a:pt x="0" y="0"/>
                </a:moveTo>
                <a:lnTo>
                  <a:pt x="834512" y="0"/>
                </a:lnTo>
                <a:lnTo>
                  <a:pt x="834512" y="834513"/>
                </a:lnTo>
                <a:lnTo>
                  <a:pt x="0" y="83451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3" name="TextBox 33"/>
          <p:cNvSpPr txBox="1"/>
          <p:nvPr/>
        </p:nvSpPr>
        <p:spPr>
          <a:xfrm>
            <a:off x="19050" y="2754066"/>
            <a:ext cx="8515404" cy="2418996"/>
          </a:xfrm>
          <a:prstGeom prst="rect">
            <a:avLst/>
          </a:prstGeom>
        </p:spPr>
        <p:txBody>
          <a:bodyPr wrap="square" lIns="0" tIns="0" rIns="0" bIns="0" rtlCol="0" anchor="t">
            <a:spAutoFit/>
          </a:bodyPr>
          <a:lstStyle/>
          <a:p>
            <a:pPr>
              <a:lnSpc>
                <a:spcPts val="10080"/>
              </a:lnSpc>
            </a:pPr>
            <a:r>
              <a:rPr lang="uk-UA" sz="4400" b="1" spc="-420" dirty="0" smtClean="0">
                <a:solidFill>
                  <a:srgbClr val="000000"/>
                </a:solidFill>
                <a:latin typeface="Bricolage Grotesque Bold"/>
                <a:ea typeface="Bricolage Grotesque Bold"/>
                <a:cs typeface="Bricolage Grotesque Bold"/>
                <a:sym typeface="Bricolage Grotesque Bold"/>
              </a:rPr>
              <a:t>Освітня діяльність                              </a:t>
            </a:r>
            <a:r>
              <a:rPr lang="uk-UA" sz="4400" b="1" spc="-420" dirty="0" err="1" smtClean="0">
                <a:solidFill>
                  <a:srgbClr val="000000"/>
                </a:solidFill>
                <a:latin typeface="Bricolage Grotesque Bold"/>
                <a:ea typeface="Bricolage Grotesque Bold"/>
                <a:cs typeface="Bricolage Grotesque Bold"/>
                <a:sym typeface="Bricolage Grotesque Bold"/>
              </a:rPr>
              <a:t>Дубнського</a:t>
            </a:r>
            <a:r>
              <a:rPr lang="uk-UA" sz="4400" b="1" spc="-420" dirty="0" smtClean="0">
                <a:solidFill>
                  <a:srgbClr val="000000"/>
                </a:solidFill>
                <a:latin typeface="Bricolage Grotesque Bold"/>
                <a:ea typeface="Bricolage Grotesque Bold"/>
                <a:cs typeface="Bricolage Grotesque Bold"/>
                <a:sym typeface="Bricolage Grotesque Bold"/>
              </a:rPr>
              <a:t> Ліцею № 2 </a:t>
            </a:r>
            <a:endParaRPr lang="en-US" sz="4400" b="1" spc="-420" dirty="0">
              <a:solidFill>
                <a:srgbClr val="000000"/>
              </a:solidFill>
              <a:latin typeface="Bricolage Grotesque Bold"/>
              <a:ea typeface="Bricolage Grotesque Bold"/>
              <a:cs typeface="Bricolage Grotesque Bold"/>
              <a:sym typeface="Bricolage Grotesque Bold"/>
            </a:endParaRPr>
          </a:p>
        </p:txBody>
      </p:sp>
      <p:sp>
        <p:nvSpPr>
          <p:cNvPr id="35" name="TextBox 35"/>
          <p:cNvSpPr txBox="1"/>
          <p:nvPr/>
        </p:nvSpPr>
        <p:spPr>
          <a:xfrm>
            <a:off x="960594" y="6347593"/>
            <a:ext cx="7573860" cy="1795363"/>
          </a:xfrm>
          <a:prstGeom prst="rect">
            <a:avLst/>
          </a:prstGeom>
        </p:spPr>
        <p:txBody>
          <a:bodyPr lIns="0" tIns="0" rIns="0" bIns="0" rtlCol="0" anchor="t">
            <a:spAutoFit/>
          </a:bodyPr>
          <a:lstStyle/>
          <a:p>
            <a:pPr>
              <a:lnSpc>
                <a:spcPts val="3520"/>
              </a:lnSpc>
            </a:pPr>
            <a:r>
              <a:rPr lang="uk-UA" sz="3200" b="1" spc="-112" dirty="0" smtClean="0">
                <a:solidFill>
                  <a:srgbClr val="000000"/>
                </a:solidFill>
                <a:latin typeface="Be Vietnam Medium"/>
                <a:ea typeface="Be Vietnam Medium"/>
                <a:cs typeface="Be Vietnam Medium"/>
                <a:sym typeface="Be Vietnam Medium"/>
              </a:rPr>
              <a:t>«Школа – це майстерня, де формується думка підростаючого покоління, треба міцно тримати її в руках, якщо не хочеш випустити з рук майбутнє…»</a:t>
            </a:r>
            <a:endParaRPr lang="uk-UA" sz="3200" b="1" spc="-112" dirty="0">
              <a:solidFill>
                <a:srgbClr val="000000"/>
              </a:solidFill>
              <a:latin typeface="Be Vietnam Medium"/>
              <a:ea typeface="Be Vietnam Medium"/>
              <a:cs typeface="Be Vietnam Medium"/>
              <a:sym typeface="Be Vietnam Medium"/>
            </a:endParaRPr>
          </a:p>
        </p:txBody>
      </p:sp>
      <p:sp>
        <p:nvSpPr>
          <p:cNvPr id="36" name="TextBox 36"/>
          <p:cNvSpPr txBox="1"/>
          <p:nvPr/>
        </p:nvSpPr>
        <p:spPr>
          <a:xfrm>
            <a:off x="3485487" y="8751686"/>
            <a:ext cx="3772002" cy="438150"/>
          </a:xfrm>
          <a:prstGeom prst="rect">
            <a:avLst/>
          </a:prstGeom>
        </p:spPr>
        <p:txBody>
          <a:bodyPr lIns="0" tIns="0" rIns="0" bIns="0" rtlCol="0" anchor="t">
            <a:spAutoFit/>
          </a:bodyPr>
          <a:lstStyle/>
          <a:p>
            <a:pPr algn="ctr">
              <a:lnSpc>
                <a:spcPts val="3300"/>
              </a:lnSpc>
            </a:pPr>
            <a:r>
              <a:rPr lang="uk-UA" sz="3000" b="1" spc="-105" dirty="0">
                <a:solidFill>
                  <a:srgbClr val="FFFFFF"/>
                </a:solidFill>
                <a:latin typeface="Be Vietnam Medium"/>
                <a:ea typeface="Be Vietnam Medium"/>
                <a:cs typeface="Be Vietnam Medium"/>
                <a:sym typeface="Be Vietnam Medium"/>
              </a:rPr>
              <a:t>А. Барбюс</a:t>
            </a:r>
            <a:endParaRPr lang="en-US" sz="3000" b="1" spc="-105" dirty="0">
              <a:solidFill>
                <a:srgbClr val="FFFFFF"/>
              </a:solidFill>
              <a:latin typeface="Be Vietnam Medium"/>
              <a:ea typeface="Be Vietnam Medium"/>
              <a:cs typeface="Be Vietnam Medium"/>
              <a:sym typeface="Be Vietnam Medium"/>
            </a:endParaRPr>
          </a:p>
        </p:txBody>
      </p:sp>
      <p:sp>
        <p:nvSpPr>
          <p:cNvPr id="37" name="TextBox 37"/>
          <p:cNvSpPr txBox="1"/>
          <p:nvPr/>
        </p:nvSpPr>
        <p:spPr>
          <a:xfrm>
            <a:off x="1555619" y="833258"/>
            <a:ext cx="5807421" cy="846386"/>
          </a:xfrm>
          <a:prstGeom prst="rect">
            <a:avLst/>
          </a:prstGeom>
        </p:spPr>
        <p:txBody>
          <a:bodyPr wrap="square" lIns="0" tIns="0" rIns="0" bIns="0" rtlCol="0" anchor="t">
            <a:spAutoFit/>
          </a:bodyPr>
          <a:lstStyle/>
          <a:p>
            <a:pPr algn="ctr">
              <a:lnSpc>
                <a:spcPts val="3300"/>
              </a:lnSpc>
            </a:pPr>
            <a:r>
              <a:rPr lang="uk-UA" sz="3200" b="1" spc="-105" dirty="0" smtClean="0">
                <a:solidFill>
                  <a:srgbClr val="FFFFFF"/>
                </a:solidFill>
                <a:latin typeface="Be Vietnam Medium"/>
                <a:ea typeface="Be Vietnam Medium"/>
                <a:cs typeface="Be Vietnam Medium"/>
                <a:sym typeface="Be Vietnam Medium"/>
              </a:rPr>
              <a:t>«</a:t>
            </a:r>
            <a:r>
              <a:rPr lang="ru-RU" sz="3200" b="1" spc="-105" dirty="0">
                <a:solidFill>
                  <a:srgbClr val="FFFFFF"/>
                </a:solidFill>
                <a:latin typeface="Be Vietnam Medium"/>
                <a:ea typeface="Be Vietnam Medium"/>
                <a:cs typeface="Be Vietnam Medium"/>
                <a:sym typeface="Be Vietnam Medium"/>
              </a:rPr>
              <a:t>Усе, що робиш, треба </a:t>
            </a:r>
            <a:r>
              <a:rPr lang="uk-UA" sz="3200" b="1" spc="-105" dirty="0" smtClean="0">
                <a:solidFill>
                  <a:srgbClr val="FFFFFF"/>
                </a:solidFill>
                <a:latin typeface="Be Vietnam Medium"/>
                <a:ea typeface="Be Vietnam Medium"/>
                <a:cs typeface="Be Vietnam Medium"/>
                <a:sym typeface="Be Vietnam Medium"/>
              </a:rPr>
              <a:t>робити</a:t>
            </a:r>
            <a:r>
              <a:rPr lang="ru-RU" sz="3200" b="1" spc="-105" dirty="0" smtClean="0">
                <a:solidFill>
                  <a:srgbClr val="FFFFFF"/>
                </a:solidFill>
                <a:latin typeface="Be Vietnam Medium"/>
                <a:ea typeface="Be Vietnam Medium"/>
                <a:cs typeface="Be Vietnam Medium"/>
                <a:sym typeface="Be Vietnam Medium"/>
              </a:rPr>
              <a:t> </a:t>
            </a:r>
            <a:r>
              <a:rPr lang="ru-RU" sz="3200" b="1" spc="-105" dirty="0">
                <a:solidFill>
                  <a:srgbClr val="FFFFFF"/>
                </a:solidFill>
                <a:latin typeface="Be Vietnam Medium"/>
                <a:ea typeface="Be Vietnam Medium"/>
                <a:cs typeface="Be Vietnam Medium"/>
                <a:sym typeface="Be Vietnam Medium"/>
              </a:rPr>
              <a:t>добре</a:t>
            </a:r>
            <a:r>
              <a:rPr lang="uk-UA" sz="3200" b="1" spc="-105" dirty="0" smtClean="0">
                <a:solidFill>
                  <a:srgbClr val="FFFFFF"/>
                </a:solidFill>
                <a:latin typeface="Be Vietnam Medium"/>
                <a:ea typeface="Be Vietnam Medium"/>
                <a:cs typeface="Be Vietnam Medium"/>
                <a:sym typeface="Be Vietnam Medium"/>
              </a:rPr>
              <a:t>» </a:t>
            </a:r>
          </a:p>
        </p:txBody>
      </p:sp>
      <p:sp>
        <p:nvSpPr>
          <p:cNvPr id="38" name="Rectangle 1"/>
          <p:cNvSpPr>
            <a:spLocks noChangeArrowheads="1"/>
          </p:cNvSpPr>
          <p:nvPr/>
        </p:nvSpPr>
        <p:spPr bwMode="auto">
          <a:xfrm>
            <a:off x="-116285" y="-67647"/>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sp>
        <p:nvSpPr>
          <p:cNvPr id="39" name="Rectangle 2"/>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uk-UA" dirty="0"/>
          </a:p>
        </p:txBody>
      </p:sp>
      <p:pic>
        <p:nvPicPr>
          <p:cNvPr id="11" name="Рисунок 10"/>
          <p:cNvPicPr>
            <a:picLocks noChangeAspect="1"/>
          </p:cNvPicPr>
          <p:nvPr/>
        </p:nvPicPr>
        <p:blipFill>
          <a:blip r:embed="rId16"/>
          <a:stretch>
            <a:fillRect/>
          </a:stretch>
        </p:blipFill>
        <p:spPr>
          <a:xfrm>
            <a:off x="12455117" y="-931978"/>
            <a:ext cx="7699915" cy="6614733"/>
          </a:xfrm>
          <a:prstGeom prst="rect">
            <a:avLst/>
          </a:prstGeom>
        </p:spPr>
      </p:pic>
      <p:grpSp>
        <p:nvGrpSpPr>
          <p:cNvPr id="14" name="Group 14"/>
          <p:cNvGrpSpPr/>
          <p:nvPr/>
        </p:nvGrpSpPr>
        <p:grpSpPr>
          <a:xfrm>
            <a:off x="9534008" y="3618338"/>
            <a:ext cx="6914654" cy="5942280"/>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gradFill rotWithShape="1">
              <a:gsLst>
                <a:gs pos="0">
                  <a:srgbClr val="22743D">
                    <a:alpha val="100000"/>
                  </a:srgbClr>
                </a:gs>
                <a:gs pos="100000">
                  <a:srgbClr val="0E321A">
                    <a:alpha val="100000"/>
                  </a:srgbClr>
                </a:gs>
              </a:gsLst>
              <a:lin ang="0"/>
            </a:gradFill>
          </p:spPr>
        </p:sp>
        <p:sp>
          <p:nvSpPr>
            <p:cNvPr id="16" name="TextBox 16"/>
            <p:cNvSpPr txBox="1"/>
            <p:nvPr/>
          </p:nvSpPr>
          <p:spPr>
            <a:xfrm>
              <a:off x="114300" y="-38100"/>
              <a:ext cx="584200" cy="736600"/>
            </a:xfrm>
            <a:prstGeom prst="rect">
              <a:avLst/>
            </a:prstGeom>
          </p:spPr>
          <p:txBody>
            <a:bodyPr lIns="50800" tIns="50800" rIns="50800" bIns="50800" rtlCol="0" anchor="ctr"/>
            <a:lstStyle/>
            <a:p>
              <a:pPr algn="ctr">
                <a:lnSpc>
                  <a:spcPts val="2659"/>
                </a:lnSpc>
                <a:spcBef>
                  <a:spcPct val="0"/>
                </a:spcBef>
              </a:pPr>
              <a:endParaRPr dirty="0"/>
            </a:p>
          </p:txBody>
        </p:sp>
      </p:grpSp>
      <p:grpSp>
        <p:nvGrpSpPr>
          <p:cNvPr id="40" name="Group 7"/>
          <p:cNvGrpSpPr/>
          <p:nvPr/>
        </p:nvGrpSpPr>
        <p:grpSpPr>
          <a:xfrm>
            <a:off x="9980563" y="4061053"/>
            <a:ext cx="6091435" cy="5165556"/>
            <a:chOff x="-1211592" y="-208171"/>
            <a:chExt cx="812800" cy="812800"/>
          </a:xfrm>
        </p:grpSpPr>
        <p:sp>
          <p:nvSpPr>
            <p:cNvPr id="41" name="Freeform 8"/>
            <p:cNvSpPr/>
            <p:nvPr/>
          </p:nvSpPr>
          <p:spPr>
            <a:xfrm>
              <a:off x="-1211592" y="-208171"/>
              <a:ext cx="812800" cy="812800"/>
            </a:xfrm>
            <a:prstGeom prst="hexagon">
              <a:avLst/>
            </a:prstGeom>
            <a:blipFill>
              <a:blip r:embed="rId17"/>
              <a:stretch>
                <a:fillRect l="-26335" r="-26335"/>
              </a:stretch>
            </a:blipFill>
          </p:spPr>
        </p:sp>
      </p:grpSp>
      <p:grpSp>
        <p:nvGrpSpPr>
          <p:cNvPr id="42" name="Group 20"/>
          <p:cNvGrpSpPr/>
          <p:nvPr/>
        </p:nvGrpSpPr>
        <p:grpSpPr>
          <a:xfrm>
            <a:off x="4403145" y="1740955"/>
            <a:ext cx="4667250" cy="747271"/>
            <a:chOff x="0" y="0"/>
            <a:chExt cx="1229235" cy="261847"/>
          </a:xfrm>
        </p:grpSpPr>
        <p:sp>
          <p:nvSpPr>
            <p:cNvPr id="43" name="Freeform 21"/>
            <p:cNvSpPr/>
            <p:nvPr/>
          </p:nvSpPr>
          <p:spPr>
            <a:xfrm>
              <a:off x="0" y="0"/>
              <a:ext cx="1229235" cy="26184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4" name="TextBox 22"/>
            <p:cNvSpPr txBox="1"/>
            <p:nvPr/>
          </p:nvSpPr>
          <p:spPr>
            <a:xfrm>
              <a:off x="0" y="-66675"/>
              <a:ext cx="1229235" cy="328522"/>
            </a:xfrm>
            <a:prstGeom prst="rect">
              <a:avLst/>
            </a:prstGeom>
          </p:spPr>
          <p:txBody>
            <a:bodyPr lIns="50800" tIns="50800" rIns="50800" bIns="50800" rtlCol="0" anchor="ctr"/>
            <a:lstStyle/>
            <a:p>
              <a:pPr algn="ctr">
                <a:lnSpc>
                  <a:spcPts val="3750"/>
                </a:lnSpc>
                <a:spcAft>
                  <a:spcPts val="0"/>
                </a:spcAft>
              </a:pPr>
              <a:r>
                <a:rPr lang="uk-UA" sz="2500" dirty="0" smtClean="0">
                  <a:solidFill>
                    <a:srgbClr val="FFFFFF"/>
                  </a:solidFill>
                  <a:latin typeface="TT Norms"/>
                  <a:ea typeface="TT Norms"/>
                  <a:cs typeface="TT Norms"/>
                  <a:sym typeface="TT Norms"/>
                </a:rPr>
                <a:t> </a:t>
              </a:r>
              <a:r>
                <a:rPr lang="uk-UA" sz="2800" b="1" dirty="0">
                  <a:solidFill>
                    <a:srgbClr val="FFFFFF"/>
                  </a:solidFill>
                  <a:latin typeface="TT Norms" panose="020B0604020202020204" charset="0"/>
                  <a:ea typeface="TT Norms" panose="020B0604020202020204" charset="0"/>
                  <a:cs typeface="TT Norms" panose="020B0604020202020204" charset="0"/>
                </a:rPr>
                <a:t>Ф. Бекон</a:t>
              </a:r>
              <a:endParaRPr lang="uk-UA" sz="1600" dirty="0">
                <a:effectLst/>
                <a:latin typeface="Times New Roman" panose="02020603050405020304" pitchFamily="18" charset="0"/>
                <a:ea typeface="Times New Roman" panose="02020603050405020304" pitchFamily="18" charset="0"/>
              </a:endParaRPr>
            </a:p>
          </p:txBody>
        </p:sp>
      </p:grpSp>
      <p:sp>
        <p:nvSpPr>
          <p:cNvPr id="45" name="Freeform 15"/>
          <p:cNvSpPr/>
          <p:nvPr/>
        </p:nvSpPr>
        <p:spPr>
          <a:xfrm rot="5400000">
            <a:off x="9486888" y="3919198"/>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95093" y="2234566"/>
            <a:ext cx="21147006" cy="7269283"/>
          </a:xfrm>
          <a:custGeom>
            <a:avLst/>
            <a:gdLst/>
            <a:ahLst/>
            <a:cxnLst/>
            <a:rect l="l" t="t" r="r" b="b"/>
            <a:pathLst>
              <a:path w="21147006" h="7269283">
                <a:moveTo>
                  <a:pt x="21147006" y="0"/>
                </a:moveTo>
                <a:lnTo>
                  <a:pt x="0" y="0"/>
                </a:lnTo>
                <a:lnTo>
                  <a:pt x="0" y="7269283"/>
                </a:lnTo>
                <a:lnTo>
                  <a:pt x="21147006" y="7269283"/>
                </a:lnTo>
                <a:lnTo>
                  <a:pt x="21147006"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asvg="http://schemas.microsoft.com/office/drawing/2016/SVG/main" xmlns="" r:embed="rId9"/>
                </a:ext>
              </a:extLst>
            </a:blip>
            <a:stretch>
              <a:fillRect t="-483732"/>
            </a:stretch>
          </a:blipFill>
        </p:spPr>
      </p:sp>
      <p:sp>
        <p:nvSpPr>
          <p:cNvPr id="9" name="Freeform 9"/>
          <p:cNvSpPr/>
          <p:nvPr/>
        </p:nvSpPr>
        <p:spPr>
          <a:xfrm>
            <a:off x="-43110" y="221034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3678606" y="2196933"/>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p:nvPr/>
        </p:nvGrpSpPr>
        <p:grpSpPr>
          <a:xfrm>
            <a:off x="628940" y="3357772"/>
            <a:ext cx="4666771" cy="45160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4737384" y="3331087"/>
            <a:ext cx="4666771" cy="45160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3" name="Freeform 23"/>
          <p:cNvSpPr/>
          <p:nvPr/>
        </p:nvSpPr>
        <p:spPr>
          <a:xfrm>
            <a:off x="7514473" y="223456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4" name="Group 24"/>
          <p:cNvGrpSpPr/>
          <p:nvPr/>
        </p:nvGrpSpPr>
        <p:grpSpPr>
          <a:xfrm>
            <a:off x="8995203" y="3289676"/>
            <a:ext cx="4666771" cy="451601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asvg="http://schemas.microsoft.com/office/drawing/2016/SVG/main" xmlns="" r:embed="rId17"/>
                </a:ext>
              </a:extLst>
            </a:blip>
            <a:stretch>
              <a:fillRect/>
            </a:stretch>
          </a:blipFill>
        </p:spPr>
      </p:sp>
      <p:sp>
        <p:nvSpPr>
          <p:cNvPr id="39" name="TextBox 39"/>
          <p:cNvSpPr txBox="1"/>
          <p:nvPr/>
        </p:nvSpPr>
        <p:spPr>
          <a:xfrm>
            <a:off x="1467916" y="346346"/>
            <a:ext cx="13792200" cy="677108"/>
          </a:xfrm>
          <a:prstGeom prst="rect">
            <a:avLst/>
          </a:prstGeom>
        </p:spPr>
        <p:txBody>
          <a:bodyPr wrap="square" lIns="0" tIns="0" rIns="0" bIns="0" rtlCol="0" anchor="t">
            <a:spAutoFit/>
          </a:bodyPr>
          <a:lstStyle/>
          <a:p>
            <a:r>
              <a:rPr lang="uk-UA" sz="4400" b="1" dirty="0" smtClean="0">
                <a:solidFill>
                  <a:srgbClr val="23403D"/>
                </a:solidFill>
                <a:latin typeface="Sitka Banner" pitchFamily="2" charset="0"/>
                <a:ea typeface="TT Norms Bold"/>
                <a:cs typeface="TT Norms Bold"/>
                <a:sym typeface="TT Norms Bold"/>
              </a:rPr>
              <a:t>Мова навчання та мова , що вивчається як предмет</a:t>
            </a:r>
            <a:endParaRPr lang="uk-UA" sz="4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605127" y="825629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1" name="TextBox 42"/>
          <p:cNvSpPr txBox="1"/>
          <p:nvPr/>
        </p:nvSpPr>
        <p:spPr>
          <a:xfrm>
            <a:off x="1029153" y="5190401"/>
            <a:ext cx="3708231" cy="1949252"/>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Українська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21 клас</a:t>
            </a:r>
          </a:p>
          <a:p>
            <a:pPr algn="ctr">
              <a:lnSpc>
                <a:spcPts val="3750"/>
              </a:lnSpc>
            </a:pPr>
            <a:r>
              <a:rPr lang="uk-UA" sz="2500" b="1" spc="50" dirty="0">
                <a:solidFill>
                  <a:schemeClr val="bg1"/>
                </a:solidFill>
                <a:latin typeface="TT Norms Bold"/>
                <a:ea typeface="TT Norms Bold"/>
                <a:cs typeface="TT Norms Bold"/>
                <a:sym typeface="TT Norms Bold"/>
              </a:rPr>
              <a:t>495 здобувачів освіти</a:t>
            </a:r>
          </a:p>
          <a:p>
            <a:pPr algn="ctr">
              <a:lnSpc>
                <a:spcPts val="3750"/>
              </a:lnSpc>
            </a:pPr>
            <a:endParaRPr lang="en-US" sz="2500" b="1" spc="50" dirty="0">
              <a:solidFill>
                <a:schemeClr val="bg1"/>
              </a:solidFill>
              <a:latin typeface="TT Norms Bold"/>
              <a:ea typeface="TT Norms Bold"/>
              <a:cs typeface="TT Norms Bold"/>
              <a:sym typeface="TT Norms Bold"/>
            </a:endParaRPr>
          </a:p>
        </p:txBody>
      </p:sp>
      <p:sp>
        <p:nvSpPr>
          <p:cNvPr id="52" name="TextBox 42"/>
          <p:cNvSpPr txBox="1"/>
          <p:nvPr/>
        </p:nvSpPr>
        <p:spPr>
          <a:xfrm>
            <a:off x="5229863" y="5301495"/>
            <a:ext cx="3708231" cy="1949252"/>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Англійська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21 клас</a:t>
            </a:r>
          </a:p>
          <a:p>
            <a:pPr algn="ctr">
              <a:lnSpc>
                <a:spcPts val="3750"/>
              </a:lnSpc>
            </a:pPr>
            <a:r>
              <a:rPr lang="uk-UA" sz="2500" b="1" spc="50" dirty="0" smtClean="0">
                <a:solidFill>
                  <a:schemeClr val="bg1"/>
                </a:solidFill>
                <a:latin typeface="TT Norms Bold"/>
                <a:ea typeface="TT Norms Bold"/>
                <a:cs typeface="TT Norms Bold"/>
                <a:sym typeface="TT Norms Bold"/>
              </a:rPr>
              <a:t>495 здобувачів </a:t>
            </a:r>
            <a:r>
              <a:rPr lang="uk-UA" sz="2500" b="1" spc="50" dirty="0">
                <a:solidFill>
                  <a:schemeClr val="bg1"/>
                </a:solidFill>
                <a:latin typeface="TT Norms Bold"/>
                <a:ea typeface="TT Norms Bold"/>
                <a:cs typeface="TT Norms Bold"/>
                <a:sym typeface="TT Norms Bold"/>
              </a:rPr>
              <a:t>освіти</a:t>
            </a:r>
          </a:p>
          <a:p>
            <a:pPr algn="ctr">
              <a:lnSpc>
                <a:spcPts val="3750"/>
              </a:lnSpc>
            </a:pPr>
            <a:endParaRPr lang="en-US" sz="2500" b="1" spc="50" dirty="0">
              <a:solidFill>
                <a:schemeClr val="bg1"/>
              </a:solidFill>
              <a:latin typeface="TT Norms Bold"/>
              <a:ea typeface="TT Norms Bold"/>
              <a:cs typeface="TT Norms Bold"/>
              <a:sym typeface="TT Norms Bold"/>
            </a:endParaRPr>
          </a:p>
        </p:txBody>
      </p:sp>
      <p:sp>
        <p:nvSpPr>
          <p:cNvPr id="53" name="TextBox 42"/>
          <p:cNvSpPr txBox="1"/>
          <p:nvPr/>
        </p:nvSpPr>
        <p:spPr>
          <a:xfrm>
            <a:off x="9325920" y="5301496"/>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Німецька мова</a:t>
            </a:r>
          </a:p>
          <a:p>
            <a:pPr algn="ctr">
              <a:lnSpc>
                <a:spcPts val="3750"/>
              </a:lnSpc>
            </a:pPr>
            <a:r>
              <a:rPr lang="uk-UA" sz="2500" b="1" spc="50" dirty="0" smtClean="0">
                <a:solidFill>
                  <a:schemeClr val="bg1"/>
                </a:solidFill>
                <a:latin typeface="TT Norms Bold"/>
                <a:ea typeface="TT Norms Bold"/>
                <a:cs typeface="TT Norms Bold"/>
                <a:sym typeface="TT Norms Bold"/>
              </a:rPr>
              <a:t>14 класів</a:t>
            </a:r>
          </a:p>
          <a:p>
            <a:pPr algn="ctr">
              <a:lnSpc>
                <a:spcPts val="3750"/>
              </a:lnSpc>
            </a:pPr>
            <a:r>
              <a:rPr lang="uk-UA" sz="2500" b="1" spc="50" dirty="0" smtClean="0">
                <a:solidFill>
                  <a:schemeClr val="bg1"/>
                </a:solidFill>
                <a:latin typeface="TT Norms Bold"/>
                <a:ea typeface="TT Norms Bold"/>
                <a:cs typeface="TT Norms Bold"/>
                <a:sym typeface="TT Norms Bold"/>
              </a:rPr>
              <a:t>340 здобувачів освіти</a:t>
            </a:r>
            <a:endParaRPr lang="en-US" sz="2500" b="1" spc="50" dirty="0">
              <a:solidFill>
                <a:schemeClr val="bg1"/>
              </a:solidFill>
              <a:latin typeface="TT Norms Bold"/>
              <a:ea typeface="TT Norms Bold"/>
              <a:cs typeface="TT Norms Bold"/>
              <a:sym typeface="TT Norms Bold"/>
            </a:endParaRPr>
          </a:p>
        </p:txBody>
      </p:sp>
      <p:sp>
        <p:nvSpPr>
          <p:cNvPr id="54" name="TextBox 42"/>
          <p:cNvSpPr txBox="1"/>
          <p:nvPr/>
        </p:nvSpPr>
        <p:spPr>
          <a:xfrm>
            <a:off x="13852288" y="5027307"/>
            <a:ext cx="3708231" cy="487313"/>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МІС</a:t>
            </a:r>
            <a:r>
              <a:rPr lang="uk-UA" sz="2800" b="1" spc="50" dirty="0" smtClean="0">
                <a:solidFill>
                  <a:schemeClr val="bg1"/>
                </a:solidFill>
                <a:latin typeface="TT Norms Bold"/>
                <a:ea typeface="TT Norms Bold"/>
                <a:cs typeface="TT Norms Bold"/>
                <a:sym typeface="TT Norms Bold"/>
              </a:rPr>
              <a:t>Ц</a:t>
            </a:r>
            <a:r>
              <a:rPr lang="uk-UA" sz="2500" b="1" spc="50" dirty="0" smtClean="0">
                <a:solidFill>
                  <a:schemeClr val="bg1"/>
                </a:solidFill>
                <a:latin typeface="TT Norms Bold"/>
                <a:ea typeface="TT Norms Bold"/>
                <a:cs typeface="TT Norms Bold"/>
                <a:sym typeface="TT Norms Bold"/>
              </a:rPr>
              <a:t>Е ДЛЯ ФОТО</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4706499" y="8266179"/>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8768789" y="822366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3176043" y="8212678"/>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8" name="Freeform 21"/>
          <p:cNvSpPr/>
          <p:nvPr/>
        </p:nvSpPr>
        <p:spPr>
          <a:xfrm>
            <a:off x="1066450" y="1304402"/>
            <a:ext cx="16100349" cy="1110670"/>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9" name="TextBox 39"/>
          <p:cNvSpPr txBox="1"/>
          <p:nvPr/>
        </p:nvSpPr>
        <p:spPr>
          <a:xfrm>
            <a:off x="1231567" y="1513413"/>
            <a:ext cx="15770114" cy="830997"/>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5400" b="1" dirty="0" smtClean="0">
                <a:solidFill>
                  <a:prstClr val="white"/>
                </a:solidFill>
                <a:latin typeface="Tahoma" panose="020B0604030504040204" pitchFamily="34" charset="0"/>
                <a:cs typeface="Tahoma" panose="020B0604030504040204" pitchFamily="34" charset="0"/>
              </a:rPr>
              <a:t> </a:t>
            </a:r>
            <a:endParaRPr lang="uk-UA" altLang="uk-UA" sz="5400" b="1" dirty="0">
              <a:solidFill>
                <a:prstClr val="white"/>
              </a:solidFill>
              <a:latin typeface="Tahoma" panose="020B0604030504040204" pitchFamily="34" charset="0"/>
              <a:cs typeface="Tahoma" panose="020B0604030504040204" pitchFamily="34" charset="0"/>
            </a:endParaRPr>
          </a:p>
        </p:txBody>
      </p:sp>
      <p:pic>
        <p:nvPicPr>
          <p:cNvPr id="205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19442" y="8004058"/>
            <a:ext cx="4210421" cy="254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445972" y="7983423"/>
            <a:ext cx="4137001" cy="2549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9718660" y="8004057"/>
            <a:ext cx="5137711" cy="2369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275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514600" y="-1670228"/>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1047948" y="209788"/>
            <a:ext cx="16211352" cy="615553"/>
          </a:xfrm>
          <a:prstGeom prst="rect">
            <a:avLst/>
          </a:prstGeom>
        </p:spPr>
        <p:txBody>
          <a:bodyPr wrap="square" lIns="0" tIns="0" rIns="0" bIns="0" rtlCol="0" anchor="t">
            <a:spAutoFit/>
          </a:bodyPr>
          <a:lstStyle/>
          <a:p>
            <a:pPr algn="ctr">
              <a:lnSpc>
                <a:spcPct val="100000"/>
              </a:lnSpc>
              <a:spcBef>
                <a:spcPct val="0"/>
              </a:spcBef>
              <a:buFontTx/>
              <a:buNone/>
              <a:defRPr/>
            </a:pPr>
            <a:r>
              <a:rPr lang="ru-RU" altLang="uk-UA" sz="4000" b="1" dirty="0" smtClean="0">
                <a:solidFill>
                  <a:schemeClr val="bg1"/>
                </a:solidFill>
                <a:latin typeface="Tahoma" panose="020B0604030504040204" pitchFamily="34" charset="0"/>
                <a:cs typeface="Tahoma" panose="020B0604030504040204" pitchFamily="34" charset="0"/>
              </a:rPr>
              <a:t>За </a:t>
            </a:r>
            <a:r>
              <a:rPr lang="ru-RU" altLang="uk-UA" sz="4000" b="1" dirty="0" err="1" smtClean="0">
                <a:solidFill>
                  <a:schemeClr val="bg1"/>
                </a:solidFill>
                <a:latin typeface="Tahoma" panose="020B0604030504040204" pitchFamily="34" charset="0"/>
                <a:cs typeface="Tahoma" panose="020B0604030504040204" pitchFamily="34" charset="0"/>
              </a:rPr>
              <a:t>профілями</a:t>
            </a:r>
            <a:r>
              <a:rPr lang="ru-RU" altLang="uk-UA" sz="4000" b="1" dirty="0" smtClean="0">
                <a:solidFill>
                  <a:schemeClr val="bg1"/>
                </a:solidFill>
                <a:latin typeface="Tahoma" panose="020B0604030504040204" pitchFamily="34" charset="0"/>
                <a:cs typeface="Tahoma" panose="020B0604030504040204" pitchFamily="34" charset="0"/>
              </a:rPr>
              <a:t> </a:t>
            </a:r>
            <a:r>
              <a:rPr lang="ru-RU" altLang="uk-UA" sz="4000" b="1" dirty="0" err="1" smtClean="0">
                <a:solidFill>
                  <a:schemeClr val="bg1"/>
                </a:solidFill>
                <a:latin typeface="Tahoma" panose="020B0604030504040204" pitchFamily="34" charset="0"/>
                <a:cs typeface="Tahoma" panose="020B0604030504040204" pitchFamily="34" charset="0"/>
              </a:rPr>
              <a:t>навчання</a:t>
            </a:r>
            <a:r>
              <a:rPr lang="ru-RU" altLang="uk-UA" sz="4000" b="1" dirty="0" smtClean="0">
                <a:solidFill>
                  <a:schemeClr val="bg1"/>
                </a:solidFill>
                <a:latin typeface="Tahoma" panose="020B0604030504040204" pitchFamily="34" charset="0"/>
                <a:cs typeface="Tahoma" panose="020B0604030504040204" pitchFamily="34" charset="0"/>
              </a:rPr>
              <a:t> </a:t>
            </a:r>
            <a:endParaRPr lang="ru-RU" altLang="uk-UA" sz="40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grpSp>
        <p:nvGrpSpPr>
          <p:cNvPr id="21" name="Group 5"/>
          <p:cNvGrpSpPr/>
          <p:nvPr/>
        </p:nvGrpSpPr>
        <p:grpSpPr>
          <a:xfrm>
            <a:off x="1058942" y="2274390"/>
            <a:ext cx="5341858" cy="3844160"/>
            <a:chOff x="0" y="0"/>
            <a:chExt cx="729956" cy="632137"/>
          </a:xfrm>
        </p:grpSpPr>
        <p:sp>
          <p:nvSpPr>
            <p:cNvPr id="22" name="Freeform 6"/>
            <p:cNvSpPr/>
            <p:nvPr/>
          </p:nvSpPr>
          <p:spPr>
            <a:xfrm>
              <a:off x="0" y="0"/>
              <a:ext cx="729956" cy="632137"/>
            </a:xfrm>
            <a:custGeom>
              <a:avLst/>
              <a:gdLst/>
              <a:ahLst/>
              <a:cxnLst/>
              <a:rect l="l" t="t" r="r" b="b"/>
              <a:pathLst>
                <a:path w="729956" h="632137">
                  <a:moveTo>
                    <a:pt x="364978" y="0"/>
                  </a:moveTo>
                  <a:lnTo>
                    <a:pt x="729956" y="632137"/>
                  </a:lnTo>
                  <a:lnTo>
                    <a:pt x="0" y="632137"/>
                  </a:lnTo>
                  <a:lnTo>
                    <a:pt x="364978" y="0"/>
                  </a:lnTo>
                  <a:close/>
                </a:path>
              </a:pathLst>
            </a:custGeom>
            <a:solidFill>
              <a:srgbClr val="E0F4F4"/>
            </a:solidFill>
          </p:spPr>
        </p:sp>
        <p:sp>
          <p:nvSpPr>
            <p:cNvPr id="23" name="TextBox 7"/>
            <p:cNvSpPr txBox="1"/>
            <p:nvPr/>
          </p:nvSpPr>
          <p:spPr>
            <a:xfrm>
              <a:off x="79771" y="237981"/>
              <a:ext cx="576969" cy="341117"/>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Математичний</a:t>
              </a:r>
            </a:p>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10-А, 10-Б -11-М клас</a:t>
              </a:r>
              <a:endParaRPr lang="uk-UA" altLang="uk-UA" sz="2400" b="1" dirty="0">
                <a:solidFill>
                  <a:srgbClr val="06183C"/>
                </a:solidFill>
                <a:latin typeface="Tahoma" panose="020B0604030504040204" pitchFamily="34" charset="0"/>
                <a:cs typeface="Tahoma" panose="020B0604030504040204" pitchFamily="34" charset="0"/>
              </a:endParaRPr>
            </a:p>
          </p:txBody>
        </p:sp>
      </p:grpSp>
      <p:grpSp>
        <p:nvGrpSpPr>
          <p:cNvPr id="34" name="Group 8"/>
          <p:cNvGrpSpPr/>
          <p:nvPr/>
        </p:nvGrpSpPr>
        <p:grpSpPr>
          <a:xfrm>
            <a:off x="8935165" y="2095500"/>
            <a:ext cx="5064078" cy="4058389"/>
            <a:chOff x="956852" y="2819"/>
            <a:chExt cx="729956" cy="632137"/>
          </a:xfrm>
        </p:grpSpPr>
        <p:sp>
          <p:nvSpPr>
            <p:cNvPr id="35" name="Freeform 9"/>
            <p:cNvSpPr/>
            <p:nvPr/>
          </p:nvSpPr>
          <p:spPr>
            <a:xfrm>
              <a:off x="956852" y="2819"/>
              <a:ext cx="729956" cy="632137"/>
            </a:xfrm>
            <a:custGeom>
              <a:avLst/>
              <a:gdLst/>
              <a:ahLst/>
              <a:cxnLst/>
              <a:rect l="l" t="t" r="r" b="b"/>
              <a:pathLst>
                <a:path w="729956" h="632137">
                  <a:moveTo>
                    <a:pt x="364978" y="0"/>
                  </a:moveTo>
                  <a:lnTo>
                    <a:pt x="729956" y="632137"/>
                  </a:lnTo>
                  <a:lnTo>
                    <a:pt x="0" y="632137"/>
                  </a:lnTo>
                  <a:lnTo>
                    <a:pt x="364978" y="0"/>
                  </a:lnTo>
                  <a:close/>
                </a:path>
              </a:pathLst>
            </a:custGeom>
            <a:solidFill>
              <a:srgbClr val="D2F1F1"/>
            </a:solidFill>
          </p:spPr>
        </p:sp>
        <p:sp>
          <p:nvSpPr>
            <p:cNvPr id="36" name="TextBox 10"/>
            <p:cNvSpPr txBox="1"/>
            <p:nvPr/>
          </p:nvSpPr>
          <p:spPr>
            <a:xfrm>
              <a:off x="1001542" y="264378"/>
              <a:ext cx="574796" cy="341117"/>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    Української філології</a:t>
              </a:r>
            </a:p>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11-Г клас</a:t>
              </a:r>
              <a:endParaRPr lang="uk-UA" altLang="uk-UA" sz="2400" dirty="0">
                <a:solidFill>
                  <a:srgbClr val="06183C"/>
                </a:solidFill>
                <a:latin typeface="Tahoma" panose="020B0604030504040204" pitchFamily="34" charset="0"/>
                <a:cs typeface="Tahoma" panose="020B0604030504040204" pitchFamily="34" charset="0"/>
              </a:endParaRPr>
            </a:p>
          </p:txBody>
        </p:sp>
      </p:grpSp>
      <p:sp>
        <p:nvSpPr>
          <p:cNvPr id="39" name="TextBox 13"/>
          <p:cNvSpPr txBox="1"/>
          <p:nvPr/>
        </p:nvSpPr>
        <p:spPr>
          <a:xfrm>
            <a:off x="7678173" y="4233044"/>
            <a:ext cx="3073723" cy="1667482"/>
          </a:xfrm>
          <a:prstGeom prst="rect">
            <a:avLst/>
          </a:prstGeom>
        </p:spPr>
        <p:txBody>
          <a:bodyPr lIns="50800" tIns="50800" rIns="50800" bIns="50800" rtlCol="0" anchor="ctr"/>
          <a:lstStyle/>
          <a:p>
            <a:pPr algn="ctr">
              <a:spcBef>
                <a:spcPct val="0"/>
              </a:spcBef>
              <a:defRPr/>
            </a:pPr>
            <a:endParaRPr lang="uk-UA" altLang="uk-UA" sz="2400" dirty="0">
              <a:solidFill>
                <a:srgbClr val="06183C"/>
              </a:solidFill>
              <a:latin typeface="Tahoma" panose="020B0604030504040204" pitchFamily="34" charset="0"/>
              <a:cs typeface="Tahoma" panose="020B0604030504040204" pitchFamily="34" charset="0"/>
            </a:endParaRPr>
          </a:p>
        </p:txBody>
      </p:sp>
      <p:sp>
        <p:nvSpPr>
          <p:cNvPr id="45" name="TextBox 19"/>
          <p:cNvSpPr txBox="1"/>
          <p:nvPr/>
        </p:nvSpPr>
        <p:spPr>
          <a:xfrm>
            <a:off x="13999244" y="4106867"/>
            <a:ext cx="3260055" cy="1667482"/>
          </a:xfrm>
          <a:prstGeom prst="rect">
            <a:avLst/>
          </a:prstGeom>
        </p:spPr>
        <p:txBody>
          <a:bodyPr lIns="50800" tIns="50800" rIns="50800" bIns="50800" rtlCol="0" anchor="ctr"/>
          <a:lstStyle/>
          <a:p>
            <a:pPr algn="ctr">
              <a:spcBef>
                <a:spcPct val="0"/>
              </a:spcBef>
              <a:defRPr/>
            </a:pPr>
            <a:endParaRPr lang="uk-UA" altLang="uk-UA" sz="2400" dirty="0">
              <a:solidFill>
                <a:srgbClr val="06183C"/>
              </a:solidFill>
              <a:latin typeface="Tahoma" panose="020B0604030504040204" pitchFamily="34" charset="0"/>
              <a:cs typeface="Tahoma" panose="020B0604030504040204" pitchFamily="34" charset="0"/>
            </a:endParaRPr>
          </a:p>
        </p:txBody>
      </p:sp>
      <p:sp>
        <p:nvSpPr>
          <p:cNvPr id="48" name="Freeform 21"/>
          <p:cNvSpPr/>
          <p:nvPr/>
        </p:nvSpPr>
        <p:spPr>
          <a:xfrm>
            <a:off x="1134644" y="6037775"/>
            <a:ext cx="5282935" cy="3482756"/>
          </a:xfrm>
          <a:custGeom>
            <a:avLst/>
            <a:gdLst/>
            <a:ahLst/>
            <a:cxnLst/>
            <a:rect l="l" t="t" r="r" b="b"/>
            <a:pathLst>
              <a:path w="827955" h="806541">
                <a:moveTo>
                  <a:pt x="413978" y="806541"/>
                </a:moveTo>
                <a:lnTo>
                  <a:pt x="827955" y="0"/>
                </a:lnTo>
                <a:lnTo>
                  <a:pt x="0" y="0"/>
                </a:lnTo>
                <a:lnTo>
                  <a:pt x="413978" y="806541"/>
                </a:lnTo>
                <a:close/>
              </a:path>
            </a:pathLst>
          </a:custGeom>
          <a:solidFill>
            <a:srgbClr val="7CD4D2"/>
          </a:solidFill>
        </p:spPr>
      </p:sp>
      <p:grpSp>
        <p:nvGrpSpPr>
          <p:cNvPr id="50" name="Group 23"/>
          <p:cNvGrpSpPr/>
          <p:nvPr/>
        </p:nvGrpSpPr>
        <p:grpSpPr>
          <a:xfrm>
            <a:off x="8928184" y="6170788"/>
            <a:ext cx="5071059" cy="3482756"/>
            <a:chOff x="1075379" y="17090"/>
            <a:chExt cx="827955" cy="806541"/>
          </a:xfrm>
        </p:grpSpPr>
        <p:sp>
          <p:nvSpPr>
            <p:cNvPr id="51" name="Freeform 24"/>
            <p:cNvSpPr/>
            <p:nvPr/>
          </p:nvSpPr>
          <p:spPr>
            <a:xfrm>
              <a:off x="1075379" y="17090"/>
              <a:ext cx="827955" cy="806541"/>
            </a:xfrm>
            <a:custGeom>
              <a:avLst/>
              <a:gdLst/>
              <a:ahLst/>
              <a:cxnLst/>
              <a:rect l="l" t="t" r="r" b="b"/>
              <a:pathLst>
                <a:path w="827955" h="806541">
                  <a:moveTo>
                    <a:pt x="413978" y="806541"/>
                  </a:moveTo>
                  <a:lnTo>
                    <a:pt x="827955" y="0"/>
                  </a:lnTo>
                  <a:lnTo>
                    <a:pt x="0" y="0"/>
                  </a:lnTo>
                  <a:lnTo>
                    <a:pt x="413978" y="806541"/>
                  </a:lnTo>
                  <a:close/>
                </a:path>
              </a:pathLst>
            </a:custGeom>
            <a:solidFill>
              <a:srgbClr val="4AB1B4"/>
            </a:solidFill>
          </p:spPr>
        </p:sp>
        <p:sp>
          <p:nvSpPr>
            <p:cNvPr id="52" name="TextBox 25"/>
            <p:cNvSpPr txBox="1"/>
            <p:nvPr/>
          </p:nvSpPr>
          <p:spPr>
            <a:xfrm>
              <a:off x="1149018" y="42926"/>
              <a:ext cx="754316" cy="422091"/>
            </a:xfrm>
            <a:prstGeom prst="rect">
              <a:avLst/>
            </a:prstGeom>
          </p:spPr>
          <p:txBody>
            <a:bodyPr lIns="254000" tIns="254000" rIns="254000" bIns="254000" rtlCol="0" anchor="ctr"/>
            <a:lstStyle/>
            <a:p>
              <a:pPr lvl="0" algn="ctr" eaLnBrk="0" fontAlgn="base" hangingPunct="0">
                <a:spcBef>
                  <a:spcPct val="0"/>
                </a:spcBef>
                <a:spcAft>
                  <a:spcPct val="0"/>
                </a:spcAft>
                <a:defRPr/>
              </a:pPr>
              <a:r>
                <a:rPr lang="uk-UA" altLang="uk-UA" sz="2400" b="1" dirty="0" smtClean="0">
                  <a:solidFill>
                    <a:srgbClr val="06183C"/>
                  </a:solidFill>
                  <a:latin typeface="Tahoma" panose="020B0604030504040204" pitchFamily="34" charset="0"/>
                  <a:ea typeface="+mj-ea"/>
                  <a:cs typeface="Tahoma" panose="020B0604030504040204" pitchFamily="34" charset="0"/>
                </a:rPr>
                <a:t>17 здобувачів </a:t>
              </a:r>
            </a:p>
            <a:p>
              <a:pPr lvl="0" algn="ctr" eaLnBrk="0" fontAlgn="base" hangingPunct="0">
                <a:spcBef>
                  <a:spcPct val="0"/>
                </a:spcBef>
                <a:spcAft>
                  <a:spcPct val="0"/>
                </a:spcAft>
                <a:defRPr/>
              </a:pPr>
              <a:r>
                <a:rPr lang="uk-UA" altLang="uk-UA" sz="2400" b="1" dirty="0" smtClean="0">
                  <a:solidFill>
                    <a:srgbClr val="06183C"/>
                  </a:solidFill>
                  <a:latin typeface="Tahoma" panose="020B0604030504040204" pitchFamily="34" charset="0"/>
                  <a:ea typeface="+mj-ea"/>
                  <a:cs typeface="Tahoma" panose="020B0604030504040204" pitchFamily="34" charset="0"/>
                </a:rPr>
                <a:t>освіти</a:t>
              </a:r>
              <a:endParaRPr lang="ru-RU" altLang="uk-UA" sz="2400" dirty="0">
                <a:solidFill>
                  <a:srgbClr val="06183C"/>
                </a:solidFill>
                <a:latin typeface="Tahoma" panose="020B0604030504040204" pitchFamily="34" charset="0"/>
                <a:ea typeface="+mj-ea"/>
                <a:cs typeface="Tahoma" panose="020B0604030504040204" pitchFamily="34" charset="0"/>
              </a:endParaRPr>
            </a:p>
          </p:txBody>
        </p:sp>
      </p:grpSp>
      <p:sp>
        <p:nvSpPr>
          <p:cNvPr id="55" name="TextBox 28"/>
          <p:cNvSpPr txBox="1"/>
          <p:nvPr/>
        </p:nvSpPr>
        <p:spPr>
          <a:xfrm>
            <a:off x="7498000" y="6586681"/>
            <a:ext cx="3496336" cy="1822648"/>
          </a:xfrm>
          <a:prstGeom prst="rect">
            <a:avLst/>
          </a:prstGeom>
        </p:spPr>
        <p:txBody>
          <a:bodyPr lIns="254000" tIns="254000" rIns="254000" bIns="254000" rtlCol="0" anchor="ctr"/>
          <a:lstStyle/>
          <a:p>
            <a:pPr lvl="0" algn="ctr" eaLnBrk="0" fontAlgn="base" hangingPunct="0">
              <a:spcBef>
                <a:spcPct val="0"/>
              </a:spcBef>
              <a:spcAft>
                <a:spcPct val="0"/>
              </a:spcAft>
              <a:defRPr/>
            </a:pPr>
            <a:endParaRPr lang="uk-UA" altLang="uk-UA" sz="2400" dirty="0">
              <a:solidFill>
                <a:srgbClr val="06183C"/>
              </a:solidFill>
              <a:latin typeface="Tahoma" panose="020B0604030504040204" pitchFamily="34" charset="0"/>
              <a:ea typeface="+mj-ea"/>
              <a:cs typeface="Tahoma" panose="020B0604030504040204" pitchFamily="34" charset="0"/>
            </a:endParaRPr>
          </a:p>
        </p:txBody>
      </p:sp>
      <p:sp>
        <p:nvSpPr>
          <p:cNvPr id="58" name="TextBox 31"/>
          <p:cNvSpPr txBox="1"/>
          <p:nvPr/>
        </p:nvSpPr>
        <p:spPr>
          <a:xfrm>
            <a:off x="10486108" y="6696224"/>
            <a:ext cx="4034605" cy="1822648"/>
          </a:xfrm>
          <a:prstGeom prst="rect">
            <a:avLst/>
          </a:prstGeom>
        </p:spPr>
        <p:txBody>
          <a:bodyPr lIns="254000" tIns="254000" rIns="254000" bIns="254000" rtlCol="0" anchor="ctr"/>
          <a:lstStyle/>
          <a:p>
            <a:pPr lvl="0" algn="ctr" eaLnBrk="0" fontAlgn="base" hangingPunct="0">
              <a:spcBef>
                <a:spcPct val="0"/>
              </a:spcBef>
              <a:spcAft>
                <a:spcPct val="0"/>
              </a:spcAft>
              <a:defRPr/>
            </a:pPr>
            <a:endParaRPr lang="uk-UA" altLang="uk-UA" sz="2400" b="1" dirty="0">
              <a:solidFill>
                <a:srgbClr val="06183C"/>
              </a:solidFill>
              <a:latin typeface="Tahoma" panose="020B0604030504040204" pitchFamily="34" charset="0"/>
              <a:cs typeface="Tahoma" panose="020B0604030504040204" pitchFamily="34" charset="0"/>
            </a:endParaRPr>
          </a:p>
        </p:txBody>
      </p:sp>
      <p:grpSp>
        <p:nvGrpSpPr>
          <p:cNvPr id="67" name="Group 35"/>
          <p:cNvGrpSpPr/>
          <p:nvPr/>
        </p:nvGrpSpPr>
        <p:grpSpPr>
          <a:xfrm>
            <a:off x="1327728" y="2269430"/>
            <a:ext cx="1269858" cy="1111126"/>
            <a:chOff x="0" y="0"/>
            <a:chExt cx="812800" cy="711200"/>
          </a:xfrm>
        </p:grpSpPr>
        <p:sp>
          <p:nvSpPr>
            <p:cNvPr id="68" name="Freeform 36"/>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7CD4D2"/>
            </a:solidFill>
          </p:spPr>
        </p:sp>
        <p:sp>
          <p:nvSpPr>
            <p:cNvPr id="69" name="TextBox 37"/>
            <p:cNvSpPr txBox="1"/>
            <p:nvPr/>
          </p:nvSpPr>
          <p:spPr>
            <a:xfrm>
              <a:off x="127000" y="3175"/>
              <a:ext cx="558800" cy="377825"/>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1</a:t>
              </a:r>
            </a:p>
          </p:txBody>
        </p:sp>
      </p:grpSp>
      <p:grpSp>
        <p:nvGrpSpPr>
          <p:cNvPr id="71" name="Group 38"/>
          <p:cNvGrpSpPr/>
          <p:nvPr/>
        </p:nvGrpSpPr>
        <p:grpSpPr>
          <a:xfrm>
            <a:off x="9504864" y="1944848"/>
            <a:ext cx="1269858" cy="1111126"/>
            <a:chOff x="0" y="0"/>
            <a:chExt cx="812800" cy="711200"/>
          </a:xfrm>
        </p:grpSpPr>
        <p:sp>
          <p:nvSpPr>
            <p:cNvPr id="72" name="Freeform 39"/>
            <p:cNvSpPr/>
            <p:nvPr/>
          </p:nvSpPr>
          <p:spPr>
            <a:xfrm>
              <a:off x="0" y="0"/>
              <a:ext cx="812800" cy="711200"/>
            </a:xfrm>
            <a:custGeom>
              <a:avLst/>
              <a:gdLst/>
              <a:ahLst/>
              <a:cxnLst/>
              <a:rect l="l" t="t" r="r" b="b"/>
              <a:pathLst>
                <a:path w="812800" h="711200">
                  <a:moveTo>
                    <a:pt x="406400" y="711200"/>
                  </a:moveTo>
                  <a:lnTo>
                    <a:pt x="812800" y="0"/>
                  </a:lnTo>
                  <a:lnTo>
                    <a:pt x="0" y="0"/>
                  </a:lnTo>
                  <a:lnTo>
                    <a:pt x="406400" y="711200"/>
                  </a:lnTo>
                  <a:close/>
                </a:path>
              </a:pathLst>
            </a:custGeom>
            <a:solidFill>
              <a:srgbClr val="4AB1B4"/>
            </a:solidFill>
          </p:spPr>
        </p:sp>
        <p:sp>
          <p:nvSpPr>
            <p:cNvPr id="73" name="TextBox 40"/>
            <p:cNvSpPr txBox="1"/>
            <p:nvPr/>
          </p:nvSpPr>
          <p:spPr>
            <a:xfrm>
              <a:off x="127000" y="3175"/>
              <a:ext cx="558800" cy="377825"/>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2</a:t>
              </a:r>
            </a:p>
          </p:txBody>
        </p:sp>
      </p:grpSp>
      <p:sp>
        <p:nvSpPr>
          <p:cNvPr id="86" name="TextBox 7"/>
          <p:cNvSpPr txBox="1"/>
          <p:nvPr/>
        </p:nvSpPr>
        <p:spPr>
          <a:xfrm>
            <a:off x="2399170" y="6662693"/>
            <a:ext cx="2249030" cy="1667482"/>
          </a:xfrm>
          <a:prstGeom prst="rect">
            <a:avLst/>
          </a:prstGeom>
        </p:spPr>
        <p:txBody>
          <a:bodyPr lIns="50800" tIns="50800" rIns="50800" bIns="50800" rtlCol="0" anchor="ctr"/>
          <a:lstStyle/>
          <a:p>
            <a:pPr algn="ctr">
              <a:spcBef>
                <a:spcPct val="0"/>
              </a:spcBef>
              <a:defRPr/>
            </a:pPr>
            <a:r>
              <a:rPr lang="uk-UA" altLang="uk-UA" sz="2400" b="1" dirty="0" smtClean="0">
                <a:solidFill>
                  <a:srgbClr val="06183C"/>
                </a:solidFill>
                <a:latin typeface="Tahoma" panose="020B0604030504040204" pitchFamily="34" charset="0"/>
                <a:cs typeface="Tahoma" panose="020B0604030504040204" pitchFamily="34" charset="0"/>
              </a:rPr>
              <a:t>      74    здобувача освіти</a:t>
            </a:r>
            <a:endParaRPr lang="uk-UA" altLang="uk-UA" sz="2400" dirty="0">
              <a:solidFill>
                <a:srgbClr val="06183C"/>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8350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2801522" y="-1114950"/>
            <a:ext cx="7335291" cy="2801892"/>
            <a:chOff x="0" y="0"/>
            <a:chExt cx="930920" cy="355587"/>
          </a:xfrm>
        </p:grpSpPr>
        <p:sp>
          <p:nvSpPr>
            <p:cNvPr id="3" name="Freeform 3"/>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4" name="TextBox 4"/>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5" name="Freeform 5"/>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6" name="Group 6"/>
          <p:cNvGrpSpPr/>
          <p:nvPr/>
        </p:nvGrpSpPr>
        <p:grpSpPr>
          <a:xfrm>
            <a:off x="-2822215" y="-1659968"/>
            <a:ext cx="18379715" cy="3888558"/>
            <a:chOff x="0" y="0"/>
            <a:chExt cx="1673415" cy="354041"/>
          </a:xfrm>
        </p:grpSpPr>
        <p:sp>
          <p:nvSpPr>
            <p:cNvPr id="7" name="Freeform 7"/>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8" name="TextBox 8"/>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9" name="Freeform 9"/>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4">
              <a:alphaModFix amt="50000"/>
              <a:extLst>
                <a:ext uri="{96DAC541-7B7A-43D3-8B79-37D633B846F1}">
                  <asvg:svgBlip xmlns:asvg="http://schemas.microsoft.com/office/drawing/2016/SVG/main" xmlns="" r:embed="rId5"/>
                </a:ext>
              </a:extLst>
            </a:blip>
            <a:stretch>
              <a:fillRect/>
            </a:stretch>
          </a:blipFill>
        </p:spPr>
      </p:sp>
      <p:sp>
        <p:nvSpPr>
          <p:cNvPr id="10" name="Freeform 10"/>
          <p:cNvSpPr/>
          <p:nvPr/>
        </p:nvSpPr>
        <p:spPr>
          <a:xfrm>
            <a:off x="6653326" y="3817230"/>
            <a:ext cx="5047044" cy="5047044"/>
          </a:xfrm>
          <a:custGeom>
            <a:avLst/>
            <a:gdLst/>
            <a:ahLst/>
            <a:cxnLst/>
            <a:rect l="l" t="t" r="r" b="b"/>
            <a:pathLst>
              <a:path w="5047044" h="5047044">
                <a:moveTo>
                  <a:pt x="0" y="0"/>
                </a:moveTo>
                <a:lnTo>
                  <a:pt x="5047043" y="0"/>
                </a:lnTo>
                <a:lnTo>
                  <a:pt x="5047043" y="5047043"/>
                </a:lnTo>
                <a:lnTo>
                  <a:pt x="0" y="504704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p:txBody>
      </p:sp>
      <p:sp>
        <p:nvSpPr>
          <p:cNvPr id="12" name="Freeform 12"/>
          <p:cNvSpPr/>
          <p:nvPr/>
        </p:nvSpPr>
        <p:spPr>
          <a:xfrm>
            <a:off x="7228216" y="6980139"/>
            <a:ext cx="915383" cy="789517"/>
          </a:xfrm>
          <a:custGeom>
            <a:avLst/>
            <a:gdLst/>
            <a:ahLst/>
            <a:cxnLst/>
            <a:rect l="l" t="t" r="r" b="b"/>
            <a:pathLst>
              <a:path w="915383" h="789517">
                <a:moveTo>
                  <a:pt x="0" y="0"/>
                </a:moveTo>
                <a:lnTo>
                  <a:pt x="915383" y="0"/>
                </a:lnTo>
                <a:lnTo>
                  <a:pt x="915383" y="789517"/>
                </a:lnTo>
                <a:lnTo>
                  <a:pt x="0" y="78951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Freeform 14"/>
          <p:cNvSpPr/>
          <p:nvPr/>
        </p:nvSpPr>
        <p:spPr>
          <a:xfrm>
            <a:off x="9960449" y="7192733"/>
            <a:ext cx="952500" cy="890588"/>
          </a:xfrm>
          <a:custGeom>
            <a:avLst/>
            <a:gdLst/>
            <a:ahLst/>
            <a:cxnLst/>
            <a:rect l="l" t="t" r="r" b="b"/>
            <a:pathLst>
              <a:path w="952500" h="890588">
                <a:moveTo>
                  <a:pt x="0" y="0"/>
                </a:moveTo>
                <a:lnTo>
                  <a:pt x="952500" y="0"/>
                </a:lnTo>
                <a:lnTo>
                  <a:pt x="952500" y="890588"/>
                </a:lnTo>
                <a:lnTo>
                  <a:pt x="0" y="890588"/>
                </a:lnTo>
                <a:lnTo>
                  <a:pt x="0" y="0"/>
                </a:lnTo>
                <a:close/>
              </a:path>
            </a:pathLst>
          </a:custGeom>
          <a:blipFill>
            <a:blip r:embed="rId12">
              <a:extLst>
                <a:ext uri="{96DAC541-7B7A-43D3-8B79-37D633B846F1}">
                  <asvg:svgBlip xmlns:asvg="http://schemas.microsoft.com/office/drawing/2016/SVG/main" xmlns="" r:embed="rId15"/>
                </a:ext>
              </a:extLst>
            </a:blip>
            <a:stretch>
              <a:fillRect/>
            </a:stretch>
          </a:blipFill>
        </p:spPr>
      </p:sp>
      <p:sp>
        <p:nvSpPr>
          <p:cNvPr id="15" name="Freeform 15"/>
          <p:cNvSpPr/>
          <p:nvPr/>
        </p:nvSpPr>
        <p:spPr>
          <a:xfrm>
            <a:off x="-358801" y="10038043"/>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6">
              <a:extLst>
                <a:ext uri="{96DAC541-7B7A-43D3-8B79-37D633B846F1}">
                  <asvg:svgBlip xmlns:asvg="http://schemas.microsoft.com/office/drawing/2016/SVG/main" xmlns="" r:embed="rId17"/>
                </a:ext>
              </a:extLst>
            </a:blip>
            <a:stretch>
              <a:fillRect t="-290245"/>
            </a:stretch>
          </a:blipFill>
        </p:spPr>
      </p:sp>
      <p:sp>
        <p:nvSpPr>
          <p:cNvPr id="16" name="Freeform 16"/>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TextBox 18"/>
          <p:cNvSpPr txBox="1"/>
          <p:nvPr/>
        </p:nvSpPr>
        <p:spPr>
          <a:xfrm>
            <a:off x="602863" y="838675"/>
            <a:ext cx="14951344" cy="961802"/>
          </a:xfrm>
          <a:prstGeom prst="rect">
            <a:avLst/>
          </a:prstGeom>
        </p:spPr>
        <p:txBody>
          <a:bodyPr wrap="square" lIns="0" tIns="0" rIns="0" bIns="0" rtlCol="0" anchor="t">
            <a:spAutoFit/>
          </a:bodyPr>
          <a:lstStyle/>
          <a:p>
            <a:pPr algn="l">
              <a:lnSpc>
                <a:spcPts val="7474"/>
              </a:lnSpc>
            </a:pPr>
            <a:r>
              <a:rPr lang="uk-UA" sz="5400" b="1" dirty="0" smtClean="0">
                <a:solidFill>
                  <a:srgbClr val="FFFFFF"/>
                </a:solidFill>
                <a:latin typeface="TT Norms Bold"/>
                <a:ea typeface="TT Norms Bold"/>
                <a:cs typeface="TT Norms Bold"/>
                <a:sym typeface="TT Norms Bold"/>
              </a:rPr>
              <a:t>ІНДИВІДУАЛЬНА ФОРМА НАВ</a:t>
            </a:r>
            <a:r>
              <a:rPr lang="uk-UA" sz="6000" b="1" dirty="0" smtClean="0">
                <a:solidFill>
                  <a:srgbClr val="FFFFFF"/>
                </a:solidFill>
                <a:latin typeface="TT Norms Bold"/>
                <a:ea typeface="TT Norms Bold"/>
                <a:cs typeface="TT Norms Bold"/>
                <a:sym typeface="TT Norms Bold"/>
              </a:rPr>
              <a:t>Ч</a:t>
            </a:r>
            <a:r>
              <a:rPr lang="uk-UA" sz="5400" b="1" dirty="0" smtClean="0">
                <a:solidFill>
                  <a:srgbClr val="FFFFFF"/>
                </a:solidFill>
                <a:latin typeface="TT Norms Bold"/>
                <a:ea typeface="TT Norms Bold"/>
                <a:cs typeface="TT Norms Bold"/>
                <a:sym typeface="TT Norms Bold"/>
              </a:rPr>
              <a:t>АННЯ</a:t>
            </a:r>
            <a:endParaRPr lang="en-US" sz="5400" b="1" dirty="0">
              <a:solidFill>
                <a:srgbClr val="FFFFFF"/>
              </a:solidFill>
              <a:latin typeface="TT Norms Bold"/>
              <a:ea typeface="TT Norms Bold"/>
              <a:cs typeface="TT Norms Bold"/>
              <a:sym typeface="TT Norms Bold"/>
            </a:endParaRPr>
          </a:p>
        </p:txBody>
      </p:sp>
      <p:sp>
        <p:nvSpPr>
          <p:cNvPr id="19" name="TextBox 19"/>
          <p:cNvSpPr txBox="1"/>
          <p:nvPr/>
        </p:nvSpPr>
        <p:spPr>
          <a:xfrm>
            <a:off x="1743802" y="4118073"/>
            <a:ext cx="5569337" cy="1346522"/>
          </a:xfrm>
          <a:prstGeom prst="rect">
            <a:avLst/>
          </a:prstGeom>
        </p:spPr>
        <p:txBody>
          <a:bodyPr wrap="square"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За </a:t>
            </a:r>
            <a:r>
              <a:rPr lang="uk-UA" sz="2800" b="1" dirty="0">
                <a:solidFill>
                  <a:srgbClr val="23403D"/>
                </a:solidFill>
                <a:latin typeface="TT Norms Bold"/>
                <a:ea typeface="TT Norms Bold"/>
                <a:cs typeface="TT Norms Bold"/>
                <a:sym typeface="TT Norms Bold"/>
              </a:rPr>
              <a:t>сімейною  </a:t>
            </a:r>
            <a:endParaRPr lang="uk-UA" sz="2800" b="1" dirty="0" smtClean="0">
              <a:solidFill>
                <a:srgbClr val="23403D"/>
              </a:solidFill>
              <a:latin typeface="TT Norms Bold"/>
              <a:ea typeface="TT Norms Bold"/>
              <a:cs typeface="TT Norms Bold"/>
              <a:sym typeface="TT Norms Bold"/>
            </a:endParaRPr>
          </a:p>
          <a:p>
            <a:pPr algn="ctr">
              <a:lnSpc>
                <a:spcPts val="3500"/>
              </a:lnSpc>
            </a:pPr>
            <a:r>
              <a:rPr lang="uk-UA" sz="2800" b="1" dirty="0" smtClean="0">
                <a:solidFill>
                  <a:srgbClr val="23403D"/>
                </a:solidFill>
                <a:latin typeface="TT Norms Bold"/>
                <a:ea typeface="TT Norms Bold"/>
                <a:cs typeface="TT Norms Bold"/>
                <a:sym typeface="TT Norms Bold"/>
              </a:rPr>
              <a:t>(</a:t>
            </a:r>
            <a:r>
              <a:rPr lang="uk-UA" sz="2800" b="1" dirty="0">
                <a:solidFill>
                  <a:srgbClr val="23403D"/>
                </a:solidFill>
                <a:latin typeface="TT Norms Bold"/>
                <a:ea typeface="TT Norms Bold"/>
                <a:cs typeface="TT Norms Bold"/>
                <a:sym typeface="TT Norms Bold"/>
              </a:rPr>
              <a:t>домашньою) </a:t>
            </a:r>
            <a:endParaRPr lang="uk-UA" sz="2800" b="1" dirty="0" smtClean="0">
              <a:solidFill>
                <a:srgbClr val="23403D"/>
              </a:solidFill>
              <a:latin typeface="TT Norms Bold"/>
              <a:ea typeface="TT Norms Bold"/>
              <a:cs typeface="TT Norms Bold"/>
              <a:sym typeface="TT Norms Bold"/>
            </a:endParaRPr>
          </a:p>
          <a:p>
            <a:pPr algn="ctr">
              <a:lnSpc>
                <a:spcPts val="3500"/>
              </a:lnSpc>
            </a:pPr>
            <a:r>
              <a:rPr lang="uk-UA" sz="2800" b="1" dirty="0" smtClean="0">
                <a:solidFill>
                  <a:srgbClr val="23403D"/>
                </a:solidFill>
                <a:latin typeface="TT Norms Bold"/>
                <a:ea typeface="TT Norms Bold"/>
                <a:cs typeface="TT Norms Bold"/>
                <a:sym typeface="TT Norms Bold"/>
              </a:rPr>
              <a:t> </a:t>
            </a:r>
            <a:r>
              <a:rPr lang="uk-UA" sz="2800" b="1" dirty="0">
                <a:solidFill>
                  <a:srgbClr val="23403D"/>
                </a:solidFill>
                <a:latin typeface="TT Norms Bold"/>
                <a:ea typeface="TT Norms Bold"/>
                <a:cs typeface="TT Norms Bold"/>
                <a:sym typeface="TT Norms Bold"/>
              </a:rPr>
              <a:t>формою </a:t>
            </a:r>
            <a:endParaRPr lang="en-US" sz="2800" b="1" dirty="0">
              <a:solidFill>
                <a:srgbClr val="23403D"/>
              </a:solidFill>
              <a:latin typeface="TT Norms Bold"/>
              <a:ea typeface="TT Norms Bold"/>
              <a:cs typeface="TT Norms Bold"/>
              <a:sym typeface="TT Norms Bold"/>
            </a:endParaRPr>
          </a:p>
        </p:txBody>
      </p:sp>
      <p:sp>
        <p:nvSpPr>
          <p:cNvPr id="20" name="TextBox 20"/>
          <p:cNvSpPr txBox="1"/>
          <p:nvPr/>
        </p:nvSpPr>
        <p:spPr>
          <a:xfrm>
            <a:off x="608749" y="5686106"/>
            <a:ext cx="6044577" cy="1077218"/>
          </a:xfrm>
          <a:prstGeom prst="rect">
            <a:avLst/>
          </a:prstGeom>
        </p:spPr>
        <p:txBody>
          <a:bodyPr wrap="square" lIns="0" tIns="0" rIns="0" bIns="0" rtlCol="0" anchor="t">
            <a:spAutoFit/>
          </a:bodyPr>
          <a:lstStyle/>
          <a:p>
            <a:pPr algn="r">
              <a:lnSpc>
                <a:spcPts val="2800"/>
              </a:lnSpc>
            </a:pPr>
            <a:r>
              <a:rPr lang="uk-UA" sz="3200" b="1" spc="10" dirty="0" smtClean="0">
                <a:solidFill>
                  <a:srgbClr val="23403D"/>
                </a:solidFill>
                <a:latin typeface="TT Norms"/>
                <a:ea typeface="TT Norms"/>
                <a:cs typeface="TT Norms"/>
                <a:sym typeface="TT Norms"/>
              </a:rPr>
              <a:t>31</a:t>
            </a:r>
            <a:r>
              <a:rPr lang="uk-UA" sz="2400" b="1" spc="10" dirty="0" smtClean="0">
                <a:solidFill>
                  <a:srgbClr val="23403D"/>
                </a:solidFill>
                <a:latin typeface="TT Norms"/>
                <a:ea typeface="TT Norms"/>
                <a:cs typeface="TT Norms"/>
                <a:sym typeface="TT Norms"/>
              </a:rPr>
              <a:t> </a:t>
            </a:r>
            <a:r>
              <a:rPr lang="uk-UA" sz="3200" b="1" spc="10" dirty="0" smtClean="0">
                <a:solidFill>
                  <a:srgbClr val="23403D"/>
                </a:solidFill>
                <a:latin typeface="TT Norms"/>
                <a:ea typeface="TT Norms"/>
                <a:cs typeface="TT Norms"/>
                <a:sym typeface="TT Norms"/>
              </a:rPr>
              <a:t>здобувач освіти   (</a:t>
            </a:r>
            <a:r>
              <a:rPr lang="uk-UA" sz="3200" b="1" dirty="0" smtClean="0">
                <a:solidFill>
                  <a:srgbClr val="23403D"/>
                </a:solidFill>
                <a:latin typeface="TT Norms Bold"/>
                <a:ea typeface="TT Norms Bold"/>
                <a:cs typeface="TT Norms Bold"/>
                <a:sym typeface="TT Norms Bold"/>
              </a:rPr>
              <a:t>Перебуває </a:t>
            </a:r>
            <a:r>
              <a:rPr lang="uk-UA" sz="3200" b="1" dirty="0">
                <a:solidFill>
                  <a:srgbClr val="23403D"/>
                </a:solidFill>
                <a:latin typeface="TT Norms Bold"/>
                <a:ea typeface="TT Norms Bold"/>
                <a:cs typeface="TT Norms Bold"/>
                <a:sym typeface="TT Norms Bold"/>
              </a:rPr>
              <a:t>за кордоном</a:t>
            </a:r>
            <a:endParaRPr lang="en-US" sz="3200" b="1" dirty="0">
              <a:solidFill>
                <a:srgbClr val="23403D"/>
              </a:solidFill>
              <a:latin typeface="TT Norms Bold"/>
              <a:ea typeface="TT Norms Bold"/>
              <a:cs typeface="TT Norms Bold"/>
              <a:sym typeface="TT Norms Bold"/>
            </a:endParaRPr>
          </a:p>
          <a:p>
            <a:pPr algn="r">
              <a:lnSpc>
                <a:spcPts val="2800"/>
              </a:lnSpc>
            </a:pPr>
            <a:endParaRPr lang="en-US" sz="3200" b="1" spc="10" dirty="0">
              <a:solidFill>
                <a:srgbClr val="23403D"/>
              </a:solidFill>
              <a:latin typeface="TT Norms"/>
              <a:ea typeface="TT Norms"/>
              <a:cs typeface="TT Norms"/>
              <a:sym typeface="TT Norms"/>
            </a:endParaRPr>
          </a:p>
        </p:txBody>
      </p:sp>
      <p:sp>
        <p:nvSpPr>
          <p:cNvPr id="21" name="TextBox 21"/>
          <p:cNvSpPr txBox="1"/>
          <p:nvPr/>
        </p:nvSpPr>
        <p:spPr>
          <a:xfrm>
            <a:off x="2975228" y="7153580"/>
            <a:ext cx="3106483" cy="897682"/>
          </a:xfrm>
          <a:prstGeom prst="rect">
            <a:avLst/>
          </a:prstGeom>
        </p:spPr>
        <p:txBody>
          <a:bodyPr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Педагогічний патронаж</a:t>
            </a:r>
            <a:endParaRPr lang="en-US" sz="2800" b="1" dirty="0">
              <a:solidFill>
                <a:srgbClr val="23403D"/>
              </a:solidFill>
              <a:latin typeface="TT Norms Bold"/>
              <a:ea typeface="TT Norms Bold"/>
              <a:cs typeface="TT Norms Bold"/>
              <a:sym typeface="TT Norms Bold"/>
            </a:endParaRPr>
          </a:p>
        </p:txBody>
      </p:sp>
      <p:sp>
        <p:nvSpPr>
          <p:cNvPr id="22" name="TextBox 22"/>
          <p:cNvSpPr txBox="1"/>
          <p:nvPr/>
        </p:nvSpPr>
        <p:spPr>
          <a:xfrm>
            <a:off x="2438400" y="8225345"/>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1 учень</a:t>
            </a:r>
            <a:endParaRPr lang="en-US" sz="2800" spc="10" dirty="0">
              <a:solidFill>
                <a:srgbClr val="23403D"/>
              </a:solidFill>
              <a:latin typeface="TT Norms"/>
              <a:ea typeface="TT Norms"/>
              <a:cs typeface="TT Norms"/>
              <a:sym typeface="TT Norms"/>
            </a:endParaRPr>
          </a:p>
        </p:txBody>
      </p:sp>
      <p:sp>
        <p:nvSpPr>
          <p:cNvPr id="28" name="TextBox 3"/>
          <p:cNvSpPr txBox="1"/>
          <p:nvPr/>
        </p:nvSpPr>
        <p:spPr>
          <a:xfrm>
            <a:off x="602863" y="2316701"/>
            <a:ext cx="17151736" cy="1231106"/>
          </a:xfrm>
          <a:prstGeom prst="rect">
            <a:avLst/>
          </a:prstGeom>
        </p:spPr>
        <p:txBody>
          <a:bodyPr wrap="square" lIns="0" tIns="0" rIns="0" bIns="0" rtlCol="0" anchor="t">
            <a:spAutoFit/>
          </a:bodyPr>
          <a:lstStyle/>
          <a:p>
            <a:r>
              <a:rPr lang="uk-UA" sz="4000" b="1" spc="10" dirty="0" smtClean="0">
                <a:solidFill>
                  <a:srgbClr val="23403D"/>
                </a:solidFill>
                <a:latin typeface="TT Norms"/>
                <a:ea typeface="TT Norms"/>
                <a:cs typeface="TT Norms"/>
                <a:sym typeface="TT Norms"/>
              </a:rPr>
              <a:t>У цьому навчальному році  у закладі освіти   за  індивідуальною  формою  навчання  навчалась  :</a:t>
            </a:r>
            <a:endParaRPr lang="uk-UA" sz="4000" b="1" spc="10" dirty="0">
              <a:solidFill>
                <a:srgbClr val="23403D"/>
              </a:solidFill>
              <a:latin typeface="TT Norms"/>
              <a:ea typeface="TT Norms"/>
              <a:cs typeface="TT Norms"/>
              <a:sym typeface="TT Norms"/>
            </a:endParaRPr>
          </a:p>
        </p:txBody>
      </p:sp>
      <p:sp>
        <p:nvSpPr>
          <p:cNvPr id="37" name="TextBox 19"/>
          <p:cNvSpPr txBox="1"/>
          <p:nvPr/>
        </p:nvSpPr>
        <p:spPr>
          <a:xfrm>
            <a:off x="11194800" y="4185585"/>
            <a:ext cx="5569337" cy="897682"/>
          </a:xfrm>
          <a:prstGeom prst="rect">
            <a:avLst/>
          </a:prstGeom>
        </p:spPr>
        <p:txBody>
          <a:bodyPr wrap="square" lIns="0" tIns="0" rIns="0" bIns="0" rtlCol="0" anchor="t">
            <a:spAutoFit/>
          </a:bodyPr>
          <a:lstStyle/>
          <a:p>
            <a:pPr algn="ctr">
              <a:lnSpc>
                <a:spcPts val="3500"/>
              </a:lnSpc>
            </a:pPr>
            <a:r>
              <a:rPr lang="uk-UA" sz="2800" b="1" dirty="0" smtClean="0">
                <a:solidFill>
                  <a:srgbClr val="23403D"/>
                </a:solidFill>
                <a:latin typeface="TT Norms Bold"/>
                <a:ea typeface="TT Norms Bold"/>
                <a:cs typeface="TT Norms Bold"/>
                <a:sym typeface="TT Norms Bold"/>
              </a:rPr>
              <a:t>За екстернатною</a:t>
            </a:r>
          </a:p>
          <a:p>
            <a:pPr algn="ctr">
              <a:lnSpc>
                <a:spcPts val="3500"/>
              </a:lnSpc>
            </a:pPr>
            <a:r>
              <a:rPr lang="uk-UA" sz="2800" b="1" dirty="0" smtClean="0">
                <a:solidFill>
                  <a:srgbClr val="23403D"/>
                </a:solidFill>
                <a:latin typeface="TT Norms Bold"/>
                <a:ea typeface="TT Norms Bold"/>
                <a:cs typeface="TT Norms Bold"/>
                <a:sym typeface="TT Norms Bold"/>
              </a:rPr>
              <a:t> </a:t>
            </a:r>
            <a:r>
              <a:rPr lang="uk-UA" sz="2800" b="1" dirty="0">
                <a:solidFill>
                  <a:srgbClr val="23403D"/>
                </a:solidFill>
                <a:latin typeface="TT Norms Bold"/>
                <a:ea typeface="TT Norms Bold"/>
                <a:cs typeface="TT Norms Bold"/>
                <a:sym typeface="TT Norms Bold"/>
              </a:rPr>
              <a:t>формою </a:t>
            </a:r>
            <a:endParaRPr lang="en-US" sz="2800" b="1" dirty="0">
              <a:solidFill>
                <a:srgbClr val="23403D"/>
              </a:solidFill>
              <a:latin typeface="TT Norms Bold"/>
              <a:ea typeface="TT Norms Bold"/>
              <a:cs typeface="TT Norms Bold"/>
              <a:sym typeface="TT Norms Bold"/>
            </a:endParaRPr>
          </a:p>
        </p:txBody>
      </p:sp>
      <p:sp>
        <p:nvSpPr>
          <p:cNvPr id="38" name="TextBox 20"/>
          <p:cNvSpPr txBox="1"/>
          <p:nvPr/>
        </p:nvSpPr>
        <p:spPr>
          <a:xfrm>
            <a:off x="11810290" y="5567818"/>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___</a:t>
            </a:r>
            <a:r>
              <a:rPr lang="uk-UA" sz="2000" spc="10" dirty="0" smtClean="0">
                <a:solidFill>
                  <a:srgbClr val="23403D"/>
                </a:solidFill>
                <a:latin typeface="TT Norms"/>
                <a:ea typeface="TT Norms"/>
                <a:cs typeface="TT Norms"/>
                <a:sym typeface="TT Norms"/>
              </a:rPr>
              <a:t> </a:t>
            </a:r>
            <a:r>
              <a:rPr lang="uk-UA" sz="2800" spc="10" dirty="0" smtClean="0">
                <a:solidFill>
                  <a:srgbClr val="23403D"/>
                </a:solidFill>
                <a:latin typeface="TT Norms"/>
                <a:ea typeface="TT Norms"/>
                <a:cs typeface="TT Norms"/>
                <a:sym typeface="TT Norms"/>
              </a:rPr>
              <a:t>учнів</a:t>
            </a:r>
            <a:endParaRPr lang="en-US" sz="2800" spc="10" dirty="0">
              <a:solidFill>
                <a:srgbClr val="23403D"/>
              </a:solidFill>
              <a:latin typeface="TT Norms"/>
              <a:ea typeface="TT Norms"/>
              <a:cs typeface="TT Norms"/>
              <a:sym typeface="TT Norms"/>
            </a:endParaRPr>
          </a:p>
        </p:txBody>
      </p:sp>
      <p:sp>
        <p:nvSpPr>
          <p:cNvPr id="40" name="TextBox 22"/>
          <p:cNvSpPr txBox="1"/>
          <p:nvPr/>
        </p:nvSpPr>
        <p:spPr>
          <a:xfrm>
            <a:off x="11889400" y="8107057"/>
            <a:ext cx="3106483" cy="359073"/>
          </a:xfrm>
          <a:prstGeom prst="rect">
            <a:avLst/>
          </a:prstGeom>
        </p:spPr>
        <p:txBody>
          <a:bodyPr lIns="0" tIns="0" rIns="0" bIns="0" rtlCol="0" anchor="t">
            <a:spAutoFit/>
          </a:bodyPr>
          <a:lstStyle/>
          <a:p>
            <a:pPr algn="r">
              <a:lnSpc>
                <a:spcPts val="2800"/>
              </a:lnSpc>
            </a:pPr>
            <a:r>
              <a:rPr lang="uk-UA" sz="2800" spc="10" dirty="0" smtClean="0">
                <a:solidFill>
                  <a:srgbClr val="23403D"/>
                </a:solidFill>
                <a:latin typeface="TT Norms"/>
                <a:ea typeface="TT Norms"/>
                <a:cs typeface="TT Norms"/>
                <a:sym typeface="TT Norms"/>
              </a:rPr>
              <a:t> </a:t>
            </a:r>
            <a:endParaRPr lang="en-US" sz="2800" spc="10" dirty="0">
              <a:solidFill>
                <a:srgbClr val="23403D"/>
              </a:solidFill>
              <a:latin typeface="TT Norms"/>
              <a:ea typeface="TT Norms"/>
              <a:cs typeface="TT Norms"/>
              <a:sym typeface="TT Norms"/>
            </a:endParaRPr>
          </a:p>
        </p:txBody>
      </p:sp>
      <p:sp>
        <p:nvSpPr>
          <p:cNvPr id="41" name="TextBox 3"/>
          <p:cNvSpPr txBox="1"/>
          <p:nvPr/>
        </p:nvSpPr>
        <p:spPr>
          <a:xfrm>
            <a:off x="600980" y="8903461"/>
            <a:ext cx="17151736" cy="1107996"/>
          </a:xfrm>
          <a:prstGeom prst="rect">
            <a:avLst/>
          </a:prstGeom>
        </p:spPr>
        <p:txBody>
          <a:bodyPr wrap="square" lIns="0" tIns="0" rIns="0" bIns="0" rtlCol="0" anchor="t">
            <a:spAutoFit/>
          </a:bodyPr>
          <a:lstStyle/>
          <a:p>
            <a:pPr algn="ctr"/>
            <a:r>
              <a:rPr lang="uk-UA" sz="3600" b="1" spc="10" dirty="0" smtClean="0">
                <a:solidFill>
                  <a:srgbClr val="23403D"/>
                </a:solidFill>
                <a:latin typeface="TT Norms"/>
                <a:ea typeface="TT Norms"/>
                <a:cs typeface="TT Norms"/>
                <a:sym typeface="TT Norms"/>
              </a:rPr>
              <a:t>Протягом 2024-2025 н. р.  у закладі освіти   працювало 2 ГПД, </a:t>
            </a:r>
          </a:p>
          <a:p>
            <a:pPr algn="ctr"/>
            <a:r>
              <a:rPr lang="uk-UA" sz="3600" b="1" spc="10" dirty="0" smtClean="0">
                <a:solidFill>
                  <a:srgbClr val="23403D"/>
                </a:solidFill>
                <a:latin typeface="TT Norms"/>
                <a:ea typeface="TT Norms"/>
                <a:cs typeface="TT Norms"/>
                <a:sym typeface="TT Norms"/>
              </a:rPr>
              <a:t>які відвідували 60 учнів 1-3 класів</a:t>
            </a:r>
            <a:endParaRPr lang="uk-UA" sz="3600" b="1" spc="10" dirty="0">
              <a:solidFill>
                <a:srgbClr val="23403D"/>
              </a:solidFill>
              <a:latin typeface="TT Norms"/>
              <a:ea typeface="TT Norms"/>
              <a:cs typeface="TT Norms"/>
              <a:sym typeface="TT Norms"/>
            </a:endParaRPr>
          </a:p>
        </p:txBody>
      </p:sp>
      <p:sp>
        <p:nvSpPr>
          <p:cNvPr id="42" name="Freeform 29"/>
          <p:cNvSpPr/>
          <p:nvPr/>
        </p:nvSpPr>
        <p:spPr>
          <a:xfrm>
            <a:off x="15014933" y="3535347"/>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2">
              <a:extLst>
                <a:ext uri="{96DAC541-7B7A-43D3-8B79-37D633B846F1}">
                  <asvg:svgBlip xmlns="" xmlns:asvg="http://schemas.microsoft.com/office/drawing/2016/SVG/main" r:embed="rId13"/>
                </a:ext>
              </a:extLst>
            </a:blip>
            <a:stretch>
              <a:fillRect/>
            </a:stretch>
          </a:blipFill>
        </p:spPr>
      </p:sp>
      <p:sp>
        <p:nvSpPr>
          <p:cNvPr id="43" name="Freeform 29"/>
          <p:cNvSpPr/>
          <p:nvPr/>
        </p:nvSpPr>
        <p:spPr>
          <a:xfrm>
            <a:off x="331403" y="8025202"/>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2">
              <a:extLst>
                <a:ext uri="{96DAC541-7B7A-43D3-8B79-37D633B846F1}">
                  <asvg:svgBlip xmlns="" xmlns:asvg="http://schemas.microsoft.com/office/drawing/2016/SVG/main" r:embed="rId13"/>
                </a:ext>
              </a:extLst>
            </a:blip>
            <a:stretch>
              <a:fillRect/>
            </a:stretch>
          </a:blipFill>
        </p:spPr>
      </p:sp>
      <p:sp>
        <p:nvSpPr>
          <p:cNvPr id="44" name="Freeform 6"/>
          <p:cNvSpPr/>
          <p:nvPr/>
        </p:nvSpPr>
        <p:spPr>
          <a:xfrm rot="5400000">
            <a:off x="7098099" y="3278973"/>
            <a:ext cx="4505914" cy="6731593"/>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3">
              <a:alphaModFix amt="9999"/>
              <a:extLst>
                <a:ext uri="{96DAC541-7B7A-43D3-8B79-37D633B846F1}">
                  <asvg:svgBlip xmlns="" xmlns:asvg="http://schemas.microsoft.com/office/drawing/2016/SVG/main" r:embed="rId24"/>
                </a:ext>
              </a:extLst>
            </a:blip>
            <a:stretch>
              <a:fillRect/>
            </a:stretch>
          </a:blipFill>
        </p:spPr>
      </p:sp>
      <p:sp>
        <p:nvSpPr>
          <p:cNvPr id="45" name="Freeform 6"/>
          <p:cNvSpPr/>
          <p:nvPr/>
        </p:nvSpPr>
        <p:spPr>
          <a:xfrm rot="5400000">
            <a:off x="11423759" y="-13371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3">
              <a:alphaModFix amt="9999"/>
              <a:extLst>
                <a:ext uri="{96DAC541-7B7A-43D3-8B79-37D633B846F1}">
                  <asvg:svgBlip xmlns="" xmlns:asvg="http://schemas.microsoft.com/office/drawing/2016/SVG/main" r:embed="rId24"/>
                </a:ext>
              </a:extLst>
            </a:blip>
            <a:stretch>
              <a:fillRect/>
            </a:stretch>
          </a:blipFill>
        </p:spPr>
      </p:sp>
      <p:sp>
        <p:nvSpPr>
          <p:cNvPr id="46" name="Freeform 27"/>
          <p:cNvSpPr/>
          <p:nvPr/>
        </p:nvSpPr>
        <p:spPr>
          <a:xfrm>
            <a:off x="7520900" y="4626403"/>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5">
              <a:extLst>
                <a:ext uri="{96DAC541-7B7A-43D3-8B79-37D633B846F1}">
                  <asvg:svgBlip xmlns="" xmlns:asvg="http://schemas.microsoft.com/office/drawing/2016/SVG/main" r:embed="rId14"/>
                </a:ext>
              </a:extLst>
            </a:blip>
            <a:stretch>
              <a:fillRect/>
            </a:stretch>
          </a:blipFill>
          <a:ln cap="sq">
            <a:noFill/>
            <a:prstDash val="solid"/>
            <a:miter/>
          </a:ln>
        </p:spPr>
      </p:sp>
      <p:sp>
        <p:nvSpPr>
          <p:cNvPr id="47" name="Freeform 12"/>
          <p:cNvSpPr/>
          <p:nvPr/>
        </p:nvSpPr>
        <p:spPr>
          <a:xfrm>
            <a:off x="10193824" y="4877939"/>
            <a:ext cx="915383" cy="789517"/>
          </a:xfrm>
          <a:custGeom>
            <a:avLst/>
            <a:gdLst/>
            <a:ahLst/>
            <a:cxnLst/>
            <a:rect l="l" t="t" r="r" b="b"/>
            <a:pathLst>
              <a:path w="915383" h="789517">
                <a:moveTo>
                  <a:pt x="0" y="0"/>
                </a:moveTo>
                <a:lnTo>
                  <a:pt x="915383" y="0"/>
                </a:lnTo>
                <a:lnTo>
                  <a:pt x="915383" y="789517"/>
                </a:lnTo>
                <a:lnTo>
                  <a:pt x="0" y="78951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Tree>
    <p:extLst>
      <p:ext uri="{BB962C8B-B14F-4D97-AF65-F5344CB8AC3E}">
        <p14:creationId xmlns:p14="http://schemas.microsoft.com/office/powerpoint/2010/main" val="5668555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6" name="TextBox 36"/>
          <p:cNvSpPr txBox="1"/>
          <p:nvPr/>
        </p:nvSpPr>
        <p:spPr>
          <a:xfrm>
            <a:off x="-508134" y="302150"/>
            <a:ext cx="15300919" cy="1661993"/>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3600" b="1" dirty="0" smtClean="0">
                <a:solidFill>
                  <a:schemeClr val="bg1"/>
                </a:solidFill>
                <a:latin typeface="Tahoma" panose="020B0604030504040204" pitchFamily="34" charset="0"/>
                <a:cs typeface="Tahoma" panose="020B0604030504040204" pitchFamily="34" charset="0"/>
              </a:rPr>
              <a:t>Стратегічна ціль: </a:t>
            </a:r>
            <a:r>
              <a:rPr lang="ru-RU" altLang="uk-UA" sz="3600" b="1" dirty="0">
                <a:solidFill>
                  <a:schemeClr val="bg1"/>
                </a:solidFill>
                <a:latin typeface="Tahoma" panose="020B0604030504040204" pitchFamily="34" charset="0"/>
                <a:cs typeface="Tahoma" panose="020B0604030504040204" pitchFamily="34" charset="0"/>
              </a:rPr>
              <a:t>ФОРМУВАННЯ ІНКЛЮЗИВНОГО, РОЗВИВАЛЬНОГО </a:t>
            </a:r>
            <a:r>
              <a:rPr lang="ru-RU" altLang="uk-UA" sz="3600" b="1" dirty="0" smtClean="0">
                <a:solidFill>
                  <a:schemeClr val="bg1"/>
                </a:solidFill>
                <a:latin typeface="Tahoma" panose="020B0604030504040204" pitchFamily="34" charset="0"/>
                <a:cs typeface="Tahoma" panose="020B0604030504040204" pitchFamily="34" charset="0"/>
              </a:rPr>
              <a:t>ТА </a:t>
            </a:r>
            <a:r>
              <a:rPr lang="ru-RU" altLang="uk-UA" sz="3600" b="1" dirty="0">
                <a:solidFill>
                  <a:schemeClr val="bg1"/>
                </a:solidFill>
                <a:latin typeface="Tahoma" panose="020B0604030504040204" pitchFamily="34" charset="0"/>
                <a:cs typeface="Tahoma" panose="020B0604030504040204" pitchFamily="34" charset="0"/>
              </a:rPr>
              <a:t>МОТИВУЮЧОГО ДО НАВЧАННЯ ОСВІТНЬОГО ПРОСТОРУ</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75" name="TextBox 40"/>
          <p:cNvSpPr txBox="1"/>
          <p:nvPr/>
        </p:nvSpPr>
        <p:spPr>
          <a:xfrm>
            <a:off x="-39256" y="2500681"/>
            <a:ext cx="17372250" cy="830997"/>
          </a:xfrm>
          <a:prstGeom prst="rect">
            <a:avLst/>
          </a:prstGeom>
        </p:spPr>
        <p:txBody>
          <a:bodyPr wrap="square" lIns="0" tIns="0" rIns="0" bIns="0" rtlCol="0" anchor="t">
            <a:spAutoFit/>
          </a:bodyPr>
          <a:lstStyle/>
          <a:p>
            <a:pPr algn="ctr"/>
            <a:r>
              <a:rPr lang="uk-UA" sz="5400" b="1" spc="10" dirty="0" smtClean="0">
                <a:solidFill>
                  <a:srgbClr val="23403D"/>
                </a:solidFill>
                <a:latin typeface="Sitka Heading" pitchFamily="2" charset="0"/>
                <a:ea typeface="TT Norms"/>
                <a:cs typeface="TT Norms"/>
                <a:sym typeface="TT Norms"/>
              </a:rPr>
              <a:t>ІНКЛЮЗИВНА ФОРМА НАВЧАННЯ</a:t>
            </a:r>
            <a:endParaRPr lang="uk-UA" sz="5400" b="1" spc="10" dirty="0">
              <a:solidFill>
                <a:srgbClr val="23403D"/>
              </a:solidFill>
              <a:latin typeface="Sitka Heading" pitchFamily="2" charset="0"/>
              <a:ea typeface="TT Norms"/>
              <a:cs typeface="TT Norms"/>
              <a:sym typeface="TT Norms"/>
            </a:endParaRPr>
          </a:p>
        </p:txBody>
      </p:sp>
      <p:sp>
        <p:nvSpPr>
          <p:cNvPr id="46" name="Freeform 3"/>
          <p:cNvSpPr/>
          <p:nvPr/>
        </p:nvSpPr>
        <p:spPr>
          <a:xfrm>
            <a:off x="0" y="6054658"/>
            <a:ext cx="18288000" cy="731520"/>
          </a:xfrm>
          <a:custGeom>
            <a:avLst/>
            <a:gdLst/>
            <a:ahLst/>
            <a:cxnLst/>
            <a:rect l="l" t="t" r="r" b="b"/>
            <a:pathLst>
              <a:path w="18288000" h="731520">
                <a:moveTo>
                  <a:pt x="0" y="0"/>
                </a:moveTo>
                <a:lnTo>
                  <a:pt x="18288000" y="0"/>
                </a:lnTo>
                <a:lnTo>
                  <a:pt x="18288000" y="731520"/>
                </a:lnTo>
                <a:lnTo>
                  <a:pt x="0" y="731520"/>
                </a:lnTo>
                <a:lnTo>
                  <a:pt x="0" y="0"/>
                </a:lnTo>
                <a:close/>
              </a:path>
            </a:pathLst>
          </a:custGeom>
          <a:blipFill>
            <a:blip r:embed="rId26">
              <a:extLst>
                <a:ext uri="{96DAC541-7B7A-43D3-8B79-37D633B846F1}">
                  <asvg:svgBlip xmlns="" xmlns:asvg="http://schemas.microsoft.com/office/drawing/2016/SVG/main" r:embed="rId4"/>
                </a:ext>
              </a:extLst>
            </a:blip>
            <a:stretch>
              <a:fillRect/>
            </a:stretch>
          </a:blipFill>
          <a:ln cap="sq">
            <a:noFill/>
            <a:prstDash val="solid"/>
            <a:miter/>
          </a:ln>
        </p:spPr>
      </p:sp>
      <p:sp>
        <p:nvSpPr>
          <p:cNvPr id="47" name="Freeform 4"/>
          <p:cNvSpPr/>
          <p:nvPr/>
        </p:nvSpPr>
        <p:spPr>
          <a:xfrm>
            <a:off x="811252"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48" name="Freeform 5"/>
          <p:cNvSpPr/>
          <p:nvPr/>
        </p:nvSpPr>
        <p:spPr>
          <a:xfrm>
            <a:off x="6643641"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49" name="Freeform 6"/>
          <p:cNvSpPr/>
          <p:nvPr/>
        </p:nvSpPr>
        <p:spPr>
          <a:xfrm>
            <a:off x="12308922" y="3840419"/>
            <a:ext cx="1870499" cy="2579999"/>
          </a:xfrm>
          <a:custGeom>
            <a:avLst/>
            <a:gdLst/>
            <a:ahLst/>
            <a:cxnLst/>
            <a:rect l="l" t="t" r="r" b="b"/>
            <a:pathLst>
              <a:path w="1870499" h="2579999">
                <a:moveTo>
                  <a:pt x="0" y="0"/>
                </a:moveTo>
                <a:lnTo>
                  <a:pt x="1870499" y="0"/>
                </a:lnTo>
                <a:lnTo>
                  <a:pt x="1870499" y="2579999"/>
                </a:lnTo>
                <a:lnTo>
                  <a:pt x="0" y="2579999"/>
                </a:lnTo>
                <a:lnTo>
                  <a:pt x="0" y="0"/>
                </a:lnTo>
                <a:close/>
              </a:path>
            </a:pathLst>
          </a:custGeom>
          <a:blipFill>
            <a:blip r:embed="rId31">
              <a:extLst>
                <a:ext uri="{96DAC541-7B7A-43D3-8B79-37D633B846F1}">
                  <asvg:svgBlip xmlns="" xmlns:asvg="http://schemas.microsoft.com/office/drawing/2016/SVG/main" r:embed="rId10"/>
                </a:ext>
              </a:extLst>
            </a:blip>
            <a:stretch>
              <a:fillRect/>
            </a:stretch>
          </a:blipFill>
        </p:spPr>
      </p:sp>
      <p:sp>
        <p:nvSpPr>
          <p:cNvPr id="50" name="Freeform 7"/>
          <p:cNvSpPr/>
          <p:nvPr/>
        </p:nvSpPr>
        <p:spPr>
          <a:xfrm flipV="1">
            <a:off x="3387429" y="6420104"/>
            <a:ext cx="1870499" cy="2579999"/>
          </a:xfrm>
          <a:custGeom>
            <a:avLst/>
            <a:gdLst/>
            <a:ahLst/>
            <a:cxnLst/>
            <a:rect l="l" t="t" r="r" b="b"/>
            <a:pathLst>
              <a:path w="1870499" h="2579999">
                <a:moveTo>
                  <a:pt x="0" y="2579999"/>
                </a:moveTo>
                <a:lnTo>
                  <a:pt x="1870499" y="2579999"/>
                </a:lnTo>
                <a:lnTo>
                  <a:pt x="1870499" y="0"/>
                </a:lnTo>
                <a:lnTo>
                  <a:pt x="0" y="0"/>
                </a:lnTo>
                <a:lnTo>
                  <a:pt x="0" y="2579999"/>
                </a:lnTo>
                <a:close/>
              </a:path>
            </a:pathLst>
          </a:custGeom>
          <a:blipFill>
            <a:blip r:embed="rId32">
              <a:extLst>
                <a:ext uri="{96DAC541-7B7A-43D3-8B79-37D633B846F1}">
                  <asvg:svgBlip xmlns="" xmlns:asvg="http://schemas.microsoft.com/office/drawing/2016/SVG/main" r:embed="rId12"/>
                </a:ext>
              </a:extLst>
            </a:blip>
            <a:stretch>
              <a:fillRect/>
            </a:stretch>
          </a:blipFill>
        </p:spPr>
      </p:sp>
      <p:sp>
        <p:nvSpPr>
          <p:cNvPr id="51" name="Freeform 8"/>
          <p:cNvSpPr/>
          <p:nvPr/>
        </p:nvSpPr>
        <p:spPr>
          <a:xfrm flipV="1">
            <a:off x="9633180" y="6405419"/>
            <a:ext cx="1870499" cy="2579999"/>
          </a:xfrm>
          <a:custGeom>
            <a:avLst/>
            <a:gdLst/>
            <a:ahLst/>
            <a:cxnLst/>
            <a:rect l="l" t="t" r="r" b="b"/>
            <a:pathLst>
              <a:path w="1870499" h="2579999">
                <a:moveTo>
                  <a:pt x="0" y="2579999"/>
                </a:moveTo>
                <a:lnTo>
                  <a:pt x="1870499" y="2579999"/>
                </a:lnTo>
                <a:lnTo>
                  <a:pt x="1870499" y="0"/>
                </a:lnTo>
                <a:lnTo>
                  <a:pt x="0" y="0"/>
                </a:lnTo>
                <a:lnTo>
                  <a:pt x="0" y="2579999"/>
                </a:lnTo>
                <a:close/>
              </a:path>
            </a:pathLst>
          </a:custGeom>
          <a:blipFill>
            <a:blip r:embed="rId33">
              <a:extLst>
                <a:ext uri="{96DAC541-7B7A-43D3-8B79-37D633B846F1}">
                  <asvg:svgBlip xmlns="" xmlns:asvg="http://schemas.microsoft.com/office/drawing/2016/SVG/main" r:embed="rId14"/>
                </a:ext>
              </a:extLst>
            </a:blip>
            <a:stretch>
              <a:fillRect/>
            </a:stretch>
          </a:blipFill>
        </p:spPr>
      </p:sp>
      <p:sp>
        <p:nvSpPr>
          <p:cNvPr id="52" name="Freeform 9"/>
          <p:cNvSpPr/>
          <p:nvPr/>
        </p:nvSpPr>
        <p:spPr>
          <a:xfrm>
            <a:off x="1403602" y="4475480"/>
            <a:ext cx="685800" cy="654939"/>
          </a:xfrm>
          <a:custGeom>
            <a:avLst/>
            <a:gdLst/>
            <a:ahLst/>
            <a:cxnLst/>
            <a:rect l="l" t="t" r="r" b="b"/>
            <a:pathLst>
              <a:path w="685800" h="654939">
                <a:moveTo>
                  <a:pt x="0" y="0"/>
                </a:moveTo>
                <a:lnTo>
                  <a:pt x="685800" y="0"/>
                </a:lnTo>
                <a:lnTo>
                  <a:pt x="685800" y="654939"/>
                </a:lnTo>
                <a:lnTo>
                  <a:pt x="0" y="654939"/>
                </a:lnTo>
                <a:lnTo>
                  <a:pt x="0" y="0"/>
                </a:lnTo>
                <a:close/>
              </a:path>
            </a:pathLst>
          </a:custGeom>
          <a:blipFill>
            <a:blip r:embed="rId34">
              <a:extLst>
                <a:ext uri="{96DAC541-7B7A-43D3-8B79-37D633B846F1}">
                  <asvg:svgBlip xmlns="" xmlns:asvg="http://schemas.microsoft.com/office/drawing/2016/SVG/main" r:embed="rId16"/>
                </a:ext>
              </a:extLst>
            </a:blip>
            <a:stretch>
              <a:fillRect/>
            </a:stretch>
          </a:blipFill>
        </p:spPr>
      </p:sp>
      <p:sp>
        <p:nvSpPr>
          <p:cNvPr id="53" name="Freeform 10"/>
          <p:cNvSpPr/>
          <p:nvPr/>
        </p:nvSpPr>
        <p:spPr>
          <a:xfrm>
            <a:off x="7235990" y="4402729"/>
            <a:ext cx="685800" cy="562356"/>
          </a:xfrm>
          <a:custGeom>
            <a:avLst/>
            <a:gdLst/>
            <a:ahLst/>
            <a:cxnLst/>
            <a:rect l="l" t="t" r="r" b="b"/>
            <a:pathLst>
              <a:path w="685800" h="562356">
                <a:moveTo>
                  <a:pt x="0" y="0"/>
                </a:moveTo>
                <a:lnTo>
                  <a:pt x="685800" y="0"/>
                </a:lnTo>
                <a:lnTo>
                  <a:pt x="685800" y="562356"/>
                </a:lnTo>
                <a:lnTo>
                  <a:pt x="0" y="562356"/>
                </a:lnTo>
                <a:lnTo>
                  <a:pt x="0" y="0"/>
                </a:lnTo>
                <a:close/>
              </a:path>
            </a:pathLst>
          </a:custGeom>
          <a:blipFill>
            <a:blip r:embed="rId35">
              <a:extLst>
                <a:ext uri="{96DAC541-7B7A-43D3-8B79-37D633B846F1}">
                  <asvg:svgBlip xmlns="" xmlns:asvg="http://schemas.microsoft.com/office/drawing/2016/SVG/main" r:embed="rId18"/>
                </a:ext>
              </a:extLst>
            </a:blip>
            <a:stretch>
              <a:fillRect/>
            </a:stretch>
          </a:blipFill>
        </p:spPr>
      </p:sp>
      <p:sp>
        <p:nvSpPr>
          <p:cNvPr id="54" name="Freeform 11"/>
          <p:cNvSpPr/>
          <p:nvPr/>
        </p:nvSpPr>
        <p:spPr>
          <a:xfrm>
            <a:off x="10138100" y="7710103"/>
            <a:ext cx="722344" cy="625730"/>
          </a:xfrm>
          <a:custGeom>
            <a:avLst/>
            <a:gdLst/>
            <a:ahLst/>
            <a:cxnLst/>
            <a:rect l="l" t="t" r="r" b="b"/>
            <a:pathLst>
              <a:path w="722344" h="625730">
                <a:moveTo>
                  <a:pt x="0" y="0"/>
                </a:moveTo>
                <a:lnTo>
                  <a:pt x="722344" y="0"/>
                </a:lnTo>
                <a:lnTo>
                  <a:pt x="722344" y="625730"/>
                </a:lnTo>
                <a:lnTo>
                  <a:pt x="0" y="625730"/>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55" name="Freeform 12"/>
          <p:cNvSpPr/>
          <p:nvPr/>
        </p:nvSpPr>
        <p:spPr>
          <a:xfrm>
            <a:off x="3988351" y="7759901"/>
            <a:ext cx="668655" cy="685800"/>
          </a:xfrm>
          <a:custGeom>
            <a:avLst/>
            <a:gdLst/>
            <a:ahLst/>
            <a:cxnLst/>
            <a:rect l="l" t="t" r="r" b="b"/>
            <a:pathLst>
              <a:path w="668655" h="685800">
                <a:moveTo>
                  <a:pt x="0" y="0"/>
                </a:moveTo>
                <a:lnTo>
                  <a:pt x="668655" y="0"/>
                </a:lnTo>
                <a:lnTo>
                  <a:pt x="668655" y="685800"/>
                </a:lnTo>
                <a:lnTo>
                  <a:pt x="0" y="68580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56" name="Freeform 13"/>
          <p:cNvSpPr/>
          <p:nvPr/>
        </p:nvSpPr>
        <p:spPr>
          <a:xfrm>
            <a:off x="12862355" y="4402729"/>
            <a:ext cx="685800" cy="673799"/>
          </a:xfrm>
          <a:custGeom>
            <a:avLst/>
            <a:gdLst/>
            <a:ahLst/>
            <a:cxnLst/>
            <a:rect l="l" t="t" r="r" b="b"/>
            <a:pathLst>
              <a:path w="685800" h="673799">
                <a:moveTo>
                  <a:pt x="0" y="0"/>
                </a:moveTo>
                <a:lnTo>
                  <a:pt x="685800" y="0"/>
                </a:lnTo>
                <a:lnTo>
                  <a:pt x="685800" y="673798"/>
                </a:lnTo>
                <a:lnTo>
                  <a:pt x="0" y="673798"/>
                </a:lnTo>
                <a:lnTo>
                  <a:pt x="0" y="0"/>
                </a:lnTo>
                <a:close/>
              </a:path>
            </a:pathLst>
          </a:custGeom>
          <a:blipFill>
            <a:blip r:embed="rId40">
              <a:extLst>
                <a:ext uri="{96DAC541-7B7A-43D3-8B79-37D633B846F1}">
                  <asvg:svgBlip xmlns="" xmlns:asvg="http://schemas.microsoft.com/office/drawing/2016/SVG/main" r:embed="rId24"/>
                </a:ext>
              </a:extLst>
            </a:blip>
            <a:stretch>
              <a:fillRect/>
            </a:stretch>
          </a:blipFill>
        </p:spPr>
      </p:sp>
      <p:grpSp>
        <p:nvGrpSpPr>
          <p:cNvPr id="57" name="Group 19"/>
          <p:cNvGrpSpPr/>
          <p:nvPr/>
        </p:nvGrpSpPr>
        <p:grpSpPr>
          <a:xfrm>
            <a:off x="2791605" y="3777942"/>
            <a:ext cx="3684928" cy="1868426"/>
            <a:chOff x="-215312" y="-142704"/>
            <a:chExt cx="4594103" cy="2491234"/>
          </a:xfrm>
        </p:grpSpPr>
        <p:sp>
          <p:nvSpPr>
            <p:cNvPr id="58" name="TextBox 20"/>
            <p:cNvSpPr txBox="1"/>
            <p:nvPr/>
          </p:nvSpPr>
          <p:spPr>
            <a:xfrm>
              <a:off x="0" y="-142704"/>
              <a:ext cx="4378791" cy="478764"/>
            </a:xfrm>
            <a:prstGeom prst="rect">
              <a:avLst/>
            </a:prstGeom>
          </p:spPr>
          <p:txBody>
            <a:bodyPr wrap="square" lIns="0" tIns="0" rIns="0" bIns="0" rtlCol="0" anchor="t">
              <a:spAutoFit/>
            </a:bodyPr>
            <a:lstStyle/>
            <a:p>
              <a:pPr algn="l">
                <a:lnSpc>
                  <a:spcPts val="2800"/>
                </a:lnSpc>
              </a:pPr>
              <a:r>
                <a:rPr lang="uk-UA" sz="3200" b="1" dirty="0" smtClean="0">
                  <a:solidFill>
                    <a:srgbClr val="0B3759"/>
                  </a:solidFill>
                  <a:latin typeface="Canva Sans"/>
                  <a:ea typeface="Canva Sans"/>
                  <a:cs typeface="Canva Sans"/>
                  <a:sym typeface="Canva Sans"/>
                </a:rPr>
                <a:t>У 2024-2025 н. р.</a:t>
              </a:r>
              <a:endParaRPr lang="en-US" sz="3200" b="1" dirty="0">
                <a:solidFill>
                  <a:srgbClr val="0B3759"/>
                </a:solidFill>
                <a:latin typeface="Canva Sans"/>
                <a:ea typeface="Canva Sans"/>
                <a:cs typeface="Canva Sans"/>
                <a:sym typeface="Canva Sans"/>
              </a:endParaRPr>
            </a:p>
          </p:txBody>
        </p:sp>
        <p:sp>
          <p:nvSpPr>
            <p:cNvPr id="59" name="TextBox 21"/>
            <p:cNvSpPr txBox="1"/>
            <p:nvPr/>
          </p:nvSpPr>
          <p:spPr>
            <a:xfrm>
              <a:off x="-215312" y="433476"/>
              <a:ext cx="3961274" cy="1915054"/>
            </a:xfrm>
            <a:prstGeom prst="rect">
              <a:avLst/>
            </a:prstGeom>
          </p:spPr>
          <p:txBody>
            <a:bodyPr lIns="0" tIns="0" rIns="0" bIns="0" rtlCol="0" anchor="t">
              <a:spAutoFit/>
            </a:bodyPr>
            <a:lstStyle/>
            <a:p>
              <a:pPr algn="ctr">
                <a:lnSpc>
                  <a:spcPts val="2800"/>
                </a:lnSpc>
              </a:pPr>
              <a:r>
                <a:rPr lang="uk-UA" sz="3200" b="1" dirty="0" smtClean="0">
                  <a:solidFill>
                    <a:srgbClr val="4F4F59"/>
                  </a:solidFill>
                  <a:latin typeface="Canva Sans"/>
                  <a:ea typeface="Canva Sans"/>
                  <a:cs typeface="Canva Sans"/>
                  <a:sym typeface="Canva Sans"/>
                </a:rPr>
                <a:t>у закладі освіти</a:t>
              </a:r>
            </a:p>
            <a:p>
              <a:pPr algn="ctr">
                <a:lnSpc>
                  <a:spcPts val="2800"/>
                </a:lnSpc>
              </a:pPr>
              <a:r>
                <a:rPr lang="uk-UA" sz="3200" b="1" dirty="0" smtClean="0">
                  <a:solidFill>
                    <a:srgbClr val="4F4F59"/>
                  </a:solidFill>
                  <a:latin typeface="Canva Sans"/>
                  <a:ea typeface="Canva Sans"/>
                  <a:cs typeface="Canva Sans"/>
                  <a:sym typeface="Canva Sans"/>
                </a:rPr>
                <a:t>працювало 2</a:t>
              </a:r>
            </a:p>
            <a:p>
              <a:pPr algn="ctr">
                <a:lnSpc>
                  <a:spcPts val="2800"/>
                </a:lnSpc>
              </a:pPr>
              <a:r>
                <a:rPr lang="uk-UA" sz="3200" b="1" dirty="0" smtClean="0">
                  <a:solidFill>
                    <a:srgbClr val="4F4F59"/>
                  </a:solidFill>
                  <a:latin typeface="Canva Sans"/>
                  <a:ea typeface="Canva Sans"/>
                  <a:cs typeface="Canva Sans"/>
                  <a:sym typeface="Canva Sans"/>
                </a:rPr>
                <a:t>інклюзивних </a:t>
              </a:r>
            </a:p>
            <a:p>
              <a:pPr algn="ctr">
                <a:lnSpc>
                  <a:spcPts val="2800"/>
                </a:lnSpc>
              </a:pPr>
              <a:r>
                <a:rPr lang="uk-UA" sz="3200" b="1" dirty="0" smtClean="0">
                  <a:solidFill>
                    <a:srgbClr val="4F4F59"/>
                  </a:solidFill>
                  <a:latin typeface="Canva Sans"/>
                  <a:ea typeface="Canva Sans"/>
                  <a:cs typeface="Canva Sans"/>
                  <a:sym typeface="Canva Sans"/>
                </a:rPr>
                <a:t>класи</a:t>
              </a:r>
              <a:endParaRPr lang="uk-UA" sz="3200" b="1" dirty="0">
                <a:solidFill>
                  <a:srgbClr val="4F4F59"/>
                </a:solidFill>
                <a:latin typeface="Canva Sans"/>
                <a:ea typeface="Canva Sans"/>
                <a:cs typeface="Canva Sans"/>
                <a:sym typeface="Canva Sans"/>
              </a:endParaRPr>
            </a:p>
          </p:txBody>
        </p:sp>
      </p:grpSp>
      <p:sp>
        <p:nvSpPr>
          <p:cNvPr id="61" name="TextBox 23"/>
          <p:cNvSpPr txBox="1"/>
          <p:nvPr/>
        </p:nvSpPr>
        <p:spPr>
          <a:xfrm>
            <a:off x="8488852" y="3734953"/>
            <a:ext cx="3512226" cy="1077218"/>
          </a:xfrm>
          <a:prstGeom prst="rect">
            <a:avLst/>
          </a:prstGeom>
        </p:spPr>
        <p:txBody>
          <a:bodyPr wrap="square" lIns="0" tIns="0" rIns="0" bIns="0" rtlCol="0" anchor="t">
            <a:spAutoFit/>
          </a:bodyPr>
          <a:lstStyle/>
          <a:p>
            <a:pPr algn="ctr">
              <a:lnSpc>
                <a:spcPts val="2800"/>
              </a:lnSpc>
            </a:pPr>
            <a:r>
              <a:rPr lang="uk-UA" sz="2800" b="1" dirty="0" smtClean="0">
                <a:solidFill>
                  <a:srgbClr val="0B3759"/>
                </a:solidFill>
                <a:latin typeface="Canva Sans"/>
                <a:ea typeface="Canva Sans"/>
                <a:cs typeface="Canva Sans"/>
                <a:sym typeface="Canva Sans"/>
              </a:rPr>
              <a:t>наявний </a:t>
            </a:r>
          </a:p>
          <a:p>
            <a:pPr algn="ctr">
              <a:lnSpc>
                <a:spcPts val="2800"/>
              </a:lnSpc>
            </a:pPr>
            <a:r>
              <a:rPr lang="uk-UA" sz="2800" b="1" dirty="0" smtClean="0">
                <a:solidFill>
                  <a:srgbClr val="0B3759"/>
                </a:solidFill>
                <a:latin typeface="Canva Sans"/>
                <a:ea typeface="Canva Sans"/>
                <a:cs typeface="Canva Sans"/>
                <a:sym typeface="Canva Sans"/>
              </a:rPr>
              <a:t>Асистент  </a:t>
            </a:r>
          </a:p>
          <a:p>
            <a:pPr algn="ctr">
              <a:lnSpc>
                <a:spcPts val="2800"/>
              </a:lnSpc>
            </a:pPr>
            <a:r>
              <a:rPr lang="uk-UA" sz="2800" b="1" dirty="0" smtClean="0">
                <a:solidFill>
                  <a:srgbClr val="0B3759"/>
                </a:solidFill>
                <a:latin typeface="Canva Sans"/>
                <a:ea typeface="Canva Sans"/>
                <a:cs typeface="Canva Sans"/>
                <a:sym typeface="Canva Sans"/>
              </a:rPr>
              <a:t>учителя </a:t>
            </a:r>
            <a:endParaRPr lang="uk-UA" sz="2800" b="1" dirty="0">
              <a:solidFill>
                <a:srgbClr val="0B3759"/>
              </a:solidFill>
              <a:latin typeface="Canva Sans"/>
              <a:ea typeface="Canva Sans"/>
              <a:cs typeface="Canva Sans"/>
              <a:sym typeface="Canva Sans"/>
            </a:endParaRPr>
          </a:p>
        </p:txBody>
      </p:sp>
      <p:sp>
        <p:nvSpPr>
          <p:cNvPr id="64" name="TextBox 26"/>
          <p:cNvSpPr txBox="1"/>
          <p:nvPr/>
        </p:nvSpPr>
        <p:spPr>
          <a:xfrm>
            <a:off x="14288345" y="3920325"/>
            <a:ext cx="2970955" cy="1795363"/>
          </a:xfrm>
          <a:prstGeom prst="rect">
            <a:avLst/>
          </a:prstGeom>
        </p:spPr>
        <p:txBody>
          <a:bodyPr lIns="0" tIns="0" rIns="0" bIns="0" rtlCol="0" anchor="t">
            <a:spAutoFit/>
          </a:bodyPr>
          <a:lstStyle/>
          <a:p>
            <a:pPr algn="ctr">
              <a:lnSpc>
                <a:spcPts val="2800"/>
              </a:lnSpc>
            </a:pPr>
            <a:r>
              <a:rPr lang="uk-UA" sz="2800" b="1" dirty="0" smtClean="0">
                <a:solidFill>
                  <a:srgbClr val="0B3759"/>
                </a:solidFill>
                <a:latin typeface="Canva Sans"/>
                <a:ea typeface="Canva Sans"/>
                <a:cs typeface="Canva Sans"/>
                <a:sym typeface="Canva Sans"/>
              </a:rPr>
              <a:t>висновки </a:t>
            </a:r>
          </a:p>
          <a:p>
            <a:pPr algn="ctr">
              <a:lnSpc>
                <a:spcPts val="2800"/>
              </a:lnSpc>
            </a:pPr>
            <a:r>
              <a:rPr lang="uk-UA" sz="2800" b="1" dirty="0" smtClean="0">
                <a:solidFill>
                  <a:srgbClr val="0B3759"/>
                </a:solidFill>
                <a:latin typeface="Canva Sans"/>
                <a:ea typeface="Canva Sans"/>
                <a:cs typeface="Canva Sans"/>
                <a:sym typeface="Canva Sans"/>
              </a:rPr>
              <a:t>ПМПК, </a:t>
            </a:r>
          </a:p>
          <a:p>
            <a:pPr algn="ctr">
              <a:lnSpc>
                <a:spcPts val="2800"/>
              </a:lnSpc>
            </a:pPr>
            <a:r>
              <a:rPr lang="uk-UA" sz="2800" b="1" dirty="0" smtClean="0">
                <a:solidFill>
                  <a:srgbClr val="0B3759"/>
                </a:solidFill>
                <a:latin typeface="Canva Sans"/>
                <a:ea typeface="Canva Sans"/>
                <a:cs typeface="Canva Sans"/>
                <a:sym typeface="Canva Sans"/>
              </a:rPr>
              <a:t>індивідуальні</a:t>
            </a:r>
          </a:p>
          <a:p>
            <a:pPr algn="ctr">
              <a:lnSpc>
                <a:spcPts val="2800"/>
              </a:lnSpc>
            </a:pPr>
            <a:r>
              <a:rPr lang="uk-UA" sz="2800" b="1" dirty="0" smtClean="0">
                <a:solidFill>
                  <a:srgbClr val="0B3759"/>
                </a:solidFill>
                <a:latin typeface="Canva Sans"/>
                <a:ea typeface="Canva Sans"/>
                <a:cs typeface="Canva Sans"/>
                <a:sym typeface="Canva Sans"/>
              </a:rPr>
              <a:t> програми </a:t>
            </a:r>
          </a:p>
          <a:p>
            <a:pPr algn="ctr">
              <a:lnSpc>
                <a:spcPts val="2800"/>
              </a:lnSpc>
            </a:pPr>
            <a:r>
              <a:rPr lang="uk-UA" sz="2800" b="1" dirty="0" smtClean="0">
                <a:solidFill>
                  <a:srgbClr val="0B3759"/>
                </a:solidFill>
                <a:latin typeface="Canva Sans"/>
                <a:ea typeface="Canva Sans"/>
                <a:cs typeface="Canva Sans"/>
                <a:sym typeface="Canva Sans"/>
              </a:rPr>
              <a:t>розвитку</a:t>
            </a:r>
            <a:endParaRPr lang="uk-UA" sz="2800" b="1" dirty="0">
              <a:solidFill>
                <a:srgbClr val="0B3759"/>
              </a:solidFill>
              <a:latin typeface="Canva Sans"/>
              <a:ea typeface="Canva Sans"/>
              <a:cs typeface="Canva Sans"/>
              <a:sym typeface="Canva Sans"/>
            </a:endParaRPr>
          </a:p>
        </p:txBody>
      </p:sp>
      <p:grpSp>
        <p:nvGrpSpPr>
          <p:cNvPr id="77" name="Group 31"/>
          <p:cNvGrpSpPr/>
          <p:nvPr/>
        </p:nvGrpSpPr>
        <p:grpSpPr>
          <a:xfrm>
            <a:off x="11532254" y="7517670"/>
            <a:ext cx="6774796" cy="1903073"/>
            <a:chOff x="-250032" y="-315978"/>
            <a:chExt cx="9033063" cy="2537429"/>
          </a:xfrm>
        </p:grpSpPr>
        <p:sp>
          <p:nvSpPr>
            <p:cNvPr id="78" name="TextBox 32"/>
            <p:cNvSpPr txBox="1"/>
            <p:nvPr/>
          </p:nvSpPr>
          <p:spPr>
            <a:xfrm>
              <a:off x="-76200" y="-315978"/>
              <a:ext cx="8859231" cy="1436290"/>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a:ea typeface="Canva Sans"/>
                  <a:cs typeface="Canva Sans"/>
                  <a:sym typeface="Canva Sans"/>
                </a:rPr>
                <a:t>«Якщо ми будемо сьогодні навчати так, як навчали вчора, ми вкрадемо в наших дітей завтра..»</a:t>
              </a:r>
              <a:endParaRPr lang="uk-UA" sz="2800" b="1" dirty="0">
                <a:solidFill>
                  <a:srgbClr val="0B3759"/>
                </a:solidFill>
                <a:latin typeface="Canva Sans"/>
                <a:ea typeface="Canva Sans"/>
                <a:cs typeface="Canva Sans"/>
                <a:sym typeface="Canva Sans"/>
              </a:endParaRPr>
            </a:p>
          </p:txBody>
        </p:sp>
        <p:sp>
          <p:nvSpPr>
            <p:cNvPr id="87" name="TextBox 33"/>
            <p:cNvSpPr txBox="1"/>
            <p:nvPr/>
          </p:nvSpPr>
          <p:spPr>
            <a:xfrm>
              <a:off x="-250032" y="1513993"/>
              <a:ext cx="8249631" cy="707458"/>
            </a:xfrm>
            <a:prstGeom prst="rect">
              <a:avLst/>
            </a:prstGeom>
          </p:spPr>
          <p:txBody>
            <a:bodyPr wrap="square" lIns="0" tIns="0" rIns="0" bIns="0" rtlCol="0" anchor="t">
              <a:spAutoFit/>
            </a:bodyPr>
            <a:lstStyle/>
            <a:p>
              <a:pPr algn="r">
                <a:lnSpc>
                  <a:spcPts val="1960"/>
                </a:lnSpc>
              </a:pPr>
              <a:r>
                <a:rPr lang="uk-UA" sz="2800" b="1" i="1" dirty="0">
                  <a:solidFill>
                    <a:srgbClr val="4F4F59"/>
                  </a:solidFill>
                  <a:latin typeface="Canva Sans"/>
                  <a:ea typeface="Canva Sans"/>
                  <a:cs typeface="Canva Sans"/>
                  <a:sym typeface="Canva Sans"/>
                </a:rPr>
                <a:t>Джон Дьюї</a:t>
              </a:r>
            </a:p>
            <a:p>
              <a:pPr algn="r">
                <a:lnSpc>
                  <a:spcPts val="1960"/>
                </a:lnSpc>
              </a:pPr>
              <a:r>
                <a:rPr lang="uk-UA" sz="2800" b="1" i="1" dirty="0">
                  <a:solidFill>
                    <a:srgbClr val="4F4F59"/>
                  </a:solidFill>
                  <a:latin typeface="Canva Sans"/>
                  <a:ea typeface="Canva Sans"/>
                  <a:cs typeface="Canva Sans"/>
                  <a:sym typeface="Canva Sans"/>
                </a:rPr>
                <a:t>американський філософ</a:t>
              </a:r>
            </a:p>
          </p:txBody>
        </p:sp>
      </p:grpSp>
      <p:sp>
        <p:nvSpPr>
          <p:cNvPr id="89" name="TextBox 29"/>
          <p:cNvSpPr txBox="1"/>
          <p:nvPr/>
        </p:nvSpPr>
        <p:spPr>
          <a:xfrm>
            <a:off x="4750414" y="7286131"/>
            <a:ext cx="4507249" cy="2513509"/>
          </a:xfrm>
          <a:prstGeom prst="rect">
            <a:avLst/>
          </a:prstGeom>
        </p:spPr>
        <p:txBody>
          <a:bodyPr wrap="square"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т</a:t>
            </a:r>
            <a:r>
              <a:rPr lang="uk-UA" sz="2800" b="1" dirty="0" smtClean="0">
                <a:solidFill>
                  <a:srgbClr val="0B3759"/>
                </a:solidFill>
                <a:latin typeface="Canva Sans"/>
                <a:ea typeface="Canva Sans"/>
                <a:cs typeface="Canva Sans"/>
                <a:sym typeface="Canva Sans"/>
              </a:rPr>
              <a:t>ри рази на рік</a:t>
            </a:r>
          </a:p>
          <a:p>
            <a:pPr algn="ctr">
              <a:lnSpc>
                <a:spcPts val="2800"/>
              </a:lnSpc>
            </a:pPr>
            <a:r>
              <a:rPr lang="uk-UA" sz="2800" b="1" dirty="0" smtClean="0">
                <a:solidFill>
                  <a:srgbClr val="0B3759"/>
                </a:solidFill>
                <a:latin typeface="Canva Sans"/>
                <a:ea typeface="Canva Sans"/>
                <a:cs typeface="Canva Sans"/>
                <a:sym typeface="Canva Sans"/>
              </a:rPr>
              <a:t> відбуваються </a:t>
            </a:r>
          </a:p>
          <a:p>
            <a:pPr algn="ctr">
              <a:lnSpc>
                <a:spcPts val="2800"/>
              </a:lnSpc>
            </a:pPr>
            <a:r>
              <a:rPr lang="uk-UA" sz="2800" b="1" dirty="0" smtClean="0">
                <a:solidFill>
                  <a:srgbClr val="0B3759"/>
                </a:solidFill>
                <a:latin typeface="Canva Sans"/>
                <a:ea typeface="Canva Sans"/>
                <a:cs typeface="Canva Sans"/>
                <a:sym typeface="Canva Sans"/>
              </a:rPr>
              <a:t>засідання </a:t>
            </a:r>
          </a:p>
          <a:p>
            <a:pPr algn="ctr">
              <a:lnSpc>
                <a:spcPts val="2800"/>
              </a:lnSpc>
            </a:pPr>
            <a:r>
              <a:rPr lang="uk-UA" sz="2800" b="1" dirty="0" smtClean="0">
                <a:solidFill>
                  <a:srgbClr val="0B3759"/>
                </a:solidFill>
                <a:latin typeface="Canva Sans"/>
                <a:ea typeface="Canva Sans"/>
                <a:cs typeface="Canva Sans"/>
                <a:sym typeface="Canva Sans"/>
              </a:rPr>
              <a:t>Команди</a:t>
            </a:r>
          </a:p>
          <a:p>
            <a:pPr algn="ctr">
              <a:lnSpc>
                <a:spcPts val="2800"/>
              </a:lnSpc>
            </a:pPr>
            <a:r>
              <a:rPr lang="uk-UA" sz="2800" b="1" dirty="0" smtClean="0">
                <a:solidFill>
                  <a:srgbClr val="0B3759"/>
                </a:solidFill>
                <a:latin typeface="Canva Sans"/>
                <a:ea typeface="Canva Sans"/>
                <a:cs typeface="Canva Sans"/>
                <a:sym typeface="Canva Sans"/>
              </a:rPr>
              <a:t> психолого-</a:t>
            </a:r>
          </a:p>
          <a:p>
            <a:pPr algn="ctr">
              <a:lnSpc>
                <a:spcPts val="2800"/>
              </a:lnSpc>
            </a:pPr>
            <a:r>
              <a:rPr lang="uk-UA" sz="2800" b="1" dirty="0" smtClean="0">
                <a:solidFill>
                  <a:srgbClr val="0B3759"/>
                </a:solidFill>
                <a:latin typeface="Canva Sans"/>
                <a:ea typeface="Canva Sans"/>
                <a:cs typeface="Canva Sans"/>
                <a:sym typeface="Canva Sans"/>
              </a:rPr>
              <a:t>педагогічного </a:t>
            </a:r>
          </a:p>
          <a:p>
            <a:pPr algn="ctr">
              <a:lnSpc>
                <a:spcPts val="2800"/>
              </a:lnSpc>
            </a:pPr>
            <a:r>
              <a:rPr lang="uk-UA" sz="2800" b="1" dirty="0" smtClean="0">
                <a:solidFill>
                  <a:srgbClr val="0B3759"/>
                </a:solidFill>
                <a:latin typeface="Canva Sans"/>
                <a:ea typeface="Canva Sans"/>
                <a:cs typeface="Canva Sans"/>
                <a:sym typeface="Canva Sans"/>
              </a:rPr>
              <a:t>супроводу</a:t>
            </a:r>
            <a:endParaRPr lang="uk-UA" sz="2800" b="1" dirty="0">
              <a:solidFill>
                <a:srgbClr val="0B3759"/>
              </a:solidFill>
              <a:latin typeface="Canva Sans"/>
              <a:ea typeface="Canva Sans"/>
              <a:cs typeface="Canva Sans"/>
              <a:sym typeface="Canva Sans"/>
            </a:endParaRPr>
          </a:p>
        </p:txBody>
      </p:sp>
    </p:spTree>
    <p:extLst>
      <p:ext uri="{BB962C8B-B14F-4D97-AF65-F5344CB8AC3E}">
        <p14:creationId xmlns:p14="http://schemas.microsoft.com/office/powerpoint/2010/main" val="796844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1989164"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46" name="TextBox 36"/>
          <p:cNvSpPr txBox="1"/>
          <p:nvPr/>
        </p:nvSpPr>
        <p:spPr>
          <a:xfrm>
            <a:off x="301620" y="13753"/>
            <a:ext cx="15300919" cy="2788969"/>
          </a:xfrm>
          <a:prstGeom prst="rect">
            <a:avLst/>
          </a:prstGeom>
        </p:spPr>
        <p:txBody>
          <a:bodyPr wrap="square" lIns="0" tIns="0" rIns="0" bIns="0" rtlCol="0" anchor="t">
            <a:spAutoFit/>
          </a:bodyPr>
          <a:lstStyle/>
          <a:p>
            <a:pPr algn="ctr">
              <a:lnSpc>
                <a:spcPts val="7474"/>
              </a:lnSpc>
            </a:pPr>
            <a:r>
              <a:rPr lang="ru-RU" sz="4800" b="1" cap="all" dirty="0">
                <a:solidFill>
                  <a:srgbClr val="FFFFFF"/>
                </a:solidFill>
                <a:latin typeface="Sitka Small Semibold" pitchFamily="2" charset="0"/>
                <a:ea typeface="TT Norms Bold"/>
                <a:cs typeface="TT Norms Bold"/>
                <a:sym typeface="TT Norms Bold"/>
              </a:rPr>
              <a:t>Робота </a:t>
            </a:r>
            <a:r>
              <a:rPr lang="ru-RU" sz="4800" b="1" cap="all" dirty="0" err="1">
                <a:solidFill>
                  <a:srgbClr val="FFFFFF"/>
                </a:solidFill>
                <a:latin typeface="Sitka Small Semibold" pitchFamily="2" charset="0"/>
                <a:ea typeface="TT Norms Bold"/>
                <a:cs typeface="TT Norms Bold"/>
                <a:sym typeface="TT Norms Bold"/>
              </a:rPr>
              <a:t>електронного</a:t>
            </a:r>
            <a:r>
              <a:rPr lang="ru-RU" sz="4800" b="1" cap="all" dirty="0">
                <a:solidFill>
                  <a:srgbClr val="FFFFFF"/>
                </a:solidFill>
                <a:latin typeface="Sitka Small Semibold" pitchFamily="2" charset="0"/>
                <a:ea typeface="TT Norms Bold"/>
                <a:cs typeface="TT Norms Bold"/>
                <a:sym typeface="TT Norms Bold"/>
              </a:rPr>
              <a:t> журналу на </a:t>
            </a:r>
            <a:r>
              <a:rPr lang="ru-RU" sz="4800" b="1" cap="all" dirty="0" err="1">
                <a:solidFill>
                  <a:srgbClr val="FFFFFF"/>
                </a:solidFill>
                <a:latin typeface="Sitka Small Semibold" pitchFamily="2" charset="0"/>
                <a:ea typeface="TT Norms Bold"/>
                <a:cs typeface="TT Norms Bold"/>
                <a:sym typeface="TT Norms Bold"/>
              </a:rPr>
              <a:t>платформі</a:t>
            </a:r>
            <a:r>
              <a:rPr lang="ru-RU" sz="4800" b="1" cap="all" dirty="0">
                <a:solidFill>
                  <a:srgbClr val="FFFFFF"/>
                </a:solidFill>
                <a:latin typeface="Sitka Small Semibold" pitchFamily="2" charset="0"/>
                <a:ea typeface="TT Norms Bold"/>
                <a:cs typeface="TT Norms Bold"/>
                <a:sym typeface="TT Norms Bold"/>
              </a:rPr>
              <a:t> «</a:t>
            </a:r>
            <a:r>
              <a:rPr lang="ru-RU" sz="4800" b="1" cap="all" dirty="0" err="1">
                <a:solidFill>
                  <a:srgbClr val="FFFFFF"/>
                </a:solidFill>
                <a:latin typeface="Sitka Small Semibold" pitchFamily="2" charset="0"/>
                <a:ea typeface="TT Norms Bold"/>
                <a:cs typeface="TT Norms Bold"/>
                <a:sym typeface="TT Norms Bold"/>
              </a:rPr>
              <a:t>Єдина</a:t>
            </a:r>
            <a:r>
              <a:rPr lang="ru-RU" sz="4800" b="1" cap="all" dirty="0">
                <a:solidFill>
                  <a:srgbClr val="FFFFFF"/>
                </a:solidFill>
                <a:latin typeface="Sitka Small Semibold" pitchFamily="2" charset="0"/>
                <a:ea typeface="TT Norms Bold"/>
                <a:cs typeface="TT Norms Bold"/>
                <a:sym typeface="TT Norms Bold"/>
              </a:rPr>
              <a:t> школа»</a:t>
            </a:r>
            <a:br>
              <a:rPr lang="ru-RU" sz="4800" b="1" cap="all" dirty="0">
                <a:solidFill>
                  <a:srgbClr val="FFFFFF"/>
                </a:solidFill>
                <a:latin typeface="Sitka Small Semibold" pitchFamily="2" charset="0"/>
                <a:ea typeface="TT Norms Bold"/>
                <a:cs typeface="TT Norms Bold"/>
                <a:sym typeface="TT Norms Bold"/>
              </a:rPr>
            </a:br>
            <a:endParaRPr lang="ru-RU" sz="4800" b="1" cap="all" dirty="0">
              <a:solidFill>
                <a:srgbClr val="FFFFFF"/>
              </a:solidFill>
              <a:latin typeface="Sitka Small Semibold" pitchFamily="2" charset="0"/>
              <a:ea typeface="TT Norms Bold"/>
              <a:cs typeface="TT Norms Bold"/>
              <a:sym typeface="TT Norms Bold"/>
            </a:endParaRPr>
          </a:p>
        </p:txBody>
      </p:sp>
      <p:sp>
        <p:nvSpPr>
          <p:cNvPr id="143" name="Freeform 3"/>
          <p:cNvSpPr/>
          <p:nvPr/>
        </p:nvSpPr>
        <p:spPr>
          <a:xfrm>
            <a:off x="4788181" y="3064480"/>
            <a:ext cx="13720069" cy="7082986"/>
          </a:xfrm>
          <a:custGeom>
            <a:avLst/>
            <a:gdLst/>
            <a:ahLst/>
            <a:cxnLst/>
            <a:rect l="l" t="t" r="r" b="b"/>
            <a:pathLst>
              <a:path w="13720069" h="7082986">
                <a:moveTo>
                  <a:pt x="0" y="0"/>
                </a:moveTo>
                <a:lnTo>
                  <a:pt x="13720069" y="0"/>
                </a:lnTo>
                <a:lnTo>
                  <a:pt x="13720069" y="7082986"/>
                </a:lnTo>
                <a:lnTo>
                  <a:pt x="0" y="7082986"/>
                </a:lnTo>
                <a:lnTo>
                  <a:pt x="0" y="0"/>
                </a:lnTo>
                <a:close/>
              </a:path>
            </a:pathLst>
          </a:custGeom>
          <a:blipFill>
            <a:blip r:embed="rId26">
              <a:extLst>
                <a:ext uri="{96DAC541-7B7A-43D3-8B79-37D633B846F1}">
                  <asvg:svgBlip xmlns:asvg="http://schemas.microsoft.com/office/drawing/2016/SVG/main" xmlns="" r:embed="rId4"/>
                </a:ext>
              </a:extLst>
            </a:blip>
            <a:stretch>
              <a:fillRect/>
            </a:stretch>
          </a:blipFill>
        </p:spPr>
      </p:sp>
      <p:grpSp>
        <p:nvGrpSpPr>
          <p:cNvPr id="144" name="Group 4"/>
          <p:cNvGrpSpPr/>
          <p:nvPr/>
        </p:nvGrpSpPr>
        <p:grpSpPr>
          <a:xfrm>
            <a:off x="5700900" y="1811037"/>
            <a:ext cx="1449475" cy="1449475"/>
            <a:chOff x="0" y="0"/>
            <a:chExt cx="812800" cy="812800"/>
          </a:xfrm>
        </p:grpSpPr>
        <p:sp>
          <p:nvSpPr>
            <p:cNvPr id="14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146" name="TextBox 6"/>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47" name="Group 7"/>
          <p:cNvGrpSpPr/>
          <p:nvPr/>
        </p:nvGrpSpPr>
        <p:grpSpPr>
          <a:xfrm>
            <a:off x="6502605" y="8746413"/>
            <a:ext cx="1449475" cy="1449475"/>
            <a:chOff x="0" y="0"/>
            <a:chExt cx="812800" cy="812800"/>
          </a:xfrm>
        </p:grpSpPr>
        <p:sp>
          <p:nvSpPr>
            <p:cNvPr id="14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49" name="TextBox 9"/>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0" name="Group 10"/>
          <p:cNvGrpSpPr/>
          <p:nvPr/>
        </p:nvGrpSpPr>
        <p:grpSpPr>
          <a:xfrm>
            <a:off x="9719282" y="1831728"/>
            <a:ext cx="1449475" cy="1449475"/>
            <a:chOff x="0" y="0"/>
            <a:chExt cx="812800" cy="812800"/>
          </a:xfrm>
        </p:grpSpPr>
        <p:sp>
          <p:nvSpPr>
            <p:cNvPr id="15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152"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3" name="Group 13"/>
          <p:cNvGrpSpPr/>
          <p:nvPr/>
        </p:nvGrpSpPr>
        <p:grpSpPr>
          <a:xfrm>
            <a:off x="13457954" y="1882686"/>
            <a:ext cx="1449475" cy="1449475"/>
            <a:chOff x="0" y="0"/>
            <a:chExt cx="812800" cy="812800"/>
          </a:xfrm>
        </p:grpSpPr>
        <p:sp>
          <p:nvSpPr>
            <p:cNvPr id="15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97CB"/>
            </a:solidFill>
          </p:spPr>
        </p:sp>
        <p:sp>
          <p:nvSpPr>
            <p:cNvPr id="155" name="TextBox 1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6" name="Group 16"/>
          <p:cNvGrpSpPr/>
          <p:nvPr/>
        </p:nvGrpSpPr>
        <p:grpSpPr>
          <a:xfrm>
            <a:off x="10859310" y="8746413"/>
            <a:ext cx="1449475" cy="1449475"/>
            <a:chOff x="0" y="0"/>
            <a:chExt cx="812800" cy="812800"/>
          </a:xfrm>
        </p:grpSpPr>
        <p:sp>
          <p:nvSpPr>
            <p:cNvPr id="15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158" name="TextBox 1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9" name="Group 19"/>
          <p:cNvGrpSpPr/>
          <p:nvPr/>
        </p:nvGrpSpPr>
        <p:grpSpPr>
          <a:xfrm>
            <a:off x="15563464" y="8746413"/>
            <a:ext cx="1449475" cy="1449475"/>
            <a:chOff x="0" y="0"/>
            <a:chExt cx="812800" cy="812800"/>
          </a:xfrm>
        </p:grpSpPr>
        <p:sp>
          <p:nvSpPr>
            <p:cNvPr id="16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161" name="TextBox 2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2" name="Freeform 22"/>
          <p:cNvSpPr/>
          <p:nvPr/>
        </p:nvSpPr>
        <p:spPr>
          <a:xfrm>
            <a:off x="6112946" y="2595403"/>
            <a:ext cx="779318" cy="685800"/>
          </a:xfrm>
          <a:custGeom>
            <a:avLst/>
            <a:gdLst/>
            <a:ahLst/>
            <a:cxnLst/>
            <a:rect l="l" t="t" r="r" b="b"/>
            <a:pathLst>
              <a:path w="779318" h="685800">
                <a:moveTo>
                  <a:pt x="0" y="0"/>
                </a:moveTo>
                <a:lnTo>
                  <a:pt x="779318" y="0"/>
                </a:lnTo>
                <a:lnTo>
                  <a:pt x="779318" y="685800"/>
                </a:lnTo>
                <a:lnTo>
                  <a:pt x="0" y="685800"/>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163" name="Freeform 23"/>
          <p:cNvSpPr/>
          <p:nvPr/>
        </p:nvSpPr>
        <p:spPr>
          <a:xfrm>
            <a:off x="10144840" y="2116922"/>
            <a:ext cx="598361" cy="685800"/>
          </a:xfrm>
          <a:custGeom>
            <a:avLst/>
            <a:gdLst/>
            <a:ahLst/>
            <a:cxnLst/>
            <a:rect l="l" t="t" r="r" b="b"/>
            <a:pathLst>
              <a:path w="598361" h="685800">
                <a:moveTo>
                  <a:pt x="0" y="0"/>
                </a:moveTo>
                <a:lnTo>
                  <a:pt x="598360" y="0"/>
                </a:lnTo>
                <a:lnTo>
                  <a:pt x="598360" y="685800"/>
                </a:lnTo>
                <a:lnTo>
                  <a:pt x="0" y="685800"/>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165" name="Freeform 24"/>
          <p:cNvSpPr/>
          <p:nvPr/>
        </p:nvSpPr>
        <p:spPr>
          <a:xfrm>
            <a:off x="13809564" y="2595403"/>
            <a:ext cx="791688" cy="685800"/>
          </a:xfrm>
          <a:custGeom>
            <a:avLst/>
            <a:gdLst/>
            <a:ahLst/>
            <a:cxnLst/>
            <a:rect l="l" t="t" r="r" b="b"/>
            <a:pathLst>
              <a:path w="791688" h="685800">
                <a:moveTo>
                  <a:pt x="0" y="0"/>
                </a:moveTo>
                <a:lnTo>
                  <a:pt x="791689" y="0"/>
                </a:lnTo>
                <a:lnTo>
                  <a:pt x="791689" y="685800"/>
                </a:lnTo>
                <a:lnTo>
                  <a:pt x="0" y="685800"/>
                </a:lnTo>
                <a:lnTo>
                  <a:pt x="0" y="0"/>
                </a:lnTo>
                <a:close/>
              </a:path>
            </a:pathLst>
          </a:custGeom>
          <a:blipFill>
            <a:blip r:embed="rId31">
              <a:extLst>
                <a:ext uri="{96DAC541-7B7A-43D3-8B79-37D633B846F1}">
                  <asvg:svgBlip xmlns:asvg="http://schemas.microsoft.com/office/drawing/2016/SVG/main" xmlns="" r:embed="rId10"/>
                </a:ext>
              </a:extLst>
            </a:blip>
            <a:stretch>
              <a:fillRect/>
            </a:stretch>
          </a:blipFill>
          <a:ln cap="sq">
            <a:noFill/>
            <a:prstDash val="solid"/>
            <a:miter/>
          </a:ln>
        </p:spPr>
      </p:sp>
      <p:sp>
        <p:nvSpPr>
          <p:cNvPr id="166" name="Freeform 25"/>
          <p:cNvSpPr/>
          <p:nvPr/>
        </p:nvSpPr>
        <p:spPr>
          <a:xfrm>
            <a:off x="6868285" y="9128251"/>
            <a:ext cx="718115" cy="685800"/>
          </a:xfrm>
          <a:custGeom>
            <a:avLst/>
            <a:gdLst/>
            <a:ahLst/>
            <a:cxnLst/>
            <a:rect l="l" t="t" r="r" b="b"/>
            <a:pathLst>
              <a:path w="718115" h="685800">
                <a:moveTo>
                  <a:pt x="0" y="0"/>
                </a:moveTo>
                <a:lnTo>
                  <a:pt x="718115" y="0"/>
                </a:lnTo>
                <a:lnTo>
                  <a:pt x="718115" y="685800"/>
                </a:lnTo>
                <a:lnTo>
                  <a:pt x="0" y="685800"/>
                </a:lnTo>
                <a:lnTo>
                  <a:pt x="0" y="0"/>
                </a:lnTo>
                <a:close/>
              </a:path>
            </a:pathLst>
          </a:custGeom>
          <a:blipFill>
            <a:blip r:embed="rId32">
              <a:extLst>
                <a:ext uri="{96DAC541-7B7A-43D3-8B79-37D633B846F1}">
                  <asvg:svgBlip xmlns:asvg="http://schemas.microsoft.com/office/drawing/2016/SVG/main" xmlns="" r:embed="rId12"/>
                </a:ext>
              </a:extLst>
            </a:blip>
            <a:stretch>
              <a:fillRect/>
            </a:stretch>
          </a:blipFill>
          <a:ln cap="sq">
            <a:noFill/>
            <a:prstDash val="solid"/>
            <a:miter/>
          </a:ln>
        </p:spPr>
      </p:sp>
      <p:sp>
        <p:nvSpPr>
          <p:cNvPr id="167" name="Freeform 26"/>
          <p:cNvSpPr/>
          <p:nvPr/>
        </p:nvSpPr>
        <p:spPr>
          <a:xfrm>
            <a:off x="11223575" y="9128251"/>
            <a:ext cx="720946" cy="685800"/>
          </a:xfrm>
          <a:custGeom>
            <a:avLst/>
            <a:gdLst/>
            <a:ahLst/>
            <a:cxnLst/>
            <a:rect l="l" t="t" r="r" b="b"/>
            <a:pathLst>
              <a:path w="720946" h="685800">
                <a:moveTo>
                  <a:pt x="0" y="0"/>
                </a:moveTo>
                <a:lnTo>
                  <a:pt x="720946" y="0"/>
                </a:lnTo>
                <a:lnTo>
                  <a:pt x="720946" y="685800"/>
                </a:lnTo>
                <a:lnTo>
                  <a:pt x="0" y="685800"/>
                </a:lnTo>
                <a:lnTo>
                  <a:pt x="0" y="0"/>
                </a:lnTo>
                <a:close/>
              </a:path>
            </a:pathLst>
          </a:custGeom>
          <a:blipFill>
            <a:blip r:embed="rId33">
              <a:extLst>
                <a:ext uri="{96DAC541-7B7A-43D3-8B79-37D633B846F1}">
                  <asvg:svgBlip xmlns:asvg="http://schemas.microsoft.com/office/drawing/2016/SVG/main" xmlns="" r:embed="rId14"/>
                </a:ext>
              </a:extLst>
            </a:blip>
            <a:stretch>
              <a:fillRect/>
            </a:stretch>
          </a:blipFill>
          <a:ln cap="sq">
            <a:noFill/>
            <a:prstDash val="solid"/>
            <a:miter/>
          </a:ln>
        </p:spPr>
      </p:sp>
      <p:sp>
        <p:nvSpPr>
          <p:cNvPr id="168" name="Freeform 27"/>
          <p:cNvSpPr/>
          <p:nvPr/>
        </p:nvSpPr>
        <p:spPr>
          <a:xfrm>
            <a:off x="15925344" y="9128251"/>
            <a:ext cx="725714" cy="685800"/>
          </a:xfrm>
          <a:custGeom>
            <a:avLst/>
            <a:gdLst/>
            <a:ahLst/>
            <a:cxnLst/>
            <a:rect l="l" t="t" r="r" b="b"/>
            <a:pathLst>
              <a:path w="725714" h="685800">
                <a:moveTo>
                  <a:pt x="0" y="0"/>
                </a:moveTo>
                <a:lnTo>
                  <a:pt x="725715" y="0"/>
                </a:lnTo>
                <a:lnTo>
                  <a:pt x="725715" y="685800"/>
                </a:lnTo>
                <a:lnTo>
                  <a:pt x="0" y="685800"/>
                </a:lnTo>
                <a:lnTo>
                  <a:pt x="0" y="0"/>
                </a:lnTo>
                <a:close/>
              </a:path>
            </a:pathLst>
          </a:custGeom>
          <a:blipFill>
            <a:blip r:embed="rId34">
              <a:extLst>
                <a:ext uri="{96DAC541-7B7A-43D3-8B79-37D633B846F1}">
                  <asvg:svgBlip xmlns:asvg="http://schemas.microsoft.com/office/drawing/2016/SVG/main" xmlns="" r:embed="rId16"/>
                </a:ext>
              </a:extLst>
            </a:blip>
            <a:stretch>
              <a:fillRect/>
            </a:stretch>
          </a:blipFill>
          <a:ln cap="sq">
            <a:noFill/>
            <a:prstDash val="solid"/>
            <a:miter/>
          </a:ln>
        </p:spPr>
      </p:sp>
      <p:sp>
        <p:nvSpPr>
          <p:cNvPr id="187" name="TextBox 35"/>
          <p:cNvSpPr txBox="1"/>
          <p:nvPr/>
        </p:nvSpPr>
        <p:spPr>
          <a:xfrm>
            <a:off x="990601" y="3821664"/>
            <a:ext cx="15032172" cy="2841227"/>
          </a:xfrm>
          <a:prstGeom prst="rect">
            <a:avLst/>
          </a:prstGeom>
        </p:spPr>
        <p:txBody>
          <a:bodyPr wrap="square" lIns="0" tIns="0" rIns="0" bIns="0" rtlCol="0" anchor="t">
            <a:spAutoFit/>
          </a:bodyPr>
          <a:lstStyle/>
          <a:p>
            <a:pPr>
              <a:lnSpc>
                <a:spcPts val="2800"/>
              </a:lnSpc>
            </a:pPr>
            <a:r>
              <a:rPr lang="uk-UA" sz="2000" b="1" dirty="0">
                <a:solidFill>
                  <a:srgbClr val="0B3759"/>
                </a:solidFill>
                <a:latin typeface="Canva Sans Bold"/>
                <a:ea typeface="Canva Sans Bold"/>
                <a:cs typeface="Canva Sans Bold"/>
                <a:sym typeface="Canva Sans Bold"/>
              </a:rPr>
              <a:t>Відповідно до річного  плану роботи Дубенського   ліцею № 2,   з метою активізації освітнього процесу в ліцеї, забезпечення систематичного контролю за станом ведення ділової документації, з метою підвищення ефективності роботи навчального закладу в напрямку розбудови внутрішньої системи забезпечення якості освіти, вдосконалення управлінської діяльності, освітнього менеджменту, організації освітнього процесу із застосуванням інформаційних технологій задля автоматизації збирання, оброблення, зберігання, використання та відображення інформації  закладу, адміністрацією  здійснено перевірку стану ведення електронних класних журналів, проведено  моніторинг якості ведення, правильності оформлення, заповнення сторінок електронних класних журналів вчителями-</a:t>
            </a:r>
            <a:r>
              <a:rPr lang="uk-UA" sz="2000" b="1" dirty="0" err="1">
                <a:solidFill>
                  <a:srgbClr val="0B3759"/>
                </a:solidFill>
                <a:latin typeface="Canva Sans Bold"/>
                <a:ea typeface="Canva Sans Bold"/>
                <a:cs typeface="Canva Sans Bold"/>
                <a:sym typeface="Canva Sans Bold"/>
              </a:rPr>
              <a:t>предметниками</a:t>
            </a:r>
            <a:r>
              <a:rPr lang="uk-UA" sz="2000" b="1" dirty="0">
                <a:solidFill>
                  <a:srgbClr val="0B3759"/>
                </a:solidFill>
                <a:latin typeface="Canva Sans Bold"/>
                <a:ea typeface="Canva Sans Bold"/>
                <a:cs typeface="Canva Sans Bold"/>
                <a:sym typeface="Canva Sans Bold"/>
              </a:rPr>
              <a:t> та класними керівниками 1-11-х класів у  2024-2025 навчальному році.</a:t>
            </a:r>
          </a:p>
        </p:txBody>
      </p:sp>
      <p:sp>
        <p:nvSpPr>
          <p:cNvPr id="188" name="TextBox 35"/>
          <p:cNvSpPr txBox="1"/>
          <p:nvPr/>
        </p:nvSpPr>
        <p:spPr>
          <a:xfrm>
            <a:off x="5850339" y="7161635"/>
            <a:ext cx="4892862"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p:txBody>
      </p:sp>
      <p:sp>
        <p:nvSpPr>
          <p:cNvPr id="43" name="TextBox 40"/>
          <p:cNvSpPr txBox="1"/>
          <p:nvPr/>
        </p:nvSpPr>
        <p:spPr>
          <a:xfrm>
            <a:off x="-200983" y="2430715"/>
            <a:ext cx="6214334" cy="830997"/>
          </a:xfrm>
          <a:prstGeom prst="rect">
            <a:avLst/>
          </a:prstGeom>
        </p:spPr>
        <p:txBody>
          <a:bodyPr wrap="square" lIns="0" tIns="0" rIns="0" bIns="0" rtlCol="0" anchor="t">
            <a:spAutoFit/>
          </a:bodyPr>
          <a:lstStyle/>
          <a:p>
            <a:pPr algn="ctr"/>
            <a:r>
              <a:rPr lang="ru-RU" sz="5400" b="1" spc="10" dirty="0" smtClean="0">
                <a:solidFill>
                  <a:srgbClr val="23403D"/>
                </a:solidFill>
                <a:latin typeface="Sitka Heading" pitchFamily="2" charset="0"/>
                <a:ea typeface="TT Norms"/>
                <a:cs typeface="TT Norms"/>
                <a:sym typeface="TT Norms"/>
              </a:rPr>
              <a:t> </a:t>
            </a:r>
            <a:endParaRPr lang="ru-RU" sz="5400" b="1" spc="10" dirty="0">
              <a:solidFill>
                <a:srgbClr val="23403D"/>
              </a:solidFill>
              <a:latin typeface="Sitka Heading" pitchFamily="2" charset="0"/>
              <a:ea typeface="TT Norms"/>
              <a:cs typeface="TT Norms"/>
              <a:sym typeface="TT Norms"/>
            </a:endParaRPr>
          </a:p>
        </p:txBody>
      </p:sp>
      <p:sp>
        <p:nvSpPr>
          <p:cNvPr id="47" name="TextBox 22"/>
          <p:cNvSpPr txBox="1"/>
          <p:nvPr/>
        </p:nvSpPr>
        <p:spPr>
          <a:xfrm>
            <a:off x="229944" y="3225761"/>
            <a:ext cx="5571767" cy="1561464"/>
          </a:xfrm>
          <a:prstGeom prst="rect">
            <a:avLst/>
          </a:prstGeom>
        </p:spPr>
        <p:txBody>
          <a:bodyPr lIns="50800" tIns="50800" rIns="50800" bIns="50800" rtlCol="0" anchor="ctr"/>
          <a:lstStyle/>
          <a:p>
            <a:pPr>
              <a:lnSpc>
                <a:spcPts val="3750"/>
              </a:lnSpc>
            </a:pPr>
            <a:r>
              <a:rPr lang="uk-UA" sz="2800" b="1" dirty="0" smtClean="0">
                <a:solidFill>
                  <a:srgbClr val="FFFFFF"/>
                </a:solidFill>
                <a:latin typeface="TT Norms"/>
                <a:ea typeface="TT Norms"/>
                <a:cs typeface="TT Norms"/>
                <a:sym typeface="TT Norms"/>
              </a:rPr>
              <a:t> </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215657" y="4521307"/>
            <a:ext cx="4646108" cy="1365352"/>
          </a:xfrm>
          <a:prstGeom prst="rect">
            <a:avLst/>
          </a:prstGeom>
        </p:spPr>
        <p:txBody>
          <a:bodyPr lIns="50800" tIns="50800" rIns="50800" bIns="50800" rtlCol="0" anchor="ctr"/>
          <a:lstStyle/>
          <a:p>
            <a:pPr>
              <a:lnSpc>
                <a:spcPts val="3750"/>
              </a:lnSpc>
            </a:pPr>
            <a:r>
              <a:rPr lang="uk-UA" sz="2800" b="1" dirty="0" smtClean="0">
                <a:solidFill>
                  <a:srgbClr val="FFFFFF"/>
                </a:solidFill>
                <a:latin typeface="TT Norms"/>
                <a:ea typeface="TT Norms"/>
                <a:cs typeface="TT Norms"/>
                <a:sym typeface="TT Norms"/>
              </a:rPr>
              <a:t>Години </a:t>
            </a:r>
            <a:r>
              <a:rPr lang="uk-UA" sz="2800" b="1" dirty="0" err="1" smtClean="0">
                <a:solidFill>
                  <a:srgbClr val="FFFFFF"/>
                </a:solidFill>
                <a:latin typeface="TT Norms"/>
                <a:ea typeface="TT Norms"/>
                <a:cs typeface="TT Norms"/>
                <a:sym typeface="TT Norms"/>
              </a:rPr>
              <a:t>спілквання</a:t>
            </a:r>
            <a:endParaRPr lang="uk-UA" sz="2800" b="1" dirty="0">
              <a:solidFill>
                <a:srgbClr val="FFFFFF"/>
              </a:solidFill>
              <a:latin typeface="TT Norms"/>
              <a:ea typeface="TT Norms"/>
              <a:cs typeface="TT Norms"/>
              <a:sym typeface="TT Norms"/>
            </a:endParaRPr>
          </a:p>
        </p:txBody>
      </p:sp>
      <p:sp>
        <p:nvSpPr>
          <p:cNvPr id="51" name="TextBox 22"/>
          <p:cNvSpPr txBox="1"/>
          <p:nvPr/>
        </p:nvSpPr>
        <p:spPr>
          <a:xfrm>
            <a:off x="229944" y="5896765"/>
            <a:ext cx="4668517" cy="1035857"/>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sp>
        <p:nvSpPr>
          <p:cNvPr id="53" name="TextBox 22"/>
          <p:cNvSpPr txBox="1"/>
          <p:nvPr/>
        </p:nvSpPr>
        <p:spPr>
          <a:xfrm>
            <a:off x="229944" y="7112505"/>
            <a:ext cx="4186536" cy="1365352"/>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a:ln cap="sq">
            <a:noFill/>
            <a:prstDash val="solid"/>
            <a:miter/>
          </a:ln>
        </p:spPr>
      </p:sp>
      <p:sp>
        <p:nvSpPr>
          <p:cNvPr id="56" name="TextBox 22"/>
          <p:cNvSpPr txBox="1"/>
          <p:nvPr/>
        </p:nvSpPr>
        <p:spPr>
          <a:xfrm>
            <a:off x="243793" y="8533392"/>
            <a:ext cx="4186536" cy="1206728"/>
          </a:xfrm>
          <a:prstGeom prst="rect">
            <a:avLst/>
          </a:prstGeom>
        </p:spPr>
        <p:txBody>
          <a:bodyPr lIns="50800" tIns="50800" rIns="50800" bIns="50800" rtlCol="0" anchor="ctr"/>
          <a:lstStyle/>
          <a:p>
            <a:pPr>
              <a:lnSpc>
                <a:spcPts val="3750"/>
              </a:lnSpc>
            </a:pPr>
            <a:endParaRPr lang="uk-UA" sz="2800" b="1" dirty="0">
              <a:solidFill>
                <a:srgbClr val="FFFFFF"/>
              </a:solidFill>
              <a:latin typeface="TT Norms"/>
              <a:ea typeface="TT Norms"/>
              <a:cs typeface="TT Norms"/>
              <a:sym typeface="TT Norms"/>
            </a:endParaRPr>
          </a:p>
        </p:txBody>
      </p:sp>
      <p:pic>
        <p:nvPicPr>
          <p:cNvPr id="6146" name="Picture 2"/>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83651" y="7912100"/>
            <a:ext cx="3816350"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846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1570807" y="-184774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26130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329896" y="619700"/>
            <a:ext cx="14486639" cy="615553"/>
          </a:xfrm>
          <a:prstGeom prst="rect">
            <a:avLst/>
          </a:prstGeom>
        </p:spPr>
        <p:txBody>
          <a:bodyPr wrap="square" lIns="0" tIns="0" rIns="0" bIns="0" rtlCol="0" anchor="t">
            <a:spAutoFit/>
          </a:bodyPr>
          <a:lstStyle/>
          <a:p>
            <a:pPr>
              <a:lnSpc>
                <a:spcPct val="100000"/>
              </a:lnSpc>
              <a:spcBef>
                <a:spcPct val="0"/>
              </a:spcBef>
              <a:buFontTx/>
              <a:buNone/>
              <a:defRPr/>
            </a:pPr>
            <a:r>
              <a:rPr lang="uk-UA" altLang="uk-UA" sz="4000" b="1" dirty="0" smtClean="0">
                <a:solidFill>
                  <a:schemeClr val="bg1"/>
                </a:solidFill>
                <a:latin typeface="Tahoma" panose="020B0604030504040204" pitchFamily="34" charset="0"/>
                <a:cs typeface="Tahoma" panose="020B0604030504040204" pitchFamily="34" charset="0"/>
              </a:rPr>
              <a:t> </a:t>
            </a:r>
            <a:endParaRPr lang="uk-UA" altLang="uk-UA" sz="4000" b="1" dirty="0">
              <a:solidFill>
                <a:schemeClr val="bg1"/>
              </a:solidFill>
              <a:latin typeface="Tahoma" panose="020B0604030504040204" pitchFamily="34" charset="0"/>
              <a:cs typeface="Tahoma" panose="020B0604030504040204" pitchFamily="34" charset="0"/>
            </a:endParaRPr>
          </a:p>
        </p:txBody>
      </p:sp>
      <p:grpSp>
        <p:nvGrpSpPr>
          <p:cNvPr id="141" name="Group 21"/>
          <p:cNvGrpSpPr/>
          <p:nvPr/>
        </p:nvGrpSpPr>
        <p:grpSpPr>
          <a:xfrm>
            <a:off x="2451569" y="4944130"/>
            <a:ext cx="1757774" cy="1757774"/>
            <a:chOff x="0" y="0"/>
            <a:chExt cx="812800" cy="812800"/>
          </a:xfrm>
        </p:grpSpPr>
        <p:sp>
          <p:nvSpPr>
            <p:cNvPr id="14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43" name="TextBox 23"/>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160" name="Group 40"/>
          <p:cNvGrpSpPr/>
          <p:nvPr/>
        </p:nvGrpSpPr>
        <p:grpSpPr>
          <a:xfrm>
            <a:off x="11065727" y="4944130"/>
            <a:ext cx="1757774" cy="1757774"/>
            <a:chOff x="0" y="0"/>
            <a:chExt cx="812800" cy="812800"/>
          </a:xfrm>
        </p:grpSpPr>
        <p:sp>
          <p:nvSpPr>
            <p:cNvPr id="16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sp>
        <p:sp>
          <p:nvSpPr>
            <p:cNvPr id="162" name="TextBox 42"/>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sp>
        <p:nvSpPr>
          <p:cNvPr id="228" name="TextBox 40"/>
          <p:cNvSpPr txBox="1"/>
          <p:nvPr/>
        </p:nvSpPr>
        <p:spPr>
          <a:xfrm>
            <a:off x="3063714" y="7603051"/>
            <a:ext cx="602887" cy="553934"/>
          </a:xfrm>
          <a:prstGeom prst="rect">
            <a:avLst/>
          </a:prstGeom>
        </p:spPr>
        <p:txBody>
          <a:bodyPr lIns="0" tIns="0" rIns="0" bIns="0" rtlCol="0" anchor="t">
            <a:spAutoFit/>
          </a:bodyPr>
          <a:lstStyle/>
          <a:p>
            <a:pPr algn="ctr">
              <a:lnSpc>
                <a:spcPts val="5000"/>
              </a:lnSpc>
            </a:pPr>
            <a:endParaRPr lang="en-US" sz="2500" b="1" dirty="0">
              <a:solidFill>
                <a:srgbClr val="23403D"/>
              </a:solidFill>
              <a:latin typeface="TT Norms Bold"/>
              <a:ea typeface="TT Norms Bold"/>
              <a:cs typeface="TT Norms Bold"/>
              <a:sym typeface="TT Norms Bold"/>
            </a:endParaRPr>
          </a:p>
        </p:txBody>
      </p:sp>
      <p:grpSp>
        <p:nvGrpSpPr>
          <p:cNvPr id="117" name="Group 21"/>
          <p:cNvGrpSpPr/>
          <p:nvPr/>
        </p:nvGrpSpPr>
        <p:grpSpPr>
          <a:xfrm>
            <a:off x="1980019" y="9358067"/>
            <a:ext cx="1647856" cy="1647856"/>
            <a:chOff x="0" y="0"/>
            <a:chExt cx="812800" cy="812800"/>
          </a:xfrm>
        </p:grpSpPr>
        <p:sp>
          <p:nvSpPr>
            <p:cNvPr id="118"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235A5B"/>
              </a:solidFill>
              <a:prstDash val="solid"/>
              <a:miter/>
            </a:ln>
          </p:spPr>
        </p:sp>
        <p:sp>
          <p:nvSpPr>
            <p:cNvPr id="119" name="TextBox 23"/>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120" name="Group 24"/>
          <p:cNvGrpSpPr/>
          <p:nvPr/>
        </p:nvGrpSpPr>
        <p:grpSpPr>
          <a:xfrm>
            <a:off x="6104705" y="9402782"/>
            <a:ext cx="1647856" cy="1502054"/>
            <a:chOff x="0" y="0"/>
            <a:chExt cx="812800" cy="812800"/>
          </a:xfrm>
        </p:grpSpPr>
        <p:sp>
          <p:nvSpPr>
            <p:cNvPr id="121"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639C9D"/>
              </a:solidFill>
              <a:prstDash val="solid"/>
              <a:miter/>
            </a:ln>
          </p:spPr>
        </p:sp>
        <p:sp>
          <p:nvSpPr>
            <p:cNvPr id="122" name="TextBox 26"/>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sp>
        <p:nvSpPr>
          <p:cNvPr id="123" name="Freeform 27"/>
          <p:cNvSpPr/>
          <p:nvPr/>
        </p:nvSpPr>
        <p:spPr>
          <a:xfrm>
            <a:off x="2426793" y="10000936"/>
            <a:ext cx="754308" cy="754308"/>
          </a:xfrm>
          <a:custGeom>
            <a:avLst/>
            <a:gdLst/>
            <a:ahLst/>
            <a:cxnLst/>
            <a:rect l="l" t="t" r="r" b="b"/>
            <a:pathLst>
              <a:path w="754308" h="754308">
                <a:moveTo>
                  <a:pt x="0" y="0"/>
                </a:moveTo>
                <a:lnTo>
                  <a:pt x="754308" y="0"/>
                </a:lnTo>
                <a:lnTo>
                  <a:pt x="754308" y="754308"/>
                </a:lnTo>
                <a:lnTo>
                  <a:pt x="0" y="754308"/>
                </a:lnTo>
                <a:lnTo>
                  <a:pt x="0" y="0"/>
                </a:lnTo>
                <a:close/>
              </a:path>
            </a:pathLst>
          </a:custGeom>
          <a:blipFill>
            <a:blip r:embed="rId24">
              <a:extLst>
                <a:ext uri="{96DAC541-7B7A-43D3-8B79-37D633B846F1}">
                  <asvg:svgBlip xmlns="" xmlns:asvg="http://schemas.microsoft.com/office/drawing/2016/SVG/main" r:embed="rId14"/>
                </a:ext>
              </a:extLst>
            </a:blip>
            <a:stretch>
              <a:fillRect/>
            </a:stretch>
          </a:blipFill>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a:p>
        </p:txBody>
      </p:sp>
      <p:grpSp>
        <p:nvGrpSpPr>
          <p:cNvPr id="184" name="Group 32"/>
          <p:cNvGrpSpPr/>
          <p:nvPr/>
        </p:nvGrpSpPr>
        <p:grpSpPr>
          <a:xfrm>
            <a:off x="10155554" y="9463072"/>
            <a:ext cx="1647856" cy="1647856"/>
            <a:chOff x="0" y="0"/>
            <a:chExt cx="812800" cy="812800"/>
          </a:xfrm>
        </p:grpSpPr>
        <p:sp>
          <p:nvSpPr>
            <p:cNvPr id="188" name="Freeform 3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235A5B"/>
              </a:solidFill>
              <a:prstDash val="solid"/>
              <a:miter/>
            </a:ln>
          </p:spPr>
        </p:sp>
        <p:sp>
          <p:nvSpPr>
            <p:cNvPr id="189" name="TextBox 34"/>
            <p:cNvSpPr txBox="1"/>
            <p:nvPr/>
          </p:nvSpPr>
          <p:spPr>
            <a:xfrm>
              <a:off x="76200" y="28575"/>
              <a:ext cx="660400" cy="708025"/>
            </a:xfrm>
            <a:prstGeom prst="rect">
              <a:avLst/>
            </a:prstGeom>
          </p:spPr>
          <p:txBody>
            <a:bodyPr lIns="50800" tIns="50800" rIns="50800" bIns="50800" rtlCol="0" anchor="ctr"/>
            <a:lstStyle/>
            <a:p>
              <a:pPr algn="ctr">
                <a:lnSpc>
                  <a:spcPts val="3079"/>
                </a:lnSpc>
              </a:pPr>
              <a:endParaRPr dirty="0"/>
            </a:p>
          </p:txBody>
        </p:sp>
      </p:grpSp>
      <p:grpSp>
        <p:nvGrpSpPr>
          <p:cNvPr id="203" name="Group 39"/>
          <p:cNvGrpSpPr/>
          <p:nvPr/>
        </p:nvGrpSpPr>
        <p:grpSpPr>
          <a:xfrm>
            <a:off x="14109985" y="9634810"/>
            <a:ext cx="1647856" cy="1647856"/>
            <a:chOff x="0" y="0"/>
            <a:chExt cx="812800" cy="812800"/>
          </a:xfrm>
        </p:grpSpPr>
        <p:sp>
          <p:nvSpPr>
            <p:cNvPr id="204"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114300" cap="sq">
              <a:solidFill>
                <a:srgbClr val="639C9D"/>
              </a:solidFill>
              <a:prstDash val="solid"/>
              <a:miter/>
            </a:ln>
          </p:spPr>
        </p:sp>
        <p:sp>
          <p:nvSpPr>
            <p:cNvPr id="205" name="TextBox 41"/>
            <p:cNvSpPr txBox="1"/>
            <p:nvPr/>
          </p:nvSpPr>
          <p:spPr>
            <a:xfrm>
              <a:off x="76200" y="28575"/>
              <a:ext cx="660400" cy="708025"/>
            </a:xfrm>
            <a:prstGeom prst="rect">
              <a:avLst/>
            </a:prstGeom>
          </p:spPr>
          <p:txBody>
            <a:bodyPr lIns="50800" tIns="50800" rIns="50800" bIns="50800" rtlCol="0" anchor="ctr"/>
            <a:lstStyle/>
            <a:p>
              <a:pPr marL="0" lvl="0" indent="0" algn="ctr">
                <a:lnSpc>
                  <a:spcPts val="3079"/>
                </a:lnSpc>
                <a:spcBef>
                  <a:spcPct val="0"/>
                </a:spcBef>
              </a:pPr>
              <a:endParaRPr dirty="0"/>
            </a:p>
          </p:txBody>
        </p:sp>
      </p:grpSp>
      <p:sp>
        <p:nvSpPr>
          <p:cNvPr id="207" name="Freeform 53"/>
          <p:cNvSpPr/>
          <p:nvPr/>
        </p:nvSpPr>
        <p:spPr>
          <a:xfrm>
            <a:off x="6591819" y="9634810"/>
            <a:ext cx="702810" cy="702810"/>
          </a:xfrm>
          <a:custGeom>
            <a:avLst/>
            <a:gdLst/>
            <a:ahLst/>
            <a:cxnLst/>
            <a:rect l="l" t="t" r="r" b="b"/>
            <a:pathLst>
              <a:path w="702810" h="702810">
                <a:moveTo>
                  <a:pt x="0" y="0"/>
                </a:moveTo>
                <a:lnTo>
                  <a:pt x="702809" y="0"/>
                </a:lnTo>
                <a:lnTo>
                  <a:pt x="702809" y="702810"/>
                </a:lnTo>
                <a:lnTo>
                  <a:pt x="0" y="702810"/>
                </a:lnTo>
                <a:lnTo>
                  <a:pt x="0" y="0"/>
                </a:lnTo>
                <a:close/>
              </a:path>
            </a:pathLst>
          </a:custGeom>
          <a:blipFill>
            <a:blip r:embed="rId25">
              <a:extLst>
                <a:ext uri="{96DAC541-7B7A-43D3-8B79-37D633B846F1}">
                  <asvg:svgBlip xmlns="" xmlns:asvg="http://schemas.microsoft.com/office/drawing/2016/SVG/main" r:embed="rId16"/>
                </a:ext>
              </a:extLst>
            </a:blip>
            <a:stretch>
              <a:fillRect/>
            </a:stretch>
          </a:blipFill>
          <a:ln cap="sq">
            <a:noFill/>
            <a:prstDash val="solid"/>
            <a:miter/>
          </a:ln>
        </p:spPr>
      </p:sp>
      <p:sp>
        <p:nvSpPr>
          <p:cNvPr id="208" name="Freeform 54"/>
          <p:cNvSpPr/>
          <p:nvPr/>
        </p:nvSpPr>
        <p:spPr>
          <a:xfrm>
            <a:off x="10683214" y="9995577"/>
            <a:ext cx="765026" cy="765026"/>
          </a:xfrm>
          <a:custGeom>
            <a:avLst/>
            <a:gdLst/>
            <a:ahLst/>
            <a:cxnLst/>
            <a:rect l="l" t="t" r="r" b="b"/>
            <a:pathLst>
              <a:path w="765026" h="765026">
                <a:moveTo>
                  <a:pt x="0" y="0"/>
                </a:moveTo>
                <a:lnTo>
                  <a:pt x="765026" y="0"/>
                </a:lnTo>
                <a:lnTo>
                  <a:pt x="765026" y="765026"/>
                </a:lnTo>
                <a:lnTo>
                  <a:pt x="0" y="765026"/>
                </a:lnTo>
                <a:lnTo>
                  <a:pt x="0" y="0"/>
                </a:lnTo>
                <a:close/>
              </a:path>
            </a:pathLst>
          </a:custGeom>
          <a:blipFill>
            <a:blip r:embed="rId26">
              <a:extLst>
                <a:ext uri="{96DAC541-7B7A-43D3-8B79-37D633B846F1}">
                  <asvg:svgBlip xmlns="" xmlns:asvg="http://schemas.microsoft.com/office/drawing/2016/SVG/main" r:embed="rId31"/>
                </a:ext>
              </a:extLst>
            </a:blip>
            <a:stretch>
              <a:fillRect/>
            </a:stretch>
          </a:blipFill>
          <a:ln cap="sq">
            <a:noFill/>
            <a:prstDash val="solid"/>
            <a:miter/>
          </a:ln>
        </p:spPr>
      </p:sp>
      <p:sp>
        <p:nvSpPr>
          <p:cNvPr id="217" name="Freeform 55"/>
          <p:cNvSpPr/>
          <p:nvPr/>
        </p:nvSpPr>
        <p:spPr>
          <a:xfrm>
            <a:off x="14679916" y="10000936"/>
            <a:ext cx="764071" cy="764071"/>
          </a:xfrm>
          <a:custGeom>
            <a:avLst/>
            <a:gdLst/>
            <a:ahLst/>
            <a:cxnLst/>
            <a:rect l="l" t="t" r="r" b="b"/>
            <a:pathLst>
              <a:path w="764071" h="764071">
                <a:moveTo>
                  <a:pt x="0" y="0"/>
                </a:moveTo>
                <a:lnTo>
                  <a:pt x="764071" y="0"/>
                </a:lnTo>
                <a:lnTo>
                  <a:pt x="764071" y="764072"/>
                </a:lnTo>
                <a:lnTo>
                  <a:pt x="0" y="764072"/>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a:ln cap="sq">
            <a:noFill/>
            <a:prstDash val="solid"/>
            <a:miter/>
          </a:ln>
        </p:spPr>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243" name="TextBox 42"/>
          <p:cNvSpPr txBox="1"/>
          <p:nvPr/>
        </p:nvSpPr>
        <p:spPr>
          <a:xfrm>
            <a:off x="-137358" y="2505966"/>
            <a:ext cx="17396658" cy="6925678"/>
          </a:xfrm>
          <a:prstGeom prst="rect">
            <a:avLst/>
          </a:prstGeom>
        </p:spPr>
        <p:txBody>
          <a:bodyPr wrap="square" lIns="0" tIns="0" rIns="0" bIns="0" rtlCol="0" anchor="t">
            <a:spAutoFit/>
          </a:bodyPr>
          <a:lstStyle/>
          <a:p>
            <a:pPr marL="0" lvl="1" indent="0" algn="ctr">
              <a:lnSpc>
                <a:spcPts val="3400"/>
              </a:lnSpc>
              <a:spcBef>
                <a:spcPct val="0"/>
              </a:spcBef>
            </a:pPr>
            <a:r>
              <a:rPr lang="uk-UA" sz="2400" b="1" spc="167" dirty="0">
                <a:latin typeface="DM Sans Bold"/>
                <a:ea typeface="DM Sans Bold"/>
                <a:cs typeface="DM Sans Bold"/>
                <a:sym typeface="DM Sans Bold"/>
              </a:rPr>
              <a:t>Результати проведеного контролю дають підстави стверджувати таке:</a:t>
            </a:r>
          </a:p>
          <a:p>
            <a:pPr marL="0" lvl="1" indent="0" algn="ctr">
              <a:lnSpc>
                <a:spcPts val="3400"/>
              </a:lnSpc>
              <a:spcBef>
                <a:spcPct val="0"/>
              </a:spcBef>
            </a:pPr>
            <a:r>
              <a:rPr lang="uk-UA" sz="2400" b="1" spc="167" dirty="0">
                <a:latin typeface="DM Sans Bold"/>
                <a:ea typeface="DM Sans Bold"/>
                <a:cs typeface="DM Sans Bold"/>
                <a:sym typeface="DM Sans Bold"/>
              </a:rPr>
              <a:t>- усі класні журнали мають стандартний затверджений Міністерством освіти і науки, молоді та спорту України вигляд;</a:t>
            </a:r>
          </a:p>
          <a:p>
            <a:pPr marL="0" lvl="1" indent="0" algn="ctr">
              <a:lnSpc>
                <a:spcPts val="3400"/>
              </a:lnSpc>
              <a:spcBef>
                <a:spcPct val="0"/>
              </a:spcBef>
            </a:pPr>
            <a:r>
              <a:rPr lang="uk-UA" sz="2400" b="1" spc="167" dirty="0">
                <a:latin typeface="DM Sans Bold"/>
                <a:ea typeface="DM Sans Bold"/>
                <a:cs typeface="DM Sans Bold"/>
                <a:sym typeface="DM Sans Bold"/>
              </a:rPr>
              <a:t>- розподіл сторінок журналів класів за навчальними предметами здійснений відповідно до освітньої програми ліцею на   </a:t>
            </a:r>
            <a:r>
              <a:rPr lang="uk-UA" sz="2400" b="1" spc="167" dirty="0" smtClean="0">
                <a:latin typeface="DM Sans Bold"/>
                <a:ea typeface="DM Sans Bold"/>
                <a:cs typeface="DM Sans Bold"/>
                <a:sym typeface="DM Sans Bold"/>
              </a:rPr>
              <a:t>2024-2025 </a:t>
            </a:r>
            <a:r>
              <a:rPr lang="uk-UA" sz="2400" b="1" spc="167" dirty="0" err="1">
                <a:latin typeface="DM Sans Bold"/>
                <a:ea typeface="DM Sans Bold"/>
                <a:cs typeface="DM Sans Bold"/>
                <a:sym typeface="DM Sans Bold"/>
              </a:rPr>
              <a:t>н.р</a:t>
            </a:r>
            <a:r>
              <a:rPr lang="uk-UA" sz="2400" b="1" spc="167" dirty="0">
                <a:latin typeface="DM Sans Bold"/>
                <a:ea typeface="DM Sans Bold"/>
                <a:cs typeface="DM Sans Bold"/>
                <a:sym typeface="DM Sans Bold"/>
              </a:rPr>
              <a:t>.;</a:t>
            </a:r>
          </a:p>
          <a:p>
            <a:pPr marL="0" lvl="1" indent="0" algn="ctr">
              <a:lnSpc>
                <a:spcPts val="3400"/>
              </a:lnSpc>
              <a:spcBef>
                <a:spcPct val="0"/>
              </a:spcBef>
            </a:pPr>
            <a:r>
              <a:rPr lang="uk-UA" sz="2400" b="1" spc="167" dirty="0">
                <a:latin typeface="DM Sans Bold"/>
                <a:ea typeface="DM Sans Bold"/>
                <a:cs typeface="DM Sans Bold"/>
                <a:sym typeface="DM Sans Bold"/>
              </a:rPr>
              <a:t>- записи в журналах ведуться виключно державною мовою, винятки частково є запис з англійської та німецької мови;</a:t>
            </a:r>
          </a:p>
          <a:p>
            <a:pPr marL="0" lvl="1" indent="0" algn="ctr">
              <a:lnSpc>
                <a:spcPts val="3400"/>
              </a:lnSpc>
              <a:spcBef>
                <a:spcPct val="0"/>
              </a:spcBef>
            </a:pPr>
            <a:r>
              <a:rPr lang="uk-UA" sz="2400" b="1" spc="167" dirty="0">
                <a:latin typeface="DM Sans Bold"/>
                <a:ea typeface="DM Sans Bold"/>
                <a:cs typeface="DM Sans Bold"/>
                <a:sym typeface="DM Sans Bold"/>
              </a:rPr>
              <a:t>- Класними керівниками ведеться облік відвідування занять, підраховано кількість пропущених учнями днів та уроків, позначені номери наказів про вибуття ліцеїстів, заповнені таблиці зведеного обліку успішності учнів, руху учнів;</a:t>
            </a:r>
          </a:p>
          <a:p>
            <a:pPr marL="0" lvl="1" indent="0" algn="ctr">
              <a:lnSpc>
                <a:spcPts val="3400"/>
              </a:lnSpc>
              <a:spcBef>
                <a:spcPct val="0"/>
              </a:spcBef>
            </a:pPr>
            <a:r>
              <a:rPr lang="uk-UA" sz="2400" b="1" spc="167" dirty="0">
                <a:latin typeface="DM Sans Bold"/>
                <a:ea typeface="DM Sans Bold"/>
                <a:cs typeface="DM Sans Bold"/>
                <a:sym typeface="DM Sans Bold"/>
              </a:rPr>
              <a:t>- оцінки виставляються у 5-11 класах відповідно до 12-бальної шкали оцінювання знань, умінь та навичок учнів; виставлені поточні, тематичні бали; виставлені </a:t>
            </a:r>
            <a:r>
              <a:rPr lang="uk-UA" sz="2400" b="1" spc="167" dirty="0" err="1">
                <a:latin typeface="DM Sans Bold"/>
                <a:ea typeface="DM Sans Bold"/>
                <a:cs typeface="DM Sans Bold"/>
                <a:sym typeface="DM Sans Bold"/>
              </a:rPr>
              <a:t>оцінкик</a:t>
            </a:r>
            <a:r>
              <a:rPr lang="uk-UA" sz="2400" b="1" spc="167" dirty="0">
                <a:latin typeface="DM Sans Bold"/>
                <a:ea typeface="DM Sans Bold"/>
                <a:cs typeface="DM Sans Bold"/>
                <a:sym typeface="DM Sans Bold"/>
              </a:rPr>
              <a:t> за контрольні, практичні роботи, за ведення зошитів; виставлені семестрові та річні бали з усіх предметів.</a:t>
            </a:r>
          </a:p>
          <a:p>
            <a:pPr marL="0" lvl="1" indent="0" algn="ctr">
              <a:lnSpc>
                <a:spcPts val="3400"/>
              </a:lnSpc>
              <a:spcBef>
                <a:spcPct val="0"/>
              </a:spcBef>
            </a:pPr>
            <a:r>
              <a:rPr lang="uk-UA" sz="2400" b="1" spc="167" dirty="0">
                <a:latin typeface="DM Sans Bold"/>
                <a:ea typeface="DM Sans Bold"/>
                <a:cs typeface="DM Sans Bold"/>
                <a:sym typeface="DM Sans Bold"/>
              </a:rPr>
              <a:t> - дати проведення уроків записані відповідно до календарних планів учителів –</a:t>
            </a:r>
            <a:r>
              <a:rPr lang="uk-UA" sz="2400" b="1" spc="167" dirty="0" err="1">
                <a:latin typeface="DM Sans Bold"/>
                <a:ea typeface="DM Sans Bold"/>
                <a:cs typeface="DM Sans Bold"/>
                <a:sym typeface="DM Sans Bold"/>
              </a:rPr>
              <a:t>предметників</a:t>
            </a:r>
            <a:r>
              <a:rPr lang="uk-UA" sz="2400" b="1" spc="167" dirty="0">
                <a:latin typeface="DM Sans Bold"/>
                <a:ea typeface="DM Sans Bold"/>
                <a:cs typeface="DM Sans Bold"/>
                <a:sym typeface="DM Sans Bold"/>
              </a:rPr>
              <a:t>;</a:t>
            </a:r>
          </a:p>
          <a:p>
            <a:pPr marL="0" lvl="1" indent="0" algn="ctr">
              <a:lnSpc>
                <a:spcPts val="3400"/>
              </a:lnSpc>
              <a:spcBef>
                <a:spcPct val="0"/>
              </a:spcBef>
            </a:pPr>
            <a:r>
              <a:rPr lang="uk-UA" sz="2400" b="1" spc="167" dirty="0">
                <a:latin typeface="DM Sans Bold"/>
                <a:ea typeface="DM Sans Bold"/>
                <a:cs typeface="DM Sans Bold"/>
                <a:sym typeface="DM Sans Bold"/>
              </a:rPr>
              <a:t>- усі записи в журналах 1-11-х класів, ведуться,   відповідно до встановленого єдиного орфографічного </a:t>
            </a:r>
            <a:r>
              <a:rPr lang="uk-UA" sz="2000" b="1" spc="167" dirty="0">
                <a:solidFill>
                  <a:schemeClr val="bg1"/>
                </a:solidFill>
                <a:latin typeface="DM Sans Bold"/>
                <a:ea typeface="DM Sans Bold"/>
                <a:cs typeface="DM Sans Bold"/>
                <a:sym typeface="DM Sans Bold"/>
              </a:rPr>
              <a:t>режиму.</a:t>
            </a:r>
          </a:p>
        </p:txBody>
      </p:sp>
      <p:sp>
        <p:nvSpPr>
          <p:cNvPr id="4" name="Прямоугольник 3"/>
          <p:cNvSpPr/>
          <p:nvPr/>
        </p:nvSpPr>
        <p:spPr>
          <a:xfrm>
            <a:off x="6376671" y="4958834"/>
            <a:ext cx="237566" cy="369332"/>
          </a:xfrm>
          <a:prstGeom prst="rect">
            <a:avLst/>
          </a:prstGeom>
        </p:spPr>
        <p:txBody>
          <a:bodyPr wrap="none">
            <a:spAutoFit/>
          </a:bodyPr>
          <a:lstStyle/>
          <a:p>
            <a:r>
              <a:rPr lang="ru-RU" dirty="0" smtClean="0"/>
              <a:t> </a:t>
            </a:r>
            <a:endParaRPr lang="uk-UA" dirty="0"/>
          </a:p>
        </p:txBody>
      </p:sp>
      <p:sp>
        <p:nvSpPr>
          <p:cNvPr id="5" name="Прямоугольник 4"/>
          <p:cNvSpPr/>
          <p:nvPr/>
        </p:nvSpPr>
        <p:spPr>
          <a:xfrm>
            <a:off x="1980019" y="-1452980"/>
            <a:ext cx="11622071" cy="144655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uk-UA" sz="4400" b="0" i="0" u="none" strike="noStrike" kern="0" cap="none" spc="0" normalizeH="0" baseline="0" noProof="0" dirty="0" smtClean="0">
                <a:ln>
                  <a:noFill/>
                </a:ln>
                <a:solidFill>
                  <a:schemeClr val="bg1"/>
                </a:solidFill>
                <a:effectLst/>
                <a:uLnTx/>
                <a:uFillTx/>
                <a:latin typeface="Century Schoolbook" panose="02040604050505020304"/>
                <a:ea typeface="+mj-ea"/>
                <a:cs typeface="+mj-cs"/>
              </a:rPr>
              <a:t>Підсумки моніторингу ведення шкільної документації </a:t>
            </a:r>
            <a:endParaRPr kumimoji="0" lang="uk-UA" sz="3600" b="0" i="0" u="none" strike="noStrike" kern="0" cap="none" spc="0" normalizeH="0" baseline="0" noProof="0" dirty="0" smtClean="0">
              <a:ln>
                <a:noFill/>
              </a:ln>
              <a:solidFill>
                <a:schemeClr val="bg1"/>
              </a:solidFill>
              <a:effectLst/>
              <a:uLnTx/>
              <a:uFillTx/>
            </a:endParaRPr>
          </a:p>
        </p:txBody>
      </p:sp>
    </p:spTree>
    <p:extLst>
      <p:ext uri="{BB962C8B-B14F-4D97-AF65-F5344CB8AC3E}">
        <p14:creationId xmlns:p14="http://schemas.microsoft.com/office/powerpoint/2010/main" val="2390642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6" name="TextBox 36"/>
          <p:cNvSpPr txBox="1"/>
          <p:nvPr/>
        </p:nvSpPr>
        <p:spPr>
          <a:xfrm>
            <a:off x="639823" y="46053"/>
            <a:ext cx="15300919" cy="861454"/>
          </a:xfrm>
          <a:prstGeom prst="rect">
            <a:avLst/>
          </a:prstGeom>
        </p:spPr>
        <p:txBody>
          <a:bodyPr wrap="square" lIns="0" tIns="0" rIns="0" bIns="0" rtlCol="0" anchor="t">
            <a:spAutoFit/>
          </a:bodyPr>
          <a:lstStyle/>
          <a:p>
            <a:pPr algn="ctr">
              <a:lnSpc>
                <a:spcPts val="7474"/>
              </a:lnSpc>
            </a:pPr>
            <a:r>
              <a:rPr lang="uk-UA" sz="4800" b="1" dirty="0" smtClean="0">
                <a:solidFill>
                  <a:srgbClr val="FFFFFF"/>
                </a:solidFill>
                <a:latin typeface="TT Norms Bold"/>
                <a:ea typeface="TT Norms Bold"/>
                <a:cs typeface="TT Norms Bold"/>
                <a:sym typeface="TT Norms Bold"/>
              </a:rPr>
              <a:t>Переведення на наступний рік навчання</a:t>
            </a:r>
            <a:endParaRPr lang="en-US" sz="4800" b="1" dirty="0">
              <a:solidFill>
                <a:srgbClr val="FFFFFF"/>
              </a:solidFill>
              <a:latin typeface="TT Norms Bold"/>
              <a:ea typeface="TT Norms Bold"/>
              <a:cs typeface="TT Norms Bold"/>
              <a:sym typeface="TT Norms Bold"/>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68" name="TextBox 55"/>
          <p:cNvSpPr txBox="1"/>
          <p:nvPr/>
        </p:nvSpPr>
        <p:spPr>
          <a:xfrm>
            <a:off x="11617507" y="431511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1</a:t>
            </a:r>
          </a:p>
        </p:txBody>
      </p:sp>
      <p:sp>
        <p:nvSpPr>
          <p:cNvPr id="69" name="TextBox 56"/>
          <p:cNvSpPr txBox="1"/>
          <p:nvPr/>
        </p:nvSpPr>
        <p:spPr>
          <a:xfrm>
            <a:off x="13671316" y="473866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475728" y="660796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3170696" y="823419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1076373" y="798413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400414" y="595949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4" name="TextBox 39"/>
          <p:cNvSpPr txBox="1"/>
          <p:nvPr/>
        </p:nvSpPr>
        <p:spPr>
          <a:xfrm>
            <a:off x="709582" y="3936238"/>
            <a:ext cx="7845019" cy="453394"/>
          </a:xfrm>
          <a:prstGeom prst="rect">
            <a:avLst/>
          </a:prstGeom>
        </p:spPr>
        <p:txBody>
          <a:bodyPr wrap="square" lIns="0" tIns="0" rIns="0" bIns="0" rtlCol="0" anchor="t">
            <a:spAutoFit/>
          </a:bodyPr>
          <a:lstStyle/>
          <a:p>
            <a:pPr algn="ctr">
              <a:lnSpc>
                <a:spcPts val="3500"/>
              </a:lnSpc>
            </a:pPr>
            <a:r>
              <a:rPr lang="uk-UA" sz="4000" b="1" dirty="0" smtClean="0">
                <a:solidFill>
                  <a:srgbClr val="23403D"/>
                </a:solidFill>
                <a:latin typeface="TT Norms Bold"/>
                <a:ea typeface="TT Norms Bold"/>
                <a:cs typeface="TT Norms Bold"/>
                <a:sym typeface="TT Norms Bold"/>
              </a:rPr>
              <a:t> </a:t>
            </a:r>
            <a:endParaRPr lang="en-US" sz="4000" b="1" dirty="0">
              <a:solidFill>
                <a:srgbClr val="23403D"/>
              </a:solidFill>
              <a:latin typeface="TT Norms Bold"/>
              <a:ea typeface="TT Norms Bold"/>
              <a:cs typeface="TT Norms Bold"/>
              <a:sym typeface="TT Norms Bold"/>
            </a:endParaRPr>
          </a:p>
        </p:txBody>
      </p:sp>
      <p:sp>
        <p:nvSpPr>
          <p:cNvPr id="75" name="TextBox 40"/>
          <p:cNvSpPr txBox="1"/>
          <p:nvPr/>
        </p:nvSpPr>
        <p:spPr>
          <a:xfrm>
            <a:off x="331115" y="2547856"/>
            <a:ext cx="17372250" cy="2462213"/>
          </a:xfrm>
          <a:prstGeom prst="rect">
            <a:avLst/>
          </a:prstGeom>
        </p:spPr>
        <p:txBody>
          <a:bodyPr wrap="square" lIns="0" tIns="0" rIns="0" bIns="0" rtlCol="0" anchor="t">
            <a:spAutoFit/>
          </a:bodyPr>
          <a:lstStyle/>
          <a:p>
            <a:pPr algn="ctr"/>
            <a:r>
              <a:rPr lang="ru-RU" sz="4000" b="1" spc="10" dirty="0">
                <a:solidFill>
                  <a:srgbClr val="23403D"/>
                </a:solidFill>
                <a:latin typeface="TT Norms"/>
                <a:ea typeface="TT Norms"/>
                <a:cs typeface="TT Norms"/>
                <a:sym typeface="TT Norms"/>
              </a:rPr>
              <a:t>31 </a:t>
            </a:r>
            <a:r>
              <a:rPr lang="ru-RU" sz="4000" b="1" spc="10" dirty="0" err="1">
                <a:solidFill>
                  <a:srgbClr val="23403D"/>
                </a:solidFill>
                <a:latin typeface="TT Norms"/>
                <a:ea typeface="TT Norms"/>
                <a:cs typeface="TT Norms"/>
                <a:sym typeface="TT Norms"/>
              </a:rPr>
              <a:t>здобувачів</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освіти</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Дубенського</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ліцею</a:t>
            </a:r>
            <a:r>
              <a:rPr lang="ru-RU" sz="4000" b="1" spc="10" dirty="0">
                <a:solidFill>
                  <a:srgbClr val="23403D"/>
                </a:solidFill>
                <a:latin typeface="TT Norms"/>
                <a:ea typeface="TT Norms"/>
                <a:cs typeface="TT Norms"/>
                <a:sym typeface="TT Norms"/>
              </a:rPr>
              <a:t> № 2 </a:t>
            </a:r>
            <a:r>
              <a:rPr lang="ru-RU" sz="4000" b="1" spc="10" dirty="0" err="1">
                <a:solidFill>
                  <a:srgbClr val="23403D"/>
                </a:solidFill>
                <a:latin typeface="TT Norms"/>
                <a:ea typeface="TT Norms"/>
                <a:cs typeface="TT Norms"/>
                <a:sym typeface="TT Norms"/>
              </a:rPr>
              <a:t>навчається</a:t>
            </a:r>
            <a:r>
              <a:rPr lang="ru-RU" sz="4000" b="1" spc="10" dirty="0">
                <a:solidFill>
                  <a:srgbClr val="23403D"/>
                </a:solidFill>
                <a:latin typeface="TT Norms"/>
                <a:ea typeface="TT Norms"/>
                <a:cs typeface="TT Norms"/>
                <a:sym typeface="TT Norms"/>
              </a:rPr>
              <a:t> за кордоном, станом на 01.06.2025 - </a:t>
            </a:r>
            <a:r>
              <a:rPr lang="ru-RU" sz="4000" b="1" spc="10" dirty="0" smtClean="0">
                <a:solidFill>
                  <a:srgbClr val="23403D"/>
                </a:solidFill>
                <a:latin typeface="TT Norms"/>
                <a:ea typeface="TT Norms"/>
                <a:cs typeface="TT Norms"/>
                <a:sym typeface="TT Norms"/>
              </a:rPr>
              <a:t>28 </a:t>
            </a:r>
            <a:r>
              <a:rPr lang="ru-RU" sz="4000" b="1" spc="10" dirty="0" err="1">
                <a:solidFill>
                  <a:srgbClr val="23403D"/>
                </a:solidFill>
                <a:latin typeface="TT Norms"/>
                <a:ea typeface="TT Norms"/>
                <a:cs typeface="TT Norms"/>
                <a:sym typeface="TT Norms"/>
              </a:rPr>
              <a:t>здобувачів</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освіти</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продовжують</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навчатися</a:t>
            </a:r>
            <a:r>
              <a:rPr lang="ru-RU" sz="4000" b="1" spc="10" dirty="0">
                <a:solidFill>
                  <a:srgbClr val="23403D"/>
                </a:solidFill>
                <a:latin typeface="TT Norms"/>
                <a:ea typeface="TT Norms"/>
                <a:cs typeface="TT Norms"/>
                <a:sym typeface="TT Norms"/>
              </a:rPr>
              <a:t> до </a:t>
            </a:r>
            <a:r>
              <a:rPr lang="ru-RU" sz="4000" b="1" spc="10" dirty="0" err="1">
                <a:solidFill>
                  <a:srgbClr val="23403D"/>
                </a:solidFill>
                <a:latin typeface="TT Norms"/>
                <a:ea typeface="TT Norms"/>
                <a:cs typeface="TT Norms"/>
                <a:sym typeface="TT Norms"/>
              </a:rPr>
              <a:t>липня</a:t>
            </a:r>
            <a:r>
              <a:rPr lang="ru-RU" sz="4000" b="1" spc="10" dirty="0">
                <a:solidFill>
                  <a:srgbClr val="23403D"/>
                </a:solidFill>
                <a:latin typeface="TT Norms"/>
                <a:ea typeface="TT Norms"/>
                <a:cs typeface="TT Norms"/>
                <a:sym typeface="TT Norms"/>
              </a:rPr>
              <a:t> і </a:t>
            </a:r>
            <a:r>
              <a:rPr lang="ru-RU" sz="4000" b="1" spc="10" dirty="0" err="1">
                <a:solidFill>
                  <a:srgbClr val="23403D"/>
                </a:solidFill>
                <a:latin typeface="TT Norms"/>
                <a:ea typeface="TT Norms"/>
                <a:cs typeface="TT Norms"/>
                <a:sym typeface="TT Norms"/>
              </a:rPr>
              <a:t>оцінені</a:t>
            </a:r>
            <a:r>
              <a:rPr lang="ru-RU" sz="4000" b="1" spc="10" dirty="0">
                <a:solidFill>
                  <a:srgbClr val="23403D"/>
                </a:solidFill>
                <a:latin typeface="TT Norms"/>
                <a:ea typeface="TT Norms"/>
                <a:cs typeface="TT Norms"/>
                <a:sym typeface="TT Norms"/>
              </a:rPr>
              <a:t> </a:t>
            </a:r>
            <a:r>
              <a:rPr lang="ru-RU" sz="4000" b="1" spc="10" dirty="0" err="1">
                <a:solidFill>
                  <a:srgbClr val="23403D"/>
                </a:solidFill>
                <a:latin typeface="TT Norms"/>
                <a:ea typeface="TT Norms"/>
                <a:cs typeface="TT Norms"/>
                <a:sym typeface="TT Norms"/>
              </a:rPr>
              <a:t>будуть</a:t>
            </a:r>
            <a:r>
              <a:rPr lang="ru-RU" sz="4000" b="1" spc="10" dirty="0">
                <a:solidFill>
                  <a:srgbClr val="23403D"/>
                </a:solidFill>
                <a:latin typeface="TT Norms"/>
                <a:ea typeface="TT Norms"/>
                <a:cs typeface="TT Norms"/>
                <a:sym typeface="TT Norms"/>
              </a:rPr>
              <a:t> в </a:t>
            </a:r>
            <a:r>
              <a:rPr lang="ru-RU" sz="4000" b="1" spc="10" dirty="0" err="1">
                <a:solidFill>
                  <a:srgbClr val="23403D"/>
                </a:solidFill>
                <a:latin typeface="TT Norms"/>
                <a:ea typeface="TT Norms"/>
                <a:cs typeface="TT Norms"/>
                <a:sym typeface="TT Norms"/>
              </a:rPr>
              <a:t>серпні</a:t>
            </a:r>
            <a:r>
              <a:rPr lang="ru-RU" sz="4000" b="1" spc="10" dirty="0">
                <a:solidFill>
                  <a:srgbClr val="23403D"/>
                </a:solidFill>
                <a:latin typeface="TT Norms"/>
                <a:ea typeface="TT Norms"/>
                <a:cs typeface="TT Norms"/>
                <a:sym typeface="TT Norms"/>
              </a:rPr>
              <a:t> 2025року . </a:t>
            </a:r>
            <a:br>
              <a:rPr lang="ru-RU" sz="4000" b="1" spc="10" dirty="0">
                <a:solidFill>
                  <a:srgbClr val="23403D"/>
                </a:solidFill>
                <a:latin typeface="TT Norms"/>
                <a:ea typeface="TT Norms"/>
                <a:cs typeface="TT Norms"/>
                <a:sym typeface="TT Norms"/>
              </a:rPr>
            </a:br>
            <a:endParaRPr lang="uk-UA" sz="4000" b="1" spc="10" dirty="0">
              <a:solidFill>
                <a:srgbClr val="23403D"/>
              </a:solidFill>
              <a:latin typeface="TT Norms"/>
              <a:ea typeface="TT Norms"/>
              <a:cs typeface="TT Norms"/>
              <a:sym typeface="TT Norms"/>
            </a:endParaRPr>
          </a:p>
        </p:txBody>
      </p:sp>
      <p:sp>
        <p:nvSpPr>
          <p:cNvPr id="79" name="Freeform 21"/>
          <p:cNvSpPr/>
          <p:nvPr/>
        </p:nvSpPr>
        <p:spPr>
          <a:xfrm>
            <a:off x="1272084" y="4673308"/>
            <a:ext cx="6893765" cy="105703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80" name="TextBox 22"/>
          <p:cNvSpPr txBox="1"/>
          <p:nvPr/>
        </p:nvSpPr>
        <p:spPr>
          <a:xfrm>
            <a:off x="1503146" y="4413471"/>
            <a:ext cx="6640294"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4 учні переведені протоколом              № 12 від 02.06.2025</a:t>
            </a:r>
            <a:endParaRPr lang="uk-UA" sz="2800" b="1" dirty="0">
              <a:solidFill>
                <a:srgbClr val="FFFFFF"/>
              </a:solidFill>
              <a:latin typeface="TT Norms"/>
              <a:ea typeface="TT Norms"/>
              <a:cs typeface="TT Norms"/>
              <a:sym typeface="TT Norms"/>
            </a:endParaRPr>
          </a:p>
        </p:txBody>
      </p:sp>
      <p:sp>
        <p:nvSpPr>
          <p:cNvPr id="81" name="Freeform 21"/>
          <p:cNvSpPr/>
          <p:nvPr/>
        </p:nvSpPr>
        <p:spPr>
          <a:xfrm>
            <a:off x="1229062" y="5922419"/>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82" name="TextBox 22"/>
          <p:cNvSpPr txBox="1"/>
          <p:nvPr/>
        </p:nvSpPr>
        <p:spPr>
          <a:xfrm>
            <a:off x="2625698" y="5617133"/>
            <a:ext cx="4646108" cy="1365352"/>
          </a:xfrm>
          <a:prstGeom prst="rect">
            <a:avLst/>
          </a:prstGeom>
        </p:spPr>
        <p:txBody>
          <a:bodyPr lIns="50800" tIns="50800" rIns="50800" bIns="50800" rtlCol="0" anchor="ctr"/>
          <a:lstStyle/>
          <a:p>
            <a:pPr algn="ctr">
              <a:lnSpc>
                <a:spcPts val="3750"/>
              </a:lnSpc>
            </a:pPr>
            <a:r>
              <a:rPr lang="uk-UA" b="1" dirty="0" smtClean="0">
                <a:solidFill>
                  <a:srgbClr val="FFFFFF"/>
                </a:solidFill>
                <a:latin typeface="TT Norms"/>
                <a:ea typeface="TT Norms"/>
                <a:cs typeface="TT Norms"/>
                <a:sym typeface="TT Norms"/>
              </a:rPr>
              <a:t>Учні сімейної форми які не надали довідок  </a:t>
            </a:r>
            <a:r>
              <a:rPr lang="uk-UA" b="1" dirty="0" smtClean="0">
                <a:solidFill>
                  <a:srgbClr val="FFFFFF"/>
                </a:solidFill>
                <a:latin typeface="TT Norms"/>
                <a:ea typeface="TT Norms"/>
                <a:cs typeface="TT Norms"/>
                <a:sym typeface="TT Norms"/>
              </a:rPr>
              <a:t>будуть переведені в серпні 2025</a:t>
            </a:r>
            <a:endParaRPr lang="uk-UA" b="1" dirty="0">
              <a:solidFill>
                <a:srgbClr val="FFFFFF"/>
              </a:solidFill>
              <a:latin typeface="TT Norms"/>
              <a:ea typeface="TT Norms"/>
              <a:cs typeface="TT Norms"/>
              <a:sym typeface="TT Norms"/>
            </a:endParaRPr>
          </a:p>
        </p:txBody>
      </p:sp>
      <p:sp>
        <p:nvSpPr>
          <p:cNvPr id="84" name="TextBox 22"/>
          <p:cNvSpPr txBox="1"/>
          <p:nvPr/>
        </p:nvSpPr>
        <p:spPr>
          <a:xfrm>
            <a:off x="2603288" y="6803378"/>
            <a:ext cx="4668517"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15 % дуже подобається</a:t>
            </a:r>
            <a:endParaRPr lang="uk-UA" sz="2800" b="1" dirty="0">
              <a:solidFill>
                <a:srgbClr val="FFFFFF"/>
              </a:solidFill>
              <a:latin typeface="TT Norms"/>
              <a:ea typeface="TT Norms"/>
              <a:cs typeface="TT Norms"/>
              <a:sym typeface="TT Norms"/>
            </a:endParaRPr>
          </a:p>
        </p:txBody>
      </p:sp>
      <p:sp>
        <p:nvSpPr>
          <p:cNvPr id="86" name="TextBox 22"/>
          <p:cNvSpPr txBox="1"/>
          <p:nvPr/>
        </p:nvSpPr>
        <p:spPr>
          <a:xfrm>
            <a:off x="2760836" y="8042400"/>
            <a:ext cx="4186536"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76 % подобається</a:t>
            </a:r>
            <a:endParaRPr lang="uk-UA" sz="2800" b="1" dirty="0">
              <a:solidFill>
                <a:srgbClr val="FFFFFF"/>
              </a:solidFill>
              <a:latin typeface="TT Norms"/>
              <a:ea typeface="TT Norms"/>
              <a:cs typeface="TT Norms"/>
              <a:sym typeface="TT Norms"/>
            </a:endParaRPr>
          </a:p>
        </p:txBody>
      </p:sp>
      <p:grpSp>
        <p:nvGrpSpPr>
          <p:cNvPr id="146" name="Group 9"/>
          <p:cNvGrpSpPr/>
          <p:nvPr/>
        </p:nvGrpSpPr>
        <p:grpSpPr>
          <a:xfrm>
            <a:off x="53671" y="4448622"/>
            <a:ext cx="1449475" cy="1449475"/>
            <a:chOff x="0" y="0"/>
            <a:chExt cx="812800" cy="812800"/>
          </a:xfrm>
        </p:grpSpPr>
        <p:sp>
          <p:nvSpPr>
            <p:cNvPr id="147"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148"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8" name="Group 21"/>
          <p:cNvGrpSpPr/>
          <p:nvPr/>
        </p:nvGrpSpPr>
        <p:grpSpPr>
          <a:xfrm>
            <a:off x="-23105" y="6038483"/>
            <a:ext cx="1449475" cy="1449475"/>
            <a:chOff x="0" y="0"/>
            <a:chExt cx="812800" cy="812800"/>
          </a:xfrm>
        </p:grpSpPr>
        <p:sp>
          <p:nvSpPr>
            <p:cNvPr id="159"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60"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3" name="Freeform 26"/>
          <p:cNvSpPr/>
          <p:nvPr/>
        </p:nvSpPr>
        <p:spPr>
          <a:xfrm>
            <a:off x="373596"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 xmlns:asvg="http://schemas.microsoft.com/office/drawing/2016/SVG/main" r:embed="rId12"/>
                </a:ext>
              </a:extLst>
            </a:blip>
            <a:stretch>
              <a:fillRect/>
            </a:stretch>
          </a:blipFill>
          <a:ln cap="sq">
            <a:noFill/>
            <a:prstDash val="solid"/>
            <a:miter/>
          </a:ln>
        </p:spPr>
      </p:sp>
      <p:sp>
        <p:nvSpPr>
          <p:cNvPr id="165" name="Freeform 28"/>
          <p:cNvSpPr/>
          <p:nvPr/>
        </p:nvSpPr>
        <p:spPr>
          <a:xfrm>
            <a:off x="327687"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7">
              <a:extLst>
                <a:ext uri="{96DAC541-7B7A-43D3-8B79-37D633B846F1}">
                  <asvg:svgBlip xmlns="" xmlns:asvg="http://schemas.microsoft.com/office/drawing/2016/SVG/main" r:embed="rId16"/>
                </a:ext>
              </a:extLst>
            </a:blip>
            <a:stretch>
              <a:fillRect/>
            </a:stretch>
          </a:blipFill>
          <a:ln cap="sq">
            <a:noFill/>
            <a:prstDash val="solid"/>
            <a:miter/>
          </a:ln>
        </p:spPr>
      </p:sp>
      <p:sp>
        <p:nvSpPr>
          <p:cNvPr id="2" name="Прямоугольник 1"/>
          <p:cNvSpPr/>
          <p:nvPr/>
        </p:nvSpPr>
        <p:spPr>
          <a:xfrm>
            <a:off x="8290282" y="4738662"/>
            <a:ext cx="9692918" cy="4745915"/>
          </a:xfrm>
          <a:prstGeom prst="rect">
            <a:avLst/>
          </a:prstGeom>
        </p:spPr>
        <p:txBody>
          <a:bodyPr wrap="square">
            <a:spAutoFit/>
          </a:bodyPr>
          <a:lstStyle/>
          <a:p>
            <a:pPr marL="274320" lvl="0" indent="-228600">
              <a:lnSpc>
                <a:spcPct val="90000"/>
              </a:lnSpc>
              <a:spcBef>
                <a:spcPts val="1800"/>
              </a:spcBef>
              <a:buSzPct val="90000"/>
              <a:buFont typeface="Arial" panose="020B0604020202020204" pitchFamily="34" charset="0"/>
              <a:buChar char="•"/>
            </a:pPr>
            <a:r>
              <a:rPr lang="uk-UA" sz="2400" dirty="0">
                <a:solidFill>
                  <a:srgbClr val="1D5253"/>
                </a:solidFill>
                <a:latin typeface="Century Schoolbook" panose="02040604050505020304"/>
              </a:rPr>
              <a:t>Відповідно наказу Міністерства освіти і науки України від 15 травня 2023 року № 563 «Про затвердження методичних рекомендацій щодо окремих питань здобуття освіти в закладах загальної середньої освіти в умовах воєнного стану в Україні»  здійснено оцінювання за ІІ семестр та рік, зараховано всі оцінки, які учні отримали упродовж цього семестру незалежно від місця навчання:   в Україні чи за її межами. Всі учні Дубенського ліцею № 2, які долучили інформаційні довідки про період навчання із зазначеного переліку предметів, окремих тем та результатів оцінювання взялися до уваги. Річне оцінювання здійснили на підставі семестрових оцінок. Здобувачі освіти здали </a:t>
            </a:r>
            <a:r>
              <a:rPr lang="uk-UA" sz="2400" dirty="0" err="1">
                <a:solidFill>
                  <a:srgbClr val="1D5253"/>
                </a:solidFill>
                <a:latin typeface="Century Schoolbook" panose="02040604050505020304"/>
              </a:rPr>
              <a:t>обов</a:t>
            </a:r>
            <a:r>
              <a:rPr lang="en-US" sz="2400" dirty="0">
                <a:solidFill>
                  <a:srgbClr val="1D5253"/>
                </a:solidFill>
                <a:latin typeface="Century Schoolbook" panose="02040604050505020304"/>
              </a:rPr>
              <a:t>’</a:t>
            </a:r>
            <a:r>
              <a:rPr lang="uk-UA" sz="2400" dirty="0" err="1">
                <a:solidFill>
                  <a:srgbClr val="1D5253"/>
                </a:solidFill>
                <a:latin typeface="Century Schoolbook" panose="02040604050505020304"/>
              </a:rPr>
              <a:t>язковий</a:t>
            </a:r>
            <a:r>
              <a:rPr lang="uk-UA" sz="2400" dirty="0">
                <a:solidFill>
                  <a:srgbClr val="1D5253"/>
                </a:solidFill>
                <a:latin typeface="Century Schoolbook" panose="02040604050505020304"/>
              </a:rPr>
              <a:t> </a:t>
            </a:r>
            <a:r>
              <a:rPr lang="ru-RU" sz="2400" dirty="0" err="1">
                <a:solidFill>
                  <a:srgbClr val="1D5253"/>
                </a:solidFill>
                <a:latin typeface="Century Schoolbook" panose="02040604050505020304"/>
              </a:rPr>
              <a:t>Українознавчий</a:t>
            </a:r>
            <a:r>
              <a:rPr lang="ru-RU" sz="2400" dirty="0">
                <a:solidFill>
                  <a:srgbClr val="1D5253"/>
                </a:solidFill>
                <a:latin typeface="Century Schoolbook" panose="02040604050505020304"/>
              </a:rPr>
              <a:t> компонент (нова </a:t>
            </a:r>
            <a:r>
              <a:rPr lang="ru-RU" sz="2400" dirty="0" err="1">
                <a:solidFill>
                  <a:srgbClr val="1D5253"/>
                </a:solidFill>
                <a:latin typeface="Century Schoolbook" panose="02040604050505020304"/>
              </a:rPr>
              <a:t>освітня</a:t>
            </a:r>
            <a:r>
              <a:rPr lang="ru-RU" sz="2400" dirty="0">
                <a:solidFill>
                  <a:srgbClr val="1D5253"/>
                </a:solidFill>
                <a:latin typeface="Century Schoolbook" panose="02040604050505020304"/>
              </a:rPr>
              <a:t> </a:t>
            </a:r>
            <a:r>
              <a:rPr lang="ru-RU" sz="2400" dirty="0" err="1">
                <a:solidFill>
                  <a:srgbClr val="1D5253"/>
                </a:solidFill>
                <a:latin typeface="Century Schoolbook" panose="02040604050505020304"/>
              </a:rPr>
              <a:t>програма</a:t>
            </a:r>
            <a:r>
              <a:rPr lang="ru-RU" sz="2400" dirty="0">
                <a:solidFill>
                  <a:srgbClr val="1D5253"/>
                </a:solidFill>
                <a:latin typeface="Century Schoolbook" panose="02040604050505020304"/>
              </a:rPr>
              <a:t> для </a:t>
            </a:r>
            <a:r>
              <a:rPr lang="ru-RU" sz="2400" dirty="0" err="1">
                <a:solidFill>
                  <a:srgbClr val="1D5253"/>
                </a:solidFill>
                <a:latin typeface="Century Schoolbook" panose="02040604050505020304"/>
              </a:rPr>
              <a:t>школярів</a:t>
            </a:r>
            <a:r>
              <a:rPr lang="ru-RU" sz="2400" dirty="0">
                <a:solidFill>
                  <a:srgbClr val="1D5253"/>
                </a:solidFill>
                <a:latin typeface="Century Schoolbook" panose="02040604050505020304"/>
              </a:rPr>
              <a:t> за кордоном)</a:t>
            </a:r>
            <a:endParaRPr lang="uk-UA" sz="2400" dirty="0">
              <a:solidFill>
                <a:srgbClr val="1D5253"/>
              </a:solidFill>
              <a:latin typeface="Century Schoolbook" panose="02040604050505020304"/>
            </a:endParaRPr>
          </a:p>
        </p:txBody>
      </p:sp>
    </p:spTree>
    <p:extLst>
      <p:ext uri="{BB962C8B-B14F-4D97-AF65-F5344CB8AC3E}">
        <p14:creationId xmlns:p14="http://schemas.microsoft.com/office/powerpoint/2010/main" val="404075677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002981"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6" name="TextBox 36"/>
          <p:cNvSpPr txBox="1"/>
          <p:nvPr/>
        </p:nvSpPr>
        <p:spPr>
          <a:xfrm>
            <a:off x="639823" y="46053"/>
            <a:ext cx="15300919" cy="961802"/>
          </a:xfrm>
          <a:prstGeom prst="rect">
            <a:avLst/>
          </a:prstGeom>
        </p:spPr>
        <p:txBody>
          <a:bodyPr wrap="square" lIns="0" tIns="0" rIns="0" bIns="0" rtlCol="0" anchor="t">
            <a:spAutoFit/>
          </a:bodyPr>
          <a:lstStyle/>
          <a:p>
            <a:pPr>
              <a:lnSpc>
                <a:spcPts val="7474"/>
              </a:lnSpc>
            </a:pPr>
            <a:r>
              <a:rPr lang="uk-UA" sz="4800" b="1" dirty="0" smtClean="0">
                <a:solidFill>
                  <a:srgbClr val="FFFFFF"/>
                </a:solidFill>
                <a:latin typeface="TT Norms Bold"/>
                <a:ea typeface="TT Norms Bold"/>
                <a:cs typeface="TT Norms Bold"/>
                <a:sym typeface="TT Norms Bold"/>
              </a:rPr>
              <a:t>Переведення на наступний рік навчання</a:t>
            </a:r>
            <a:endParaRPr lang="en-US" sz="4800" b="1" dirty="0">
              <a:solidFill>
                <a:srgbClr val="FFFFFF"/>
              </a:solidFill>
              <a:latin typeface="TT Norms Bold"/>
              <a:ea typeface="TT Norms Bold"/>
              <a:cs typeface="TT Norms Bold"/>
              <a:sym typeface="TT Norms Bold"/>
            </a:endParaRPr>
          </a:p>
        </p:txBody>
      </p:sp>
      <p:sp>
        <p:nvSpPr>
          <p:cNvPr id="39" name="TextBox 39"/>
          <p:cNvSpPr txBox="1"/>
          <p:nvPr/>
        </p:nvSpPr>
        <p:spPr>
          <a:xfrm>
            <a:off x="7648536" y="3907152"/>
            <a:ext cx="7845019" cy="453394"/>
          </a:xfrm>
          <a:prstGeom prst="rect">
            <a:avLst/>
          </a:prstGeom>
        </p:spPr>
        <p:txBody>
          <a:bodyPr wrap="square" lIns="0" tIns="0" rIns="0" bIns="0" rtlCol="0" anchor="t">
            <a:spAutoFit/>
          </a:bodyPr>
          <a:lstStyle/>
          <a:p>
            <a:pPr algn="ctr">
              <a:lnSpc>
                <a:spcPts val="3500"/>
              </a:lnSpc>
            </a:pPr>
            <a:r>
              <a:rPr lang="uk-UA" sz="4000" b="1" dirty="0" smtClean="0">
                <a:solidFill>
                  <a:srgbClr val="23403D"/>
                </a:solidFill>
                <a:latin typeface="TT Norms Bold"/>
                <a:ea typeface="TT Norms Bold"/>
                <a:cs typeface="TT Norms Bold"/>
                <a:sym typeface="TT Norms Bold"/>
              </a:rPr>
              <a:t>Переведені </a:t>
            </a:r>
            <a:endParaRPr lang="en-US" sz="4000" b="1" dirty="0">
              <a:solidFill>
                <a:srgbClr val="23403D"/>
              </a:solidFill>
              <a:latin typeface="TT Norms Bold"/>
              <a:ea typeface="TT Norms Bold"/>
              <a:cs typeface="TT Norms Bold"/>
              <a:sym typeface="TT Norms Bold"/>
            </a:endParaRPr>
          </a:p>
        </p:txBody>
      </p:sp>
      <p:sp>
        <p:nvSpPr>
          <p:cNvPr id="40" name="TextBox 40"/>
          <p:cNvSpPr txBox="1"/>
          <p:nvPr/>
        </p:nvSpPr>
        <p:spPr>
          <a:xfrm>
            <a:off x="331115" y="2547856"/>
            <a:ext cx="17372250" cy="615553"/>
          </a:xfrm>
          <a:prstGeom prst="rect">
            <a:avLst/>
          </a:prstGeom>
        </p:spPr>
        <p:txBody>
          <a:bodyPr wrap="square" lIns="0" tIns="0" rIns="0" bIns="0" rtlCol="0" anchor="t">
            <a:spAutoFit/>
          </a:bodyPr>
          <a:lstStyle/>
          <a:p>
            <a:pPr algn="ctr"/>
            <a:r>
              <a:rPr lang="uk-UA" sz="4000" b="1" spc="10" dirty="0" smtClean="0">
                <a:solidFill>
                  <a:srgbClr val="23403D"/>
                </a:solidFill>
                <a:latin typeface="TT Norms"/>
                <a:ea typeface="TT Norms"/>
                <a:cs typeface="TT Norms"/>
                <a:sym typeface="TT Norms"/>
              </a:rPr>
              <a:t>Відповідно  протоколу № 12 від 02.06.2025 року</a:t>
            </a:r>
            <a:endParaRPr lang="uk-UA" sz="4000" b="1" spc="10" dirty="0">
              <a:solidFill>
                <a:srgbClr val="23403D"/>
              </a:solidFill>
              <a:latin typeface="TT Norms"/>
              <a:ea typeface="TT Norms"/>
              <a:cs typeface="TT Norms"/>
              <a:sym typeface="TT Norms"/>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grpSp>
        <p:nvGrpSpPr>
          <p:cNvPr id="56" name="Group 3"/>
          <p:cNvGrpSpPr/>
          <p:nvPr/>
        </p:nvGrpSpPr>
        <p:grpSpPr>
          <a:xfrm>
            <a:off x="1295400" y="3909940"/>
            <a:ext cx="5764906" cy="5764448"/>
            <a:chOff x="0" y="0"/>
            <a:chExt cx="6388066" cy="6387558"/>
          </a:xfrm>
        </p:grpSpPr>
        <p:sp>
          <p:nvSpPr>
            <p:cNvPr id="57" name="Freeform 4"/>
            <p:cNvSpPr/>
            <p:nvPr/>
          </p:nvSpPr>
          <p:spPr>
            <a:xfrm>
              <a:off x="0" y="0"/>
              <a:ext cx="3497188" cy="6387558"/>
            </a:xfrm>
            <a:custGeom>
              <a:avLst/>
              <a:gdLst/>
              <a:ahLst/>
              <a:cxnLst/>
              <a:rect l="l" t="t" r="r" b="b"/>
              <a:pathLst>
                <a:path w="3497188" h="6387558">
                  <a:moveTo>
                    <a:pt x="0" y="0"/>
                  </a:moveTo>
                  <a:lnTo>
                    <a:pt x="3497188" y="0"/>
                  </a:lnTo>
                  <a:lnTo>
                    <a:pt x="3497188" y="6387558"/>
                  </a:lnTo>
                  <a:lnTo>
                    <a:pt x="0" y="6387558"/>
                  </a:lnTo>
                  <a:lnTo>
                    <a:pt x="0" y="0"/>
                  </a:lnTo>
                  <a:close/>
                </a:path>
              </a:pathLst>
            </a:custGeom>
            <a:blipFill>
              <a:blip r:embed="rId26">
                <a:extLst>
                  <a:ext uri="{96DAC541-7B7A-43D3-8B79-37D633B846F1}">
                    <asvg:svgBlip xmlns="" xmlns:asvg="http://schemas.microsoft.com/office/drawing/2016/SVG/main" r:embed="rId4"/>
                  </a:ext>
                </a:extLst>
              </a:blip>
              <a:stretch>
                <a:fillRect/>
              </a:stretch>
            </a:blipFill>
          </p:spPr>
        </p:sp>
        <p:sp>
          <p:nvSpPr>
            <p:cNvPr id="58" name="Freeform 5"/>
            <p:cNvSpPr/>
            <p:nvPr/>
          </p:nvSpPr>
          <p:spPr>
            <a:xfrm>
              <a:off x="2890878" y="0"/>
              <a:ext cx="3497188" cy="6387558"/>
            </a:xfrm>
            <a:custGeom>
              <a:avLst/>
              <a:gdLst/>
              <a:ahLst/>
              <a:cxnLst/>
              <a:rect l="l" t="t" r="r" b="b"/>
              <a:pathLst>
                <a:path w="3497188" h="6387558">
                  <a:moveTo>
                    <a:pt x="0" y="0"/>
                  </a:moveTo>
                  <a:lnTo>
                    <a:pt x="3497188" y="0"/>
                  </a:lnTo>
                  <a:lnTo>
                    <a:pt x="3497188" y="6387558"/>
                  </a:lnTo>
                  <a:lnTo>
                    <a:pt x="0" y="6387558"/>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grpSp>
      <p:sp>
        <p:nvSpPr>
          <p:cNvPr id="59" name="TextBox 55"/>
          <p:cNvSpPr txBox="1"/>
          <p:nvPr/>
        </p:nvSpPr>
        <p:spPr>
          <a:xfrm>
            <a:off x="2781437" y="443835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smtClean="0">
                <a:solidFill>
                  <a:srgbClr val="FCFCFC"/>
                </a:solidFill>
                <a:latin typeface="Canva Sans"/>
                <a:ea typeface="Canva Sans"/>
                <a:cs typeface="Canva Sans"/>
                <a:sym typeface="Canva Sans"/>
              </a:rPr>
              <a:t>1</a:t>
            </a:r>
            <a:endParaRPr lang="en-US" sz="2799" dirty="0">
              <a:solidFill>
                <a:srgbClr val="FCFCFC"/>
              </a:solidFill>
              <a:latin typeface="Canva Sans"/>
              <a:ea typeface="Canva Sans"/>
              <a:cs typeface="Canva Sans"/>
              <a:sym typeface="Canva Sans"/>
            </a:endParaRPr>
          </a:p>
        </p:txBody>
      </p:sp>
      <p:sp>
        <p:nvSpPr>
          <p:cNvPr id="60" name="TextBox 56"/>
          <p:cNvSpPr txBox="1"/>
          <p:nvPr/>
        </p:nvSpPr>
        <p:spPr>
          <a:xfrm>
            <a:off x="4876581" y="486190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61" name="TextBox 57"/>
          <p:cNvSpPr txBox="1"/>
          <p:nvPr/>
        </p:nvSpPr>
        <p:spPr>
          <a:xfrm>
            <a:off x="5680993" y="673120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62" name="TextBox 58"/>
          <p:cNvSpPr txBox="1"/>
          <p:nvPr/>
        </p:nvSpPr>
        <p:spPr>
          <a:xfrm>
            <a:off x="4375961" y="8357437"/>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63" name="TextBox 59"/>
          <p:cNvSpPr txBox="1"/>
          <p:nvPr/>
        </p:nvSpPr>
        <p:spPr>
          <a:xfrm>
            <a:off x="2281638" y="810736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64" name="TextBox 60"/>
          <p:cNvSpPr txBox="1"/>
          <p:nvPr/>
        </p:nvSpPr>
        <p:spPr>
          <a:xfrm>
            <a:off x="1564344" y="608272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69" name="TextBox 56"/>
          <p:cNvSpPr txBox="1"/>
          <p:nvPr/>
        </p:nvSpPr>
        <p:spPr>
          <a:xfrm>
            <a:off x="13462380" y="345248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266792" y="532177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2961760" y="6948016"/>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0867437" y="669794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191478" y="467330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37" name="Freeform 21"/>
          <p:cNvSpPr/>
          <p:nvPr/>
        </p:nvSpPr>
        <p:spPr>
          <a:xfrm>
            <a:off x="8211038" y="4644222"/>
            <a:ext cx="6893765" cy="105703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8" name="TextBox 22"/>
          <p:cNvSpPr txBox="1"/>
          <p:nvPr/>
        </p:nvSpPr>
        <p:spPr>
          <a:xfrm>
            <a:off x="9147502" y="4384385"/>
            <a:ext cx="4637309"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1-4 класи   155 учнів</a:t>
            </a:r>
            <a:endParaRPr lang="uk-UA" sz="2800" b="1" dirty="0">
              <a:solidFill>
                <a:srgbClr val="FFFFFF"/>
              </a:solidFill>
              <a:latin typeface="TT Norms"/>
              <a:ea typeface="TT Norms"/>
              <a:cs typeface="TT Norms"/>
              <a:sym typeface="TT Norms"/>
            </a:endParaRPr>
          </a:p>
        </p:txBody>
      </p:sp>
      <p:sp>
        <p:nvSpPr>
          <p:cNvPr id="43" name="Freeform 21"/>
          <p:cNvSpPr/>
          <p:nvPr/>
        </p:nvSpPr>
        <p:spPr>
          <a:xfrm>
            <a:off x="8168016" y="5893333"/>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4" name="TextBox 22"/>
          <p:cNvSpPr txBox="1"/>
          <p:nvPr/>
        </p:nvSpPr>
        <p:spPr>
          <a:xfrm>
            <a:off x="9564652" y="5588047"/>
            <a:ext cx="4646108"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5-8 класи  142 учня</a:t>
            </a:r>
            <a:endParaRPr lang="uk-UA" sz="2800" b="1" dirty="0">
              <a:solidFill>
                <a:srgbClr val="FFFFFF"/>
              </a:solidFill>
              <a:latin typeface="TT Norms"/>
              <a:ea typeface="TT Norms"/>
              <a:cs typeface="TT Norms"/>
              <a:sym typeface="TT Norms"/>
            </a:endParaRPr>
          </a:p>
        </p:txBody>
      </p:sp>
      <p:sp>
        <p:nvSpPr>
          <p:cNvPr id="46" name="Freeform 21"/>
          <p:cNvSpPr/>
          <p:nvPr/>
        </p:nvSpPr>
        <p:spPr>
          <a:xfrm>
            <a:off x="8233995" y="7068512"/>
            <a:ext cx="6936787" cy="94480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47" name="TextBox 22"/>
          <p:cNvSpPr txBox="1"/>
          <p:nvPr/>
        </p:nvSpPr>
        <p:spPr>
          <a:xfrm>
            <a:off x="9542242" y="6774292"/>
            <a:ext cx="4668517"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10 класу 44 учня </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9699790" y="8013314"/>
            <a:ext cx="4186536" cy="1365352"/>
          </a:xfrm>
          <a:prstGeom prst="rect">
            <a:avLst/>
          </a:prstGeom>
        </p:spPr>
        <p:txBody>
          <a:bodyPr lIns="50800" tIns="50800" rIns="50800" bIns="50800" rtlCol="0" anchor="ctr"/>
          <a:lstStyle/>
          <a:p>
            <a:pPr algn="ctr">
              <a:lnSpc>
                <a:spcPts val="3750"/>
              </a:lnSpc>
            </a:pPr>
            <a:endParaRPr lang="uk-UA" sz="2800" b="1" dirty="0">
              <a:solidFill>
                <a:srgbClr val="FFFFFF"/>
              </a:solidFill>
              <a:latin typeface="TT Norms"/>
              <a:ea typeface="TT Norms"/>
              <a:cs typeface="TT Norms"/>
              <a:sym typeface="TT Norms"/>
            </a:endParaRPr>
          </a:p>
        </p:txBody>
      </p:sp>
      <p:grpSp>
        <p:nvGrpSpPr>
          <p:cNvPr id="50" name="Group 9"/>
          <p:cNvGrpSpPr/>
          <p:nvPr/>
        </p:nvGrpSpPr>
        <p:grpSpPr>
          <a:xfrm>
            <a:off x="15894469" y="4448622"/>
            <a:ext cx="1449475" cy="1449475"/>
            <a:chOff x="0" y="0"/>
            <a:chExt cx="812800" cy="812800"/>
          </a:xfrm>
        </p:grpSpPr>
        <p:sp>
          <p:nvSpPr>
            <p:cNvPr id="5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52"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21"/>
          <p:cNvGrpSpPr/>
          <p:nvPr/>
        </p:nvGrpSpPr>
        <p:grpSpPr>
          <a:xfrm>
            <a:off x="15817693" y="6038483"/>
            <a:ext cx="1449475" cy="1449475"/>
            <a:chOff x="0" y="0"/>
            <a:chExt cx="812800" cy="812800"/>
          </a:xfrm>
        </p:grpSpPr>
        <p:sp>
          <p:nvSpPr>
            <p:cNvPr id="75"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6"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7" name="Freeform 26"/>
          <p:cNvSpPr/>
          <p:nvPr/>
        </p:nvSpPr>
        <p:spPr>
          <a:xfrm>
            <a:off x="16214394"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9">
              <a:extLst>
                <a:ext uri="{96DAC541-7B7A-43D3-8B79-37D633B846F1}">
                  <asvg:svgBlip xmlns="" xmlns:asvg="http://schemas.microsoft.com/office/drawing/2016/SVG/main" r:embed="rId12"/>
                </a:ext>
              </a:extLst>
            </a:blip>
            <a:stretch>
              <a:fillRect/>
            </a:stretch>
          </a:blipFill>
          <a:ln cap="sq">
            <a:noFill/>
            <a:prstDash val="solid"/>
            <a:miter/>
          </a:ln>
        </p:spPr>
      </p:sp>
      <p:sp>
        <p:nvSpPr>
          <p:cNvPr id="79" name="Freeform 28"/>
          <p:cNvSpPr/>
          <p:nvPr/>
        </p:nvSpPr>
        <p:spPr>
          <a:xfrm>
            <a:off x="16168485"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30">
              <a:extLst>
                <a:ext uri="{96DAC541-7B7A-43D3-8B79-37D633B846F1}">
                  <asvg:svgBlip xmlns="" xmlns:asvg="http://schemas.microsoft.com/office/drawing/2016/SVG/main" r:embed="rId16"/>
                </a:ext>
              </a:extLst>
            </a:blip>
            <a:stretch>
              <a:fillRect/>
            </a:stretch>
          </a:blipFill>
          <a:ln cap="sq">
            <a:noFill/>
            <a:prstDash val="solid"/>
            <a:miter/>
          </a:ln>
        </p:spPr>
      </p:sp>
    </p:spTree>
    <p:extLst>
      <p:ext uri="{BB962C8B-B14F-4D97-AF65-F5344CB8AC3E}">
        <p14:creationId xmlns:p14="http://schemas.microsoft.com/office/powerpoint/2010/main" val="3093131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0"/>
            <a:ext cx="7335291" cy="168694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609600" y="47036"/>
            <a:ext cx="16167100" cy="220119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68" name="TextBox 55"/>
          <p:cNvSpPr txBox="1"/>
          <p:nvPr/>
        </p:nvSpPr>
        <p:spPr>
          <a:xfrm>
            <a:off x="11617507" y="431511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1</a:t>
            </a:r>
          </a:p>
        </p:txBody>
      </p:sp>
      <p:sp>
        <p:nvSpPr>
          <p:cNvPr id="69" name="TextBox 56"/>
          <p:cNvSpPr txBox="1"/>
          <p:nvPr/>
        </p:nvSpPr>
        <p:spPr>
          <a:xfrm>
            <a:off x="13671316" y="4738662"/>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70" name="TextBox 57"/>
          <p:cNvSpPr txBox="1"/>
          <p:nvPr/>
        </p:nvSpPr>
        <p:spPr>
          <a:xfrm>
            <a:off x="14475728" y="660796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3170696" y="823419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1076373" y="798413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400414" y="595949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5" name="TextBox 40"/>
          <p:cNvSpPr txBox="1"/>
          <p:nvPr/>
        </p:nvSpPr>
        <p:spPr>
          <a:xfrm>
            <a:off x="5616049" y="2591573"/>
            <a:ext cx="12083888" cy="6771084"/>
          </a:xfrm>
          <a:prstGeom prst="rect">
            <a:avLst/>
          </a:prstGeom>
        </p:spPr>
        <p:txBody>
          <a:bodyPr wrap="square" lIns="0" tIns="0" rIns="0" bIns="0" rtlCol="0" anchor="t">
            <a:spAutoFit/>
          </a:bodyPr>
          <a:lstStyle/>
          <a:p>
            <a:pPr algn="ctr"/>
            <a:r>
              <a:rPr lang="uk-UA" sz="4000" b="1" spc="10" dirty="0">
                <a:solidFill>
                  <a:srgbClr val="23403D"/>
                </a:solidFill>
                <a:latin typeface="TT Norms"/>
                <a:ea typeface="TT Norms"/>
                <a:cs typeface="TT Norms"/>
                <a:sym typeface="TT Norms"/>
              </a:rPr>
              <a:t>ІІ семестр закінчили  155 учнів  1-4 класів. Відповідно  до наказу МОН України № 813 від 13 липня 2021 року  « Про затвердження методичних рекомендацій щодо оцінювання результатів навчання учнів 1-4-х класів  ЗЗСО » для здобувачів освіти 1-4 класів використовувався інструментарій для формувального оцінювання, велися  індивідуальні картки навчального поступу кожного учня.  У червні   виставлені результати особистих досягнень учнів у Свідоцтва досягнень та роздані батькам.</a:t>
            </a:r>
            <a:endParaRPr lang="uk-UA" sz="2800" b="1" spc="10" dirty="0">
              <a:solidFill>
                <a:srgbClr val="23403D"/>
              </a:solidFill>
              <a:latin typeface="TT Norms"/>
              <a:ea typeface="TT Norms"/>
              <a:cs typeface="TT Norms"/>
              <a:sym typeface="TT Norms"/>
            </a:endParaRPr>
          </a:p>
        </p:txBody>
      </p:sp>
      <p:sp>
        <p:nvSpPr>
          <p:cNvPr id="80" name="TextBox 22"/>
          <p:cNvSpPr txBox="1"/>
          <p:nvPr/>
        </p:nvSpPr>
        <p:spPr>
          <a:xfrm>
            <a:off x="2830166" y="4441606"/>
            <a:ext cx="5571767"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 в безпеці</a:t>
            </a:r>
            <a:endParaRPr lang="uk-UA" sz="2800" b="1" dirty="0">
              <a:solidFill>
                <a:srgbClr val="FFFFFF"/>
              </a:solidFill>
              <a:latin typeface="TT Norms"/>
              <a:ea typeface="TT Norms"/>
              <a:cs typeface="TT Norms"/>
              <a:sym typeface="TT Norms"/>
            </a:endParaRPr>
          </a:p>
        </p:txBody>
      </p:sp>
      <p:sp>
        <p:nvSpPr>
          <p:cNvPr id="86" name="TextBox 22"/>
          <p:cNvSpPr txBox="1"/>
          <p:nvPr/>
        </p:nvSpPr>
        <p:spPr>
          <a:xfrm>
            <a:off x="3334781" y="8042400"/>
            <a:ext cx="4186536"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81 % так, мені безпечно</a:t>
            </a:r>
            <a:endParaRPr lang="uk-UA" sz="2800" b="1" dirty="0">
              <a:solidFill>
                <a:srgbClr val="FFFFFF"/>
              </a:solidFill>
              <a:latin typeface="TT Norms"/>
              <a:ea typeface="TT Norms"/>
              <a:cs typeface="TT Norms"/>
              <a:sym typeface="TT Norms"/>
            </a:endParaRPr>
          </a:p>
        </p:txBody>
      </p:sp>
      <p:grpSp>
        <p:nvGrpSpPr>
          <p:cNvPr id="146" name="Group 9"/>
          <p:cNvGrpSpPr/>
          <p:nvPr/>
        </p:nvGrpSpPr>
        <p:grpSpPr>
          <a:xfrm>
            <a:off x="181239" y="4488779"/>
            <a:ext cx="1449475" cy="1449475"/>
            <a:chOff x="0" y="0"/>
            <a:chExt cx="812800" cy="812800"/>
          </a:xfrm>
        </p:grpSpPr>
        <p:sp>
          <p:nvSpPr>
            <p:cNvPr id="147"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148"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2" name="Group 15"/>
          <p:cNvGrpSpPr/>
          <p:nvPr/>
        </p:nvGrpSpPr>
        <p:grpSpPr>
          <a:xfrm>
            <a:off x="145718" y="7806789"/>
            <a:ext cx="1449475" cy="1449475"/>
            <a:chOff x="0" y="0"/>
            <a:chExt cx="812800" cy="812800"/>
          </a:xfrm>
        </p:grpSpPr>
        <p:sp>
          <p:nvSpPr>
            <p:cNvPr id="153"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154"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158" name="Group 21"/>
          <p:cNvGrpSpPr/>
          <p:nvPr/>
        </p:nvGrpSpPr>
        <p:grpSpPr>
          <a:xfrm>
            <a:off x="104463" y="6078640"/>
            <a:ext cx="1449475" cy="1449475"/>
            <a:chOff x="0" y="0"/>
            <a:chExt cx="812800" cy="812800"/>
          </a:xfrm>
        </p:grpSpPr>
        <p:sp>
          <p:nvSpPr>
            <p:cNvPr id="159"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160"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163" name="Freeform 26"/>
          <p:cNvSpPr/>
          <p:nvPr/>
        </p:nvSpPr>
        <p:spPr>
          <a:xfrm>
            <a:off x="501164" y="4849691"/>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 xmlns:asvg="http://schemas.microsoft.com/office/drawing/2016/SVG/main" r:embed="rId12"/>
                </a:ext>
              </a:extLst>
            </a:blip>
            <a:stretch>
              <a:fillRect/>
            </a:stretch>
          </a:blipFill>
          <a:ln cap="sq">
            <a:noFill/>
            <a:prstDash val="solid"/>
            <a:miter/>
          </a:ln>
        </p:spPr>
      </p:sp>
      <p:sp>
        <p:nvSpPr>
          <p:cNvPr id="164" name="Freeform 27"/>
          <p:cNvSpPr/>
          <p:nvPr/>
        </p:nvSpPr>
        <p:spPr>
          <a:xfrm>
            <a:off x="465643" y="8148979"/>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7">
              <a:extLst>
                <a:ext uri="{96DAC541-7B7A-43D3-8B79-37D633B846F1}">
                  <asvg:svgBlip xmlns="" xmlns:asvg="http://schemas.microsoft.com/office/drawing/2016/SVG/main" r:embed="rId14"/>
                </a:ext>
              </a:extLst>
            </a:blip>
            <a:stretch>
              <a:fillRect/>
            </a:stretch>
          </a:blipFill>
          <a:ln cap="sq">
            <a:noFill/>
            <a:prstDash val="solid"/>
            <a:miter/>
          </a:ln>
        </p:spPr>
      </p:sp>
      <p:sp>
        <p:nvSpPr>
          <p:cNvPr id="165" name="Freeform 28"/>
          <p:cNvSpPr/>
          <p:nvPr/>
        </p:nvSpPr>
        <p:spPr>
          <a:xfrm>
            <a:off x="455255" y="6398565"/>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8">
              <a:extLst>
                <a:ext uri="{96DAC541-7B7A-43D3-8B79-37D633B846F1}">
                  <asvg:svgBlip xmlns="" xmlns:asvg="http://schemas.microsoft.com/office/drawing/2016/SVG/main" r:embed="rId16"/>
                </a:ext>
              </a:extLst>
            </a:blip>
            <a:stretch>
              <a:fillRect/>
            </a:stretch>
          </a:blipFill>
          <a:ln cap="sq">
            <a:noFill/>
            <a:prstDash val="solid"/>
            <a:miter/>
          </a:ln>
        </p:spPr>
      </p:sp>
      <p:sp>
        <p:nvSpPr>
          <p:cNvPr id="46" name="TextBox 36"/>
          <p:cNvSpPr txBox="1"/>
          <p:nvPr/>
        </p:nvSpPr>
        <p:spPr>
          <a:xfrm>
            <a:off x="1168553" y="47036"/>
            <a:ext cx="15300919" cy="879023"/>
          </a:xfrm>
          <a:prstGeom prst="rect">
            <a:avLst/>
          </a:prstGeom>
        </p:spPr>
        <p:txBody>
          <a:bodyPr wrap="square" lIns="0" tIns="0" rIns="0" bIns="0" rtlCol="0" anchor="t">
            <a:spAutoFit/>
          </a:bodyPr>
          <a:lstStyle/>
          <a:p>
            <a:pPr algn="ctr">
              <a:lnSpc>
                <a:spcPts val="7474"/>
              </a:lnSpc>
            </a:pPr>
            <a:r>
              <a:rPr lang="uk-UA" sz="5400" b="1" dirty="0" smtClean="0">
                <a:solidFill>
                  <a:srgbClr val="FFFFFF"/>
                </a:solidFill>
                <a:latin typeface="TT Norms Bold"/>
                <a:ea typeface="TT Norms Bold"/>
                <a:cs typeface="TT Norms Bold"/>
                <a:sym typeface="TT Norms Bold"/>
              </a:rPr>
              <a:t>1-4 класи НУШ</a:t>
            </a:r>
            <a:endParaRPr lang="ru-RU" sz="5400" b="1" dirty="0">
              <a:solidFill>
                <a:srgbClr val="FFFFFF"/>
              </a:solidFill>
              <a:latin typeface="TT Norms Bold"/>
              <a:ea typeface="TT Norms Bold"/>
              <a:cs typeface="TT Norms Bold"/>
              <a:sym typeface="TT Norms Bold"/>
            </a:endParaRPr>
          </a:p>
        </p:txBody>
      </p:sp>
      <p:pic>
        <p:nvPicPr>
          <p:cNvPr id="614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55021" y="3467101"/>
            <a:ext cx="3832856" cy="5064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33443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395093" y="2234566"/>
            <a:ext cx="21147006" cy="7269283"/>
          </a:xfrm>
          <a:custGeom>
            <a:avLst/>
            <a:gdLst/>
            <a:ahLst/>
            <a:cxnLst/>
            <a:rect l="l" t="t" r="r" b="b"/>
            <a:pathLst>
              <a:path w="21147006" h="7269283">
                <a:moveTo>
                  <a:pt x="21147006" y="0"/>
                </a:moveTo>
                <a:lnTo>
                  <a:pt x="0" y="0"/>
                </a:lnTo>
                <a:lnTo>
                  <a:pt x="0" y="7269283"/>
                </a:lnTo>
                <a:lnTo>
                  <a:pt x="21147006" y="7269283"/>
                </a:lnTo>
                <a:lnTo>
                  <a:pt x="21147006" y="0"/>
                </a:lnTo>
                <a:close/>
              </a:path>
            </a:pathLst>
          </a:custGeom>
          <a:blipFill>
            <a:blip r:embed="rId2">
              <a:alphaModFix amt="9999"/>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asvg="http://schemas.microsoft.com/office/drawing/2016/SVG/main" xmlns="" r:embed="rId9"/>
                </a:ext>
              </a:extLst>
            </a:blip>
            <a:stretch>
              <a:fillRect t="-483732"/>
            </a:stretch>
          </a:blipFill>
        </p:spPr>
      </p:sp>
      <p:sp>
        <p:nvSpPr>
          <p:cNvPr id="9" name="Freeform 9"/>
          <p:cNvSpPr/>
          <p:nvPr/>
        </p:nvSpPr>
        <p:spPr>
          <a:xfrm>
            <a:off x="-314788" y="2210346"/>
            <a:ext cx="6784326" cy="5663444"/>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3573561" y="221034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1" name="Group 11"/>
          <p:cNvGrpSpPr/>
          <p:nvPr/>
        </p:nvGrpSpPr>
        <p:grpSpPr>
          <a:xfrm>
            <a:off x="628940" y="3357772"/>
            <a:ext cx="4666771" cy="341377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4737384" y="3331087"/>
            <a:ext cx="4666771" cy="395062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3" name="Freeform 23"/>
          <p:cNvSpPr/>
          <p:nvPr/>
        </p:nvSpPr>
        <p:spPr>
          <a:xfrm>
            <a:off x="7514473" y="2234566"/>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4" name="Group 24"/>
          <p:cNvGrpSpPr/>
          <p:nvPr/>
        </p:nvGrpSpPr>
        <p:grpSpPr>
          <a:xfrm>
            <a:off x="8846649" y="3465594"/>
            <a:ext cx="4666771" cy="421089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6" name="TextBox 2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9" name="Freeform 29"/>
          <p:cNvSpPr/>
          <p:nvPr/>
        </p:nvSpPr>
        <p:spPr>
          <a:xfrm>
            <a:off x="12579256" y="2038390"/>
            <a:ext cx="6784326" cy="6784326"/>
          </a:xfrm>
          <a:custGeom>
            <a:avLst/>
            <a:gdLst/>
            <a:ahLst/>
            <a:cxnLst/>
            <a:rect l="l" t="t" r="r" b="b"/>
            <a:pathLst>
              <a:path w="2891134" h="2891134">
                <a:moveTo>
                  <a:pt x="0" y="0"/>
                </a:moveTo>
                <a:lnTo>
                  <a:pt x="2891134" y="0"/>
                </a:lnTo>
                <a:lnTo>
                  <a:pt x="2891134" y="2891134"/>
                </a:lnTo>
                <a:lnTo>
                  <a:pt x="0" y="289113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30" name="Group 30"/>
          <p:cNvGrpSpPr/>
          <p:nvPr/>
        </p:nvGrpSpPr>
        <p:grpSpPr>
          <a:xfrm>
            <a:off x="13414778" y="3313032"/>
            <a:ext cx="4666771" cy="4092641"/>
            <a:chOff x="0" y="0"/>
            <a:chExt cx="812800" cy="812800"/>
          </a:xfrm>
        </p:grpSpPr>
        <p:sp>
          <p:nvSpPr>
            <p:cNvPr id="31" name="Freeform 3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403D"/>
            </a:solidFill>
          </p:spPr>
        </p:sp>
        <p:sp>
          <p:nvSpPr>
            <p:cNvPr id="32" name="TextBox 32"/>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asvg="http://schemas.microsoft.com/office/drawing/2016/SVG/main" xmlns="" r:embed="rId17"/>
                </a:ext>
              </a:extLst>
            </a:blip>
            <a:stretch>
              <a:fillRect/>
            </a:stretch>
          </a:blipFill>
        </p:spPr>
      </p:sp>
      <p:sp>
        <p:nvSpPr>
          <p:cNvPr id="39" name="TextBox 39"/>
          <p:cNvSpPr txBox="1"/>
          <p:nvPr/>
        </p:nvSpPr>
        <p:spPr>
          <a:xfrm>
            <a:off x="1197459" y="244787"/>
            <a:ext cx="13792200" cy="2492990"/>
          </a:xfrm>
          <a:prstGeom prst="rect">
            <a:avLst/>
          </a:prstGeom>
        </p:spPr>
        <p:txBody>
          <a:bodyPr wrap="square" lIns="0" tIns="0" rIns="0" bIns="0" rtlCol="0" anchor="t">
            <a:spAutoFit/>
          </a:bodyPr>
          <a:lstStyle/>
          <a:p>
            <a:r>
              <a:rPr lang="ru-RU" sz="5400" b="1" dirty="0">
                <a:solidFill>
                  <a:srgbClr val="23403D"/>
                </a:solidFill>
                <a:latin typeface="Sitka Banner" pitchFamily="2" charset="0"/>
                <a:ea typeface="TT Norms Bold"/>
                <a:cs typeface="TT Norms Bold"/>
                <a:sym typeface="TT Norms Bold"/>
              </a:rPr>
              <a:t>53 </a:t>
            </a:r>
            <a:r>
              <a:rPr lang="ru-RU" sz="5400" b="1" dirty="0" err="1">
                <a:solidFill>
                  <a:srgbClr val="23403D"/>
                </a:solidFill>
                <a:latin typeface="Sitka Banner" pitchFamily="2" charset="0"/>
                <a:ea typeface="TT Norms Bold"/>
                <a:cs typeface="TT Norms Bold"/>
                <a:sym typeface="TT Norms Bold"/>
              </a:rPr>
              <a:t>учня</a:t>
            </a:r>
            <a:r>
              <a:rPr lang="ru-RU" sz="5400" b="1" dirty="0">
                <a:solidFill>
                  <a:srgbClr val="23403D"/>
                </a:solidFill>
                <a:latin typeface="Sitka Banner" pitchFamily="2" charset="0"/>
                <a:ea typeface="TT Norms Bold"/>
                <a:cs typeface="TT Norms Bold"/>
                <a:sym typeface="TT Norms Bold"/>
              </a:rPr>
              <a:t> 9х </a:t>
            </a:r>
            <a:r>
              <a:rPr lang="ru-RU" sz="5400" b="1" dirty="0" err="1">
                <a:solidFill>
                  <a:srgbClr val="23403D"/>
                </a:solidFill>
                <a:latin typeface="Sitka Banner" pitchFamily="2" charset="0"/>
                <a:ea typeface="TT Norms Bold"/>
                <a:cs typeface="TT Norms Bold"/>
                <a:sym typeface="TT Norms Bold"/>
              </a:rPr>
              <a:t>класів</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отримали</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свідоцтва</a:t>
            </a:r>
            <a:r>
              <a:rPr lang="ru-RU" sz="5400" b="1" dirty="0">
                <a:solidFill>
                  <a:srgbClr val="23403D"/>
                </a:solidFill>
                <a:latin typeface="Sitka Banner" pitchFamily="2" charset="0"/>
                <a:ea typeface="TT Norms Bold"/>
                <a:cs typeface="TT Norms Bold"/>
                <a:sym typeface="TT Norms Bold"/>
              </a:rPr>
              <a:t> про </a:t>
            </a:r>
            <a:r>
              <a:rPr lang="ru-RU" sz="5400" b="1" dirty="0" err="1">
                <a:solidFill>
                  <a:srgbClr val="23403D"/>
                </a:solidFill>
                <a:latin typeface="Sitka Banner" pitchFamily="2" charset="0"/>
                <a:ea typeface="TT Norms Bold"/>
                <a:cs typeface="TT Norms Bold"/>
                <a:sym typeface="TT Norms Bold"/>
              </a:rPr>
              <a:t>здобуття</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базової</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середної</a:t>
            </a:r>
            <a:r>
              <a:rPr lang="ru-RU" sz="5400" b="1" dirty="0">
                <a:solidFill>
                  <a:srgbClr val="23403D"/>
                </a:solidFill>
                <a:latin typeface="Sitka Banner" pitchFamily="2" charset="0"/>
                <a:ea typeface="TT Norms Bold"/>
                <a:cs typeface="TT Norms Bold"/>
                <a:sym typeface="TT Norms Bold"/>
              </a:rPr>
              <a:t> </a:t>
            </a:r>
            <a:r>
              <a:rPr lang="ru-RU" sz="5400" b="1" dirty="0" err="1">
                <a:solidFill>
                  <a:srgbClr val="23403D"/>
                </a:solidFill>
                <a:latin typeface="Sitka Banner" pitchFamily="2" charset="0"/>
                <a:ea typeface="TT Norms Bold"/>
                <a:cs typeface="TT Norms Bold"/>
                <a:sym typeface="TT Norms Bold"/>
              </a:rPr>
              <a:t>освіти</a:t>
            </a:r>
            <a:r>
              <a:rPr lang="ru-RU" sz="5400" b="1" dirty="0">
                <a:solidFill>
                  <a:srgbClr val="23403D"/>
                </a:solidFill>
                <a:latin typeface="Sitka Banner" pitchFamily="2" charset="0"/>
                <a:ea typeface="TT Norms Bold"/>
                <a:cs typeface="TT Norms Bold"/>
                <a:sym typeface="TT Norms Bold"/>
              </a:rPr>
              <a:t> з них 7 з </a:t>
            </a:r>
            <a:r>
              <a:rPr lang="ru-RU" sz="5400" b="1" dirty="0" err="1">
                <a:solidFill>
                  <a:srgbClr val="23403D"/>
                </a:solidFill>
                <a:latin typeface="Sitka Banner" pitchFamily="2" charset="0"/>
                <a:ea typeface="TT Norms Bold"/>
                <a:cs typeface="TT Norms Bold"/>
                <a:sym typeface="TT Norms Bold"/>
              </a:rPr>
              <a:t>відзнакою</a:t>
            </a:r>
            <a:r>
              <a:rPr lang="ru-RU" sz="5400" b="1" dirty="0">
                <a:solidFill>
                  <a:srgbClr val="23403D"/>
                </a:solidFill>
                <a:latin typeface="Sitka Banner" pitchFamily="2" charset="0"/>
                <a:ea typeface="TT Norms Bold"/>
                <a:cs typeface="TT Norms Bold"/>
                <a:sym typeface="TT Norms Bold"/>
              </a:rPr>
              <a:t> </a:t>
            </a:r>
            <a:endParaRPr lang="uk-UA" sz="5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605127" y="825629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1" name="TextBox 42"/>
          <p:cNvSpPr txBox="1"/>
          <p:nvPr/>
        </p:nvSpPr>
        <p:spPr>
          <a:xfrm>
            <a:off x="1029153" y="5190401"/>
            <a:ext cx="3708231" cy="487313"/>
          </a:xfrm>
          <a:prstGeom prst="rect">
            <a:avLst/>
          </a:prstGeom>
        </p:spPr>
        <p:txBody>
          <a:bodyPr wrap="square" lIns="0" tIns="0" rIns="0" bIns="0" rtlCol="0" anchor="t">
            <a:spAutoFit/>
          </a:bodyPr>
          <a:lstStyle/>
          <a:p>
            <a:pPr algn="ctr">
              <a:lnSpc>
                <a:spcPts val="3750"/>
              </a:lnSpc>
            </a:pPr>
            <a:r>
              <a:rPr lang="uk-UA" sz="3600" b="1" spc="50" dirty="0" smtClean="0">
                <a:solidFill>
                  <a:schemeClr val="bg1"/>
                </a:solidFill>
                <a:latin typeface="TT Norms Bold"/>
                <a:ea typeface="TT Norms Bold"/>
                <a:cs typeface="TT Norms Bold"/>
                <a:sym typeface="TT Norms Bold"/>
              </a:rPr>
              <a:t>53 учня</a:t>
            </a:r>
            <a:endParaRPr lang="en-US" sz="3600" b="1" spc="50" dirty="0">
              <a:solidFill>
                <a:schemeClr val="bg1"/>
              </a:solidFill>
              <a:latin typeface="TT Norms Bold"/>
              <a:ea typeface="TT Norms Bold"/>
              <a:cs typeface="TT Norms Bold"/>
              <a:sym typeface="TT Norms Bold"/>
            </a:endParaRPr>
          </a:p>
        </p:txBody>
      </p:sp>
      <p:sp>
        <p:nvSpPr>
          <p:cNvPr id="52" name="TextBox 42"/>
          <p:cNvSpPr txBox="1"/>
          <p:nvPr/>
        </p:nvSpPr>
        <p:spPr>
          <a:xfrm>
            <a:off x="5229863" y="5301495"/>
            <a:ext cx="3708231" cy="487313"/>
          </a:xfrm>
          <a:prstGeom prst="rect">
            <a:avLst/>
          </a:prstGeom>
        </p:spPr>
        <p:txBody>
          <a:bodyPr wrap="square" lIns="0" tIns="0" rIns="0" bIns="0" rtlCol="0" anchor="t">
            <a:spAutoFit/>
          </a:bodyPr>
          <a:lstStyle/>
          <a:p>
            <a:pPr algn="ctr">
              <a:lnSpc>
                <a:spcPts val="3750"/>
              </a:lnSpc>
            </a:pPr>
            <a:r>
              <a:rPr lang="uk-UA" sz="3200" b="1" spc="50" dirty="0" smtClean="0">
                <a:solidFill>
                  <a:schemeClr val="bg1"/>
                </a:solidFill>
                <a:latin typeface="TT Norms Bold"/>
                <a:ea typeface="TT Norms Bold"/>
                <a:cs typeface="TT Norms Bold"/>
                <a:sym typeface="TT Norms Bold"/>
              </a:rPr>
              <a:t>7 з відзнакою</a:t>
            </a:r>
            <a:endParaRPr lang="en-US" sz="3200" b="1" spc="50" dirty="0">
              <a:solidFill>
                <a:schemeClr val="bg1"/>
              </a:solidFill>
              <a:latin typeface="TT Norms Bold"/>
              <a:ea typeface="TT Norms Bold"/>
              <a:cs typeface="TT Norms Bold"/>
              <a:sym typeface="TT Norms Bold"/>
            </a:endParaRPr>
          </a:p>
        </p:txBody>
      </p:sp>
      <p:sp>
        <p:nvSpPr>
          <p:cNvPr id="53" name="TextBox 42"/>
          <p:cNvSpPr txBox="1"/>
          <p:nvPr/>
        </p:nvSpPr>
        <p:spPr>
          <a:xfrm>
            <a:off x="9325920" y="5301496"/>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32 здобувача освіти написали заяви до 10 класу</a:t>
            </a:r>
            <a:endParaRPr lang="en-US" sz="2500" b="1" spc="50" dirty="0">
              <a:solidFill>
                <a:schemeClr val="bg1"/>
              </a:solidFill>
              <a:latin typeface="TT Norms Bold"/>
              <a:ea typeface="TT Norms Bold"/>
              <a:cs typeface="TT Norms Bold"/>
              <a:sym typeface="TT Norms Bold"/>
            </a:endParaRPr>
          </a:p>
        </p:txBody>
      </p:sp>
      <p:sp>
        <p:nvSpPr>
          <p:cNvPr id="54" name="TextBox 42"/>
          <p:cNvSpPr txBox="1"/>
          <p:nvPr/>
        </p:nvSpPr>
        <p:spPr>
          <a:xfrm>
            <a:off x="13852288" y="5027307"/>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21 здобувач освіти випущений з Дубенського ліцею</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4706499" y="8266179"/>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r>
              <a:rPr lang="ru-RU"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8768789" y="822366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3176043" y="8212678"/>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8" name="Freeform 21"/>
          <p:cNvSpPr/>
          <p:nvPr/>
        </p:nvSpPr>
        <p:spPr>
          <a:xfrm>
            <a:off x="9929480" y="1918280"/>
            <a:ext cx="8152069" cy="1084225"/>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9" name="TextBox 39"/>
          <p:cNvSpPr txBox="1"/>
          <p:nvPr/>
        </p:nvSpPr>
        <p:spPr>
          <a:xfrm>
            <a:off x="8314862" y="2171508"/>
            <a:ext cx="8096075" cy="830997"/>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5400" b="1" dirty="0" smtClean="0">
                <a:solidFill>
                  <a:prstClr val="white"/>
                </a:solidFill>
                <a:latin typeface="Tahoma" panose="020B0604030504040204" pitchFamily="34" charset="0"/>
                <a:cs typeface="Tahoma" panose="020B0604030504040204" pitchFamily="34" charset="0"/>
              </a:rPr>
              <a:t> </a:t>
            </a:r>
            <a:endParaRPr lang="ru-RU" altLang="uk-UA" sz="5400" dirty="0">
              <a:solidFill>
                <a:prstClr val="white"/>
              </a:solidFill>
              <a:latin typeface="Tahoma" panose="020B0604030504040204" pitchFamily="34" charset="0"/>
              <a:cs typeface="Tahoma" panose="020B0604030504040204" pitchFamily="34" charset="0"/>
            </a:endParaRPr>
          </a:p>
        </p:txBody>
      </p:sp>
      <p:pic>
        <p:nvPicPr>
          <p:cNvPr id="3074"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929480" y="1969158"/>
            <a:ext cx="8152069" cy="2412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40158" y="6771552"/>
            <a:ext cx="5936303" cy="2807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2668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46154" y="-339102"/>
            <a:ext cx="12656371" cy="11211498"/>
            <a:chOff x="0" y="0"/>
            <a:chExt cx="812800" cy="698500"/>
          </a:xfrm>
        </p:grpSpPr>
        <p:sp>
          <p:nvSpPr>
            <p:cNvPr id="3" name="Freeform 3"/>
            <p:cNvSpPr/>
            <p:nvPr/>
          </p:nvSpPr>
          <p:spPr>
            <a:xfrm>
              <a:off x="3387" y="0"/>
              <a:ext cx="806026" cy="698500"/>
            </a:xfrm>
            <a:custGeom>
              <a:avLst/>
              <a:gdLst/>
              <a:ahLst/>
              <a:cxnLst/>
              <a:rect l="l" t="t" r="r" b="b"/>
              <a:pathLst>
                <a:path w="806026" h="698500">
                  <a:moveTo>
                    <a:pt x="800543" y="364495"/>
                  </a:moveTo>
                  <a:lnTo>
                    <a:pt x="615083" y="683255"/>
                  </a:lnTo>
                  <a:cubicBezTo>
                    <a:pt x="609591" y="692693"/>
                    <a:pt x="599495" y="698500"/>
                    <a:pt x="588575" y="698500"/>
                  </a:cubicBezTo>
                  <a:lnTo>
                    <a:pt x="217451" y="698500"/>
                  </a:lnTo>
                  <a:cubicBezTo>
                    <a:pt x="206531" y="698500"/>
                    <a:pt x="196435" y="692693"/>
                    <a:pt x="190943" y="683255"/>
                  </a:cubicBezTo>
                  <a:lnTo>
                    <a:pt x="5483" y="364495"/>
                  </a:lnTo>
                  <a:cubicBezTo>
                    <a:pt x="0" y="355071"/>
                    <a:pt x="0" y="343429"/>
                    <a:pt x="5483" y="334005"/>
                  </a:cubicBezTo>
                  <a:lnTo>
                    <a:pt x="190943" y="15245"/>
                  </a:lnTo>
                  <a:cubicBezTo>
                    <a:pt x="196435" y="5807"/>
                    <a:pt x="206531" y="0"/>
                    <a:pt x="217451" y="0"/>
                  </a:cubicBezTo>
                  <a:lnTo>
                    <a:pt x="588575" y="0"/>
                  </a:lnTo>
                  <a:cubicBezTo>
                    <a:pt x="599495" y="0"/>
                    <a:pt x="609591" y="5807"/>
                    <a:pt x="615083" y="15245"/>
                  </a:cubicBezTo>
                  <a:lnTo>
                    <a:pt x="800543" y="334005"/>
                  </a:lnTo>
                  <a:cubicBezTo>
                    <a:pt x="806026" y="343429"/>
                    <a:pt x="806026" y="355071"/>
                    <a:pt x="800543" y="364495"/>
                  </a:cubicBezTo>
                  <a:close/>
                </a:path>
              </a:pathLst>
            </a:custGeom>
            <a:solidFill>
              <a:srgbClr val="23403D"/>
            </a:solidFill>
          </p:spPr>
        </p:sp>
        <p:sp>
          <p:nvSpPr>
            <p:cNvPr id="4" name="TextBox 4"/>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grpSp>
        <p:nvGrpSpPr>
          <p:cNvPr id="5" name="Group 5"/>
          <p:cNvGrpSpPr/>
          <p:nvPr/>
        </p:nvGrpSpPr>
        <p:grpSpPr>
          <a:xfrm>
            <a:off x="9908357" y="-443877"/>
            <a:ext cx="13103078" cy="11468890"/>
            <a:chOff x="0" y="0"/>
            <a:chExt cx="812800" cy="698680"/>
          </a:xfrm>
        </p:grpSpPr>
        <p:sp>
          <p:nvSpPr>
            <p:cNvPr id="6" name="Freeform 6"/>
            <p:cNvSpPr/>
            <p:nvPr/>
          </p:nvSpPr>
          <p:spPr>
            <a:xfrm>
              <a:off x="3253" y="0"/>
              <a:ext cx="806295" cy="698680"/>
            </a:xfrm>
            <a:custGeom>
              <a:avLst/>
              <a:gdLst/>
              <a:ahLst/>
              <a:cxnLst/>
              <a:rect l="l" t="t" r="r" b="b"/>
              <a:pathLst>
                <a:path w="806295" h="698680">
                  <a:moveTo>
                    <a:pt x="801028" y="363986"/>
                  </a:moveTo>
                  <a:lnTo>
                    <a:pt x="614866" y="684035"/>
                  </a:lnTo>
                  <a:cubicBezTo>
                    <a:pt x="609592" y="693102"/>
                    <a:pt x="599894" y="698680"/>
                    <a:pt x="589404" y="698680"/>
                  </a:cubicBezTo>
                  <a:lnTo>
                    <a:pt x="216890" y="698680"/>
                  </a:lnTo>
                  <a:cubicBezTo>
                    <a:pt x="206400" y="698680"/>
                    <a:pt x="196702" y="693102"/>
                    <a:pt x="191428" y="684035"/>
                  </a:cubicBezTo>
                  <a:lnTo>
                    <a:pt x="5266" y="363986"/>
                  </a:lnTo>
                  <a:cubicBezTo>
                    <a:pt x="0" y="354932"/>
                    <a:pt x="0" y="343748"/>
                    <a:pt x="5266" y="334694"/>
                  </a:cubicBezTo>
                  <a:lnTo>
                    <a:pt x="191428" y="14646"/>
                  </a:lnTo>
                  <a:cubicBezTo>
                    <a:pt x="196702" y="5578"/>
                    <a:pt x="206400" y="0"/>
                    <a:pt x="216890" y="0"/>
                  </a:cubicBezTo>
                  <a:lnTo>
                    <a:pt x="589404" y="0"/>
                  </a:lnTo>
                  <a:cubicBezTo>
                    <a:pt x="599894" y="0"/>
                    <a:pt x="609592" y="5578"/>
                    <a:pt x="614866" y="14646"/>
                  </a:cubicBezTo>
                  <a:lnTo>
                    <a:pt x="801028" y="334694"/>
                  </a:lnTo>
                  <a:cubicBezTo>
                    <a:pt x="806294" y="343748"/>
                    <a:pt x="806294" y="354932"/>
                    <a:pt x="801028" y="363986"/>
                  </a:cubicBezTo>
                  <a:close/>
                </a:path>
              </a:pathLst>
            </a:custGeom>
            <a:solidFill>
              <a:srgbClr val="1D7363"/>
            </a:solidFill>
          </p:spPr>
        </p:sp>
        <p:sp>
          <p:nvSpPr>
            <p:cNvPr id="7" name="TextBox 7"/>
            <p:cNvSpPr txBox="1"/>
            <p:nvPr/>
          </p:nvSpPr>
          <p:spPr>
            <a:xfrm>
              <a:off x="114300" y="-66675"/>
              <a:ext cx="584200" cy="765355"/>
            </a:xfrm>
            <a:prstGeom prst="rect">
              <a:avLst/>
            </a:prstGeom>
          </p:spPr>
          <p:txBody>
            <a:bodyPr lIns="50800" tIns="50800" rIns="50800" bIns="50800" rtlCol="0" anchor="ctr"/>
            <a:lstStyle/>
            <a:p>
              <a:pPr algn="ctr">
                <a:lnSpc>
                  <a:spcPts val="3750"/>
                </a:lnSpc>
              </a:pPr>
              <a:endParaRPr dirty="0"/>
            </a:p>
          </p:txBody>
        </p:sp>
      </p:grpSp>
      <p:sp>
        <p:nvSpPr>
          <p:cNvPr id="8" name="Freeform 8"/>
          <p:cNvSpPr/>
          <p:nvPr/>
        </p:nvSpPr>
        <p:spPr>
          <a:xfrm rot="-10800000">
            <a:off x="9961919" y="751575"/>
            <a:ext cx="9413926" cy="8601975"/>
          </a:xfrm>
          <a:custGeom>
            <a:avLst/>
            <a:gdLst/>
            <a:ahLst/>
            <a:cxnLst/>
            <a:rect l="l" t="t" r="r" b="b"/>
            <a:pathLst>
              <a:path w="9413926" h="8601975">
                <a:moveTo>
                  <a:pt x="0" y="0"/>
                </a:moveTo>
                <a:lnTo>
                  <a:pt x="9413926" y="0"/>
                </a:lnTo>
                <a:lnTo>
                  <a:pt x="9413926" y="8601975"/>
                </a:lnTo>
                <a:lnTo>
                  <a:pt x="0" y="8601975"/>
                </a:lnTo>
                <a:lnTo>
                  <a:pt x="0" y="0"/>
                </a:lnTo>
                <a:close/>
              </a:path>
            </a:pathLst>
          </a:custGeom>
          <a:blipFill>
            <a:blip r:embed="rId2"/>
            <a:stretch>
              <a:fillRect/>
            </a:stretch>
          </a:blipFill>
        </p:spPr>
      </p:sp>
      <p:grpSp>
        <p:nvGrpSpPr>
          <p:cNvPr id="9" name="Group 9"/>
          <p:cNvGrpSpPr/>
          <p:nvPr/>
        </p:nvGrpSpPr>
        <p:grpSpPr>
          <a:xfrm>
            <a:off x="10046427" y="1287867"/>
            <a:ext cx="9137786" cy="7852785"/>
            <a:chOff x="0" y="0"/>
            <a:chExt cx="812800" cy="698500"/>
          </a:xfrm>
        </p:grpSpPr>
        <p:sp>
          <p:nvSpPr>
            <p:cNvPr id="10" name="Freeform 10"/>
            <p:cNvSpPr/>
            <p:nvPr/>
          </p:nvSpPr>
          <p:spPr>
            <a:xfrm>
              <a:off x="6508" y="0"/>
              <a:ext cx="799785" cy="698500"/>
            </a:xfrm>
            <a:custGeom>
              <a:avLst/>
              <a:gdLst/>
              <a:ahLst/>
              <a:cxnLst/>
              <a:rect l="l" t="t" r="r" b="b"/>
              <a:pathLst>
                <a:path w="799785" h="698500">
                  <a:moveTo>
                    <a:pt x="789249" y="378542"/>
                  </a:moveTo>
                  <a:lnTo>
                    <a:pt x="620135" y="669208"/>
                  </a:lnTo>
                  <a:cubicBezTo>
                    <a:pt x="609583" y="687343"/>
                    <a:pt x="590184" y="698500"/>
                    <a:pt x="569202" y="698500"/>
                  </a:cubicBezTo>
                  <a:lnTo>
                    <a:pt x="230582" y="698500"/>
                  </a:lnTo>
                  <a:cubicBezTo>
                    <a:pt x="209600" y="698500"/>
                    <a:pt x="190201" y="687343"/>
                    <a:pt x="179649" y="669208"/>
                  </a:cubicBezTo>
                  <a:lnTo>
                    <a:pt x="10535" y="378542"/>
                  </a:lnTo>
                  <a:cubicBezTo>
                    <a:pt x="0" y="360435"/>
                    <a:pt x="0" y="338065"/>
                    <a:pt x="10535" y="319958"/>
                  </a:cubicBezTo>
                  <a:lnTo>
                    <a:pt x="179649" y="29293"/>
                  </a:lnTo>
                  <a:cubicBezTo>
                    <a:pt x="190201" y="11157"/>
                    <a:pt x="209600" y="0"/>
                    <a:pt x="230582" y="0"/>
                  </a:cubicBezTo>
                  <a:lnTo>
                    <a:pt x="569202" y="0"/>
                  </a:lnTo>
                  <a:cubicBezTo>
                    <a:pt x="590184" y="0"/>
                    <a:pt x="609583" y="11157"/>
                    <a:pt x="620135" y="29293"/>
                  </a:cubicBezTo>
                  <a:lnTo>
                    <a:pt x="789249" y="319958"/>
                  </a:lnTo>
                  <a:cubicBezTo>
                    <a:pt x="799784" y="338065"/>
                    <a:pt x="799784" y="360435"/>
                    <a:pt x="789249" y="378542"/>
                  </a:cubicBezTo>
                  <a:close/>
                </a:path>
              </a:pathLst>
            </a:custGeom>
            <a:solidFill>
              <a:srgbClr val="1D7363"/>
            </a:solidFill>
          </p:spPr>
        </p:sp>
        <p:sp>
          <p:nvSpPr>
            <p:cNvPr id="11" name="TextBox 11"/>
            <p:cNvSpPr txBox="1"/>
            <p:nvPr/>
          </p:nvSpPr>
          <p:spPr>
            <a:xfrm>
              <a:off x="114300" y="-66675"/>
              <a:ext cx="584200" cy="765175"/>
            </a:xfrm>
            <a:prstGeom prst="rect">
              <a:avLst/>
            </a:prstGeom>
          </p:spPr>
          <p:txBody>
            <a:bodyPr lIns="61771" tIns="61771" rIns="61771" bIns="61771" rtlCol="0" anchor="ctr"/>
            <a:lstStyle/>
            <a:p>
              <a:pPr algn="ctr">
                <a:lnSpc>
                  <a:spcPts val="3750"/>
                </a:lnSpc>
              </a:pPr>
              <a:endParaRPr dirty="0"/>
            </a:p>
          </p:txBody>
        </p:sp>
      </p:grpSp>
      <p:grpSp>
        <p:nvGrpSpPr>
          <p:cNvPr id="12" name="Group 12"/>
          <p:cNvGrpSpPr/>
          <p:nvPr/>
        </p:nvGrpSpPr>
        <p:grpSpPr>
          <a:xfrm>
            <a:off x="10582338" y="1717579"/>
            <a:ext cx="9931550" cy="7079728"/>
            <a:chOff x="0" y="0"/>
            <a:chExt cx="1003955" cy="698500"/>
          </a:xfrm>
        </p:grpSpPr>
        <p:sp>
          <p:nvSpPr>
            <p:cNvPr id="13" name="Freeform 13"/>
            <p:cNvSpPr/>
            <p:nvPr/>
          </p:nvSpPr>
          <p:spPr>
            <a:xfrm>
              <a:off x="4246" y="0"/>
              <a:ext cx="995462" cy="698500"/>
            </a:xfrm>
            <a:custGeom>
              <a:avLst/>
              <a:gdLst/>
              <a:ahLst/>
              <a:cxnLst/>
              <a:rect l="l" t="t" r="r" b="b"/>
              <a:pathLst>
                <a:path w="995462" h="698500">
                  <a:moveTo>
                    <a:pt x="988588" y="368364"/>
                  </a:moveTo>
                  <a:lnTo>
                    <a:pt x="807630" y="679386"/>
                  </a:lnTo>
                  <a:cubicBezTo>
                    <a:pt x="800745" y="691220"/>
                    <a:pt x="788086" y="698500"/>
                    <a:pt x="774395" y="698500"/>
                  </a:cubicBezTo>
                  <a:lnTo>
                    <a:pt x="221068" y="698500"/>
                  </a:lnTo>
                  <a:cubicBezTo>
                    <a:pt x="207377" y="698500"/>
                    <a:pt x="194718" y="691220"/>
                    <a:pt x="187833" y="679386"/>
                  </a:cubicBezTo>
                  <a:lnTo>
                    <a:pt x="6875" y="368364"/>
                  </a:lnTo>
                  <a:cubicBezTo>
                    <a:pt x="0" y="356549"/>
                    <a:pt x="0" y="341951"/>
                    <a:pt x="6875" y="330136"/>
                  </a:cubicBezTo>
                  <a:lnTo>
                    <a:pt x="187833" y="19114"/>
                  </a:lnTo>
                  <a:cubicBezTo>
                    <a:pt x="194718" y="7280"/>
                    <a:pt x="207377" y="0"/>
                    <a:pt x="221068" y="0"/>
                  </a:cubicBezTo>
                  <a:lnTo>
                    <a:pt x="774395" y="0"/>
                  </a:lnTo>
                  <a:cubicBezTo>
                    <a:pt x="788086" y="0"/>
                    <a:pt x="800745" y="7280"/>
                    <a:pt x="807630" y="19114"/>
                  </a:cubicBezTo>
                  <a:lnTo>
                    <a:pt x="988588" y="330136"/>
                  </a:lnTo>
                  <a:cubicBezTo>
                    <a:pt x="995463" y="341951"/>
                    <a:pt x="995463" y="356549"/>
                    <a:pt x="988588" y="368364"/>
                  </a:cubicBezTo>
                  <a:close/>
                </a:path>
              </a:pathLst>
            </a:custGeom>
            <a:blipFill>
              <a:blip r:embed="rId3"/>
              <a:stretch>
                <a:fillRect l="-19370" r="-19370"/>
              </a:stretch>
            </a:blipFill>
            <a:ln w="209550" cap="rnd">
              <a:solidFill>
                <a:srgbClr val="FFFFFF"/>
              </a:solidFill>
              <a:prstDash val="solid"/>
              <a:round/>
            </a:ln>
          </p:spPr>
        </p:sp>
      </p:grpSp>
      <p:sp>
        <p:nvSpPr>
          <p:cNvPr id="15" name="Freeform 15"/>
          <p:cNvSpPr/>
          <p:nvPr/>
        </p:nvSpPr>
        <p:spPr>
          <a:xfrm rot="5400000">
            <a:off x="8874836" y="266798"/>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7" name="Group 17"/>
          <p:cNvGrpSpPr/>
          <p:nvPr/>
        </p:nvGrpSpPr>
        <p:grpSpPr>
          <a:xfrm>
            <a:off x="-3349299" y="-2840784"/>
            <a:ext cx="5114374" cy="4395165"/>
            <a:chOff x="0" y="0"/>
            <a:chExt cx="812800" cy="698500"/>
          </a:xfrm>
        </p:grpSpPr>
        <p:sp>
          <p:nvSpPr>
            <p:cNvPr id="18" name="Freeform 18"/>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19" name="TextBox 19"/>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grpSp>
        <p:nvGrpSpPr>
          <p:cNvPr id="20" name="Group 20"/>
          <p:cNvGrpSpPr/>
          <p:nvPr/>
        </p:nvGrpSpPr>
        <p:grpSpPr>
          <a:xfrm>
            <a:off x="130520" y="3122885"/>
            <a:ext cx="10650914" cy="2459874"/>
            <a:chOff x="0" y="-39076"/>
            <a:chExt cx="1273333" cy="328522"/>
          </a:xfrm>
        </p:grpSpPr>
        <p:sp>
          <p:nvSpPr>
            <p:cNvPr id="21" name="Freeform 21"/>
            <p:cNvSpPr/>
            <p:nvPr/>
          </p:nvSpPr>
          <p:spPr>
            <a:xfrm>
              <a:off x="0" y="0"/>
              <a:ext cx="1266001" cy="261847"/>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22" name="TextBox 22"/>
            <p:cNvSpPr txBox="1"/>
            <p:nvPr/>
          </p:nvSpPr>
          <p:spPr>
            <a:xfrm>
              <a:off x="1732" y="-39076"/>
              <a:ext cx="1271601" cy="328522"/>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Забезпечення </a:t>
              </a:r>
              <a:r>
                <a:rPr lang="uk-UA" sz="2500" b="1" dirty="0">
                  <a:solidFill>
                    <a:srgbClr val="FFFFFF"/>
                  </a:solidFill>
                  <a:latin typeface="TT Norms"/>
                  <a:ea typeface="TT Norms"/>
                  <a:cs typeface="TT Norms"/>
                  <a:sym typeface="TT Norms"/>
                </a:rPr>
                <a:t>умов для якісного надання освітніх послуг шляхом </a:t>
              </a:r>
              <a:endParaRPr lang="uk-UA" sz="2500" b="1" dirty="0" smtClean="0">
                <a:solidFill>
                  <a:srgbClr val="FFFFFF"/>
                </a:solidFill>
                <a:latin typeface="TT Norms"/>
                <a:ea typeface="TT Norms"/>
                <a:cs typeface="TT Norms"/>
                <a:sym typeface="TT Norms"/>
              </a:endParaRPr>
            </a:p>
            <a:p>
              <a:pPr algn="ctr">
                <a:lnSpc>
                  <a:spcPts val="3750"/>
                </a:lnSpc>
              </a:pPr>
              <a:r>
                <a:rPr lang="uk-UA" sz="2500" b="1" dirty="0" smtClean="0">
                  <a:solidFill>
                    <a:srgbClr val="FFFFFF"/>
                  </a:solidFill>
                  <a:latin typeface="TT Norms"/>
                  <a:ea typeface="TT Norms"/>
                  <a:cs typeface="TT Norms"/>
                  <a:sym typeface="TT Norms"/>
                </a:rPr>
                <a:t>тісної </a:t>
              </a:r>
              <a:r>
                <a:rPr lang="uk-UA" sz="2500" b="1" dirty="0">
                  <a:solidFill>
                    <a:srgbClr val="FFFFFF"/>
                  </a:solidFill>
                  <a:latin typeface="TT Norms"/>
                  <a:ea typeface="TT Norms"/>
                  <a:cs typeface="TT Norms"/>
                  <a:sym typeface="TT Norms"/>
                </a:rPr>
                <a:t>взаємодії в системі «здобувачі освіти – батьки </a:t>
              </a:r>
              <a:r>
                <a:rPr lang="uk-UA" sz="2500" b="1" dirty="0" smtClean="0">
                  <a:solidFill>
                    <a:srgbClr val="FFFFFF"/>
                  </a:solidFill>
                  <a:latin typeface="TT Norms"/>
                  <a:ea typeface="TT Norms"/>
                  <a:cs typeface="TT Norms"/>
                  <a:sym typeface="TT Norms"/>
                </a:rPr>
                <a:t>здобувачів</a:t>
              </a:r>
            </a:p>
            <a:p>
              <a:pPr algn="ctr">
                <a:lnSpc>
                  <a:spcPts val="3750"/>
                </a:lnSpc>
              </a:pPr>
              <a:r>
                <a:rPr lang="uk-UA" sz="2500" b="1" dirty="0" smtClean="0">
                  <a:solidFill>
                    <a:srgbClr val="FFFFFF"/>
                  </a:solidFill>
                  <a:latin typeface="TT Norms"/>
                  <a:ea typeface="TT Norms"/>
                  <a:cs typeface="TT Norms"/>
                  <a:sym typeface="TT Norms"/>
                </a:rPr>
                <a:t> </a:t>
              </a:r>
              <a:r>
                <a:rPr lang="uk-UA" sz="2500" b="1" dirty="0">
                  <a:solidFill>
                    <a:srgbClr val="FFFFFF"/>
                  </a:solidFill>
                  <a:latin typeface="TT Norms"/>
                  <a:ea typeface="TT Norms"/>
                  <a:cs typeface="TT Norms"/>
                  <a:sym typeface="TT Norms"/>
                </a:rPr>
                <a:t>освіти – педагоги»</a:t>
              </a:r>
            </a:p>
          </p:txBody>
        </p:sp>
      </p:grpSp>
      <p:grpSp>
        <p:nvGrpSpPr>
          <p:cNvPr id="23" name="Group 23"/>
          <p:cNvGrpSpPr/>
          <p:nvPr/>
        </p:nvGrpSpPr>
        <p:grpSpPr>
          <a:xfrm>
            <a:off x="8897541" y="7427817"/>
            <a:ext cx="4883744" cy="4273276"/>
            <a:chOff x="0" y="0"/>
            <a:chExt cx="812800" cy="711200"/>
          </a:xfrm>
        </p:grpSpPr>
        <p:sp>
          <p:nvSpPr>
            <p:cNvPr id="24" name="Freeform 24"/>
            <p:cNvSpPr/>
            <p:nvPr/>
          </p:nvSpPr>
          <p:spPr>
            <a:xfrm>
              <a:off x="24952" y="36798"/>
              <a:ext cx="762896" cy="674402"/>
            </a:xfrm>
            <a:custGeom>
              <a:avLst/>
              <a:gdLst/>
              <a:ahLst/>
              <a:cxnLst/>
              <a:rect l="l" t="t" r="r" b="b"/>
              <a:pathLst>
                <a:path w="762896" h="674402">
                  <a:moveTo>
                    <a:pt x="412908" y="18257"/>
                  </a:moveTo>
                  <a:lnTo>
                    <a:pt x="756388" y="619347"/>
                  </a:lnTo>
                  <a:cubicBezTo>
                    <a:pt x="762896" y="630736"/>
                    <a:pt x="762849" y="644728"/>
                    <a:pt x="756265" y="656074"/>
                  </a:cubicBezTo>
                  <a:cubicBezTo>
                    <a:pt x="749681" y="667419"/>
                    <a:pt x="737556" y="674402"/>
                    <a:pt x="724438" y="674402"/>
                  </a:cubicBezTo>
                  <a:lnTo>
                    <a:pt x="38458" y="674402"/>
                  </a:lnTo>
                  <a:cubicBezTo>
                    <a:pt x="25340" y="674402"/>
                    <a:pt x="13215" y="667419"/>
                    <a:pt x="6631" y="656074"/>
                  </a:cubicBezTo>
                  <a:cubicBezTo>
                    <a:pt x="47" y="644728"/>
                    <a:pt x="0" y="630736"/>
                    <a:pt x="6508" y="619347"/>
                  </a:cubicBezTo>
                  <a:lnTo>
                    <a:pt x="349988" y="18257"/>
                  </a:lnTo>
                  <a:cubicBezTo>
                    <a:pt x="356439" y="6967"/>
                    <a:pt x="368445" y="0"/>
                    <a:pt x="381448" y="0"/>
                  </a:cubicBezTo>
                  <a:cubicBezTo>
                    <a:pt x="394451" y="0"/>
                    <a:pt x="406457" y="6967"/>
                    <a:pt x="412908" y="18257"/>
                  </a:cubicBezTo>
                  <a:close/>
                </a:path>
              </a:pathLst>
            </a:custGeom>
            <a:solidFill>
              <a:srgbClr val="1D7363">
                <a:alpha val="89804"/>
              </a:srgbClr>
            </a:solidFill>
          </p:spPr>
        </p:sp>
        <p:sp>
          <p:nvSpPr>
            <p:cNvPr id="25" name="TextBox 25"/>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26" name="Freeform 26"/>
          <p:cNvSpPr/>
          <p:nvPr/>
        </p:nvSpPr>
        <p:spPr>
          <a:xfrm>
            <a:off x="15185256" y="9686925"/>
            <a:ext cx="3111500" cy="1221264"/>
          </a:xfrm>
          <a:custGeom>
            <a:avLst/>
            <a:gdLst/>
            <a:ahLst/>
            <a:cxnLst/>
            <a:rect l="l" t="t" r="r" b="b"/>
            <a:pathLst>
              <a:path w="3111500" h="1221264">
                <a:moveTo>
                  <a:pt x="0" y="0"/>
                </a:moveTo>
                <a:lnTo>
                  <a:pt x="3111500" y="0"/>
                </a:lnTo>
                <a:lnTo>
                  <a:pt x="3111500" y="1221263"/>
                </a:lnTo>
                <a:lnTo>
                  <a:pt x="0" y="1221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7" name="Group 27"/>
          <p:cNvGrpSpPr/>
          <p:nvPr/>
        </p:nvGrpSpPr>
        <p:grpSpPr>
          <a:xfrm rot="-10800000">
            <a:off x="9862340" y="-875897"/>
            <a:ext cx="3352042" cy="2933037"/>
            <a:chOff x="0" y="0"/>
            <a:chExt cx="812800" cy="711200"/>
          </a:xfrm>
        </p:grpSpPr>
        <p:sp>
          <p:nvSpPr>
            <p:cNvPr id="28" name="Freeform 28"/>
            <p:cNvSpPr/>
            <p:nvPr/>
          </p:nvSpPr>
          <p:spPr>
            <a:xfrm>
              <a:off x="27265" y="40210"/>
              <a:ext cx="758270" cy="670990"/>
            </a:xfrm>
            <a:custGeom>
              <a:avLst/>
              <a:gdLst/>
              <a:ahLst/>
              <a:cxnLst/>
              <a:rect l="l" t="t" r="r" b="b"/>
              <a:pathLst>
                <a:path w="758270" h="670990">
                  <a:moveTo>
                    <a:pt x="413512" y="19949"/>
                  </a:moveTo>
                  <a:lnTo>
                    <a:pt x="751158" y="610831"/>
                  </a:lnTo>
                  <a:cubicBezTo>
                    <a:pt x="758270" y="623276"/>
                    <a:pt x="758219" y="638565"/>
                    <a:pt x="751024" y="650963"/>
                  </a:cubicBezTo>
                  <a:cubicBezTo>
                    <a:pt x="743830" y="663360"/>
                    <a:pt x="730580" y="670990"/>
                    <a:pt x="716247" y="670990"/>
                  </a:cubicBezTo>
                  <a:lnTo>
                    <a:pt x="42023" y="670990"/>
                  </a:lnTo>
                  <a:cubicBezTo>
                    <a:pt x="27690" y="670990"/>
                    <a:pt x="14440" y="663360"/>
                    <a:pt x="7246" y="650963"/>
                  </a:cubicBezTo>
                  <a:cubicBezTo>
                    <a:pt x="51" y="638565"/>
                    <a:pt x="0" y="623276"/>
                    <a:pt x="7112" y="610831"/>
                  </a:cubicBezTo>
                  <a:lnTo>
                    <a:pt x="344758" y="19949"/>
                  </a:lnTo>
                  <a:cubicBezTo>
                    <a:pt x="351808" y="7613"/>
                    <a:pt x="364927" y="0"/>
                    <a:pt x="379135" y="0"/>
                  </a:cubicBezTo>
                  <a:cubicBezTo>
                    <a:pt x="393343" y="0"/>
                    <a:pt x="406462" y="7613"/>
                    <a:pt x="413512" y="19949"/>
                  </a:cubicBezTo>
                  <a:close/>
                </a:path>
              </a:pathLst>
            </a:custGeom>
            <a:solidFill>
              <a:srgbClr val="23403D">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1" name="Freeform 31"/>
          <p:cNvSpPr/>
          <p:nvPr/>
        </p:nvSpPr>
        <p:spPr>
          <a:xfrm>
            <a:off x="15615187" y="-2501277"/>
            <a:ext cx="4656068" cy="4114800"/>
          </a:xfrm>
          <a:custGeom>
            <a:avLst/>
            <a:gdLst/>
            <a:ahLst/>
            <a:cxnLst/>
            <a:rect l="l" t="t" r="r" b="b"/>
            <a:pathLst>
              <a:path w="4656068" h="4114800">
                <a:moveTo>
                  <a:pt x="0" y="0"/>
                </a:moveTo>
                <a:lnTo>
                  <a:pt x="4656068" y="0"/>
                </a:lnTo>
                <a:lnTo>
                  <a:pt x="4656068"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32" name="Freeform 32"/>
          <p:cNvSpPr/>
          <p:nvPr/>
        </p:nvSpPr>
        <p:spPr>
          <a:xfrm>
            <a:off x="15185256" y="-339102"/>
            <a:ext cx="3111500" cy="1221264"/>
          </a:xfrm>
          <a:custGeom>
            <a:avLst/>
            <a:gdLst/>
            <a:ahLst/>
            <a:cxnLst/>
            <a:rect l="l" t="t" r="r" b="b"/>
            <a:pathLst>
              <a:path w="3111500" h="1221264">
                <a:moveTo>
                  <a:pt x="0" y="0"/>
                </a:moveTo>
                <a:lnTo>
                  <a:pt x="3111500" y="0"/>
                </a:lnTo>
                <a:lnTo>
                  <a:pt x="3111500" y="1221264"/>
                </a:lnTo>
                <a:lnTo>
                  <a:pt x="0" y="122126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3" name="TextBox 33"/>
          <p:cNvSpPr txBox="1"/>
          <p:nvPr/>
        </p:nvSpPr>
        <p:spPr>
          <a:xfrm>
            <a:off x="1730979" y="54265"/>
            <a:ext cx="10977741" cy="2564805"/>
          </a:xfrm>
          <a:prstGeom prst="rect">
            <a:avLst/>
          </a:prstGeom>
        </p:spPr>
        <p:txBody>
          <a:bodyPr wrap="square" lIns="0" tIns="0" rIns="0" bIns="0" rtlCol="0" anchor="t">
            <a:spAutoFit/>
          </a:bodyPr>
          <a:lstStyle/>
          <a:p>
            <a:pPr>
              <a:lnSpc>
                <a:spcPts val="10000"/>
              </a:lnSpc>
            </a:pPr>
            <a:r>
              <a:rPr lang="uk-UA" sz="6600" b="1" dirty="0">
                <a:solidFill>
                  <a:srgbClr val="23403D"/>
                </a:solidFill>
                <a:latin typeface="TT Norms Bold"/>
                <a:ea typeface="TT Norms Bold"/>
                <a:cs typeface="TT Norms Bold"/>
                <a:sym typeface="TT Norms Bold"/>
              </a:rPr>
              <a:t>ГОЛОВНА МЕТА</a:t>
            </a:r>
          </a:p>
          <a:p>
            <a:pPr>
              <a:lnSpc>
                <a:spcPts val="10000"/>
              </a:lnSpc>
            </a:pPr>
            <a:r>
              <a:rPr lang="uk-UA" sz="6600" b="1" dirty="0">
                <a:solidFill>
                  <a:srgbClr val="23403D"/>
                </a:solidFill>
                <a:latin typeface="TT Norms Bold"/>
                <a:ea typeface="TT Norms Bold"/>
                <a:cs typeface="TT Norms Bold"/>
                <a:sym typeface="TT Norms Bold"/>
              </a:rPr>
              <a:t>ДІЯЛЬНОСТІ ЗАКЛАДУ</a:t>
            </a:r>
          </a:p>
        </p:txBody>
      </p:sp>
      <p:sp>
        <p:nvSpPr>
          <p:cNvPr id="36" name="Freeform 21"/>
          <p:cNvSpPr/>
          <p:nvPr/>
        </p:nvSpPr>
        <p:spPr>
          <a:xfrm>
            <a:off x="87780" y="5658546"/>
            <a:ext cx="10589585" cy="2127193"/>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7" name="Freeform 21"/>
          <p:cNvSpPr/>
          <p:nvPr/>
        </p:nvSpPr>
        <p:spPr>
          <a:xfrm>
            <a:off x="232619" y="8111298"/>
            <a:ext cx="10589585" cy="1671964"/>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38" name="TextBox 22"/>
          <p:cNvSpPr txBox="1"/>
          <p:nvPr/>
        </p:nvSpPr>
        <p:spPr>
          <a:xfrm>
            <a:off x="-149757" y="5389232"/>
            <a:ext cx="11127642" cy="2626799"/>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    </a:t>
            </a:r>
            <a:r>
              <a:rPr lang="uk-UA" sz="2500" b="1" dirty="0">
                <a:solidFill>
                  <a:srgbClr val="FFFFFF"/>
                </a:solidFill>
                <a:latin typeface="TT Norms"/>
                <a:ea typeface="TT Norms"/>
                <a:cs typeface="TT Norms"/>
                <a:sym typeface="TT Norms"/>
              </a:rPr>
              <a:t>С</a:t>
            </a:r>
            <a:r>
              <a:rPr lang="uk-UA" sz="2500" b="1" dirty="0" smtClean="0">
                <a:solidFill>
                  <a:srgbClr val="FFFFFF"/>
                </a:solidFill>
                <a:latin typeface="TT Norms"/>
                <a:ea typeface="TT Norms"/>
                <a:cs typeface="TT Norms"/>
                <a:sym typeface="TT Norms"/>
              </a:rPr>
              <a:t>творення </a:t>
            </a:r>
            <a:r>
              <a:rPr lang="uk-UA" sz="2500" b="1" dirty="0">
                <a:solidFill>
                  <a:srgbClr val="FFFFFF"/>
                </a:solidFill>
                <a:latin typeface="TT Norms"/>
                <a:ea typeface="TT Norms"/>
                <a:cs typeface="TT Norms"/>
                <a:sym typeface="TT Norms"/>
              </a:rPr>
              <a:t>сприятливого освітнього середовища на основі демократизації, гуманізації, співпраці, співтворчості, спрямоване на зміцнення здоров’я дітей, створення умов для фізичного розвитку, соціальної адаптації, духовного зростання</a:t>
            </a:r>
          </a:p>
        </p:txBody>
      </p:sp>
      <p:sp>
        <p:nvSpPr>
          <p:cNvPr id="39" name="TextBox 22"/>
          <p:cNvSpPr txBox="1"/>
          <p:nvPr/>
        </p:nvSpPr>
        <p:spPr>
          <a:xfrm>
            <a:off x="223877" y="8057583"/>
            <a:ext cx="10636427" cy="1688788"/>
          </a:xfrm>
          <a:prstGeom prst="rect">
            <a:avLst/>
          </a:prstGeom>
        </p:spPr>
        <p:txBody>
          <a:bodyPr lIns="50800" tIns="50800" rIns="50800" bIns="50800" rtlCol="0" anchor="ctr"/>
          <a:lstStyle/>
          <a:p>
            <a:pPr algn="ctr">
              <a:lnSpc>
                <a:spcPts val="3750"/>
              </a:lnSpc>
            </a:pPr>
            <a:r>
              <a:rPr lang="uk-UA" sz="2500" b="1" dirty="0" smtClean="0">
                <a:solidFill>
                  <a:srgbClr val="FFFFFF"/>
                </a:solidFill>
                <a:latin typeface="TT Norms"/>
                <a:ea typeface="TT Norms"/>
                <a:cs typeface="TT Norms"/>
                <a:sym typeface="TT Norms"/>
              </a:rPr>
              <a:t>Орієнтування </a:t>
            </a:r>
            <a:r>
              <a:rPr lang="uk-UA" sz="2500" b="1" dirty="0">
                <a:solidFill>
                  <a:srgbClr val="FFFFFF"/>
                </a:solidFill>
                <a:latin typeface="TT Norms"/>
                <a:ea typeface="TT Norms"/>
                <a:cs typeface="TT Norms"/>
                <a:sym typeface="TT Norms"/>
              </a:rPr>
              <a:t>внутрішнього світу дитини на збагачення індивідуального досвіду, самопізнання, самооцінки, саморозвитку, самовизначенні, самореалізації</a:t>
            </a:r>
          </a:p>
        </p:txBody>
      </p:sp>
      <p:sp>
        <p:nvSpPr>
          <p:cNvPr id="41" name="TextBox 22"/>
          <p:cNvSpPr txBox="1"/>
          <p:nvPr/>
        </p:nvSpPr>
        <p:spPr>
          <a:xfrm>
            <a:off x="203792" y="8535716"/>
            <a:ext cx="10636427" cy="1805017"/>
          </a:xfrm>
          <a:prstGeom prst="rect">
            <a:avLst/>
          </a:prstGeom>
        </p:spPr>
        <p:txBody>
          <a:bodyPr lIns="50800" tIns="50800" rIns="50800" bIns="50800" rtlCol="0" anchor="ctr"/>
          <a:lstStyle/>
          <a:p>
            <a:pPr algn="ctr">
              <a:lnSpc>
                <a:spcPts val="3750"/>
              </a:lnSpc>
            </a:pPr>
            <a:endParaRPr lang="uk-UA" sz="2500" b="1" dirty="0">
              <a:solidFill>
                <a:srgbClr val="FFFFFF"/>
              </a:solidFill>
              <a:latin typeface="TT Norms"/>
              <a:ea typeface="TT Norms"/>
              <a:cs typeface="TT Norms"/>
              <a:sym typeface="TT Norms"/>
            </a:endParaRPr>
          </a:p>
        </p:txBody>
      </p:sp>
      <p:sp>
        <p:nvSpPr>
          <p:cNvPr id="42" name="Freeform 6"/>
          <p:cNvSpPr/>
          <p:nvPr/>
        </p:nvSpPr>
        <p:spPr>
          <a:xfrm>
            <a:off x="-2204219" y="5219352"/>
            <a:ext cx="7926680" cy="5736935"/>
          </a:xfrm>
          <a:custGeom>
            <a:avLst/>
            <a:gdLst/>
            <a:ahLst/>
            <a:cxnLst/>
            <a:rect l="l" t="t" r="r" b="b"/>
            <a:pathLst>
              <a:path w="7926680" h="5736935">
                <a:moveTo>
                  <a:pt x="0" y="0"/>
                </a:moveTo>
                <a:lnTo>
                  <a:pt x="7926680" y="0"/>
                </a:lnTo>
                <a:lnTo>
                  <a:pt x="7926680" y="5736935"/>
                </a:lnTo>
                <a:lnTo>
                  <a:pt x="0" y="5736935"/>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extLst>
      <p:ext uri="{BB962C8B-B14F-4D97-AF65-F5344CB8AC3E}">
        <p14:creationId xmlns:p14="http://schemas.microsoft.com/office/powerpoint/2010/main" val="42779198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159846" y="-181928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1" name="TextBox 43"/>
          <p:cNvSpPr txBox="1"/>
          <p:nvPr/>
        </p:nvSpPr>
        <p:spPr>
          <a:xfrm>
            <a:off x="5013601" y="9310036"/>
            <a:ext cx="3710677" cy="384721"/>
          </a:xfrm>
          <a:prstGeom prst="rect">
            <a:avLst/>
          </a:prstGeom>
        </p:spPr>
        <p:txBody>
          <a:bodyPr wrap="square" lIns="0" tIns="0" rIns="0" bIns="0" rtlCol="0" anchor="t">
            <a:spAutoFit/>
          </a:bodyPr>
          <a:lstStyle/>
          <a:p>
            <a:pPr algn="ctr">
              <a:lnSpc>
                <a:spcPts val="3000"/>
              </a:lnSpc>
            </a:pPr>
            <a:r>
              <a:rPr lang="uk-UA" sz="2500" b="1" dirty="0">
                <a:solidFill>
                  <a:schemeClr val="bg1"/>
                </a:solidFill>
                <a:latin typeface="TT Norms Bold"/>
                <a:ea typeface="TT Norms Bold"/>
                <a:cs typeface="TT Norms Bold"/>
                <a:sym typeface="TT Norms Bold"/>
              </a:rPr>
              <a:t>асистентів-вчителів</a:t>
            </a:r>
          </a:p>
        </p:txBody>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8" name="TextBox 11"/>
          <p:cNvSpPr txBox="1"/>
          <p:nvPr/>
        </p:nvSpPr>
        <p:spPr>
          <a:xfrm>
            <a:off x="122237" y="288579"/>
            <a:ext cx="14093825" cy="1661993"/>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3600" b="1" dirty="0" smtClean="0">
                <a:solidFill>
                  <a:prstClr val="white"/>
                </a:solidFill>
                <a:latin typeface="Tahoma" panose="020B0604030504040204" pitchFamily="34" charset="0"/>
                <a:cs typeface="Tahoma" panose="020B0604030504040204" pitchFamily="34" charset="0"/>
              </a:rPr>
              <a:t>Здобувачі освіти які </a:t>
            </a:r>
            <a:r>
              <a:rPr lang="ru-RU" altLang="uk-UA" sz="3600" b="1" dirty="0" err="1" smtClean="0">
                <a:solidFill>
                  <a:prstClr val="white"/>
                </a:solidFill>
                <a:latin typeface="Tahoma" panose="020B0604030504040204" pitchFamily="34" charset="0"/>
                <a:cs typeface="Tahoma" panose="020B0604030504040204" pitchFamily="34" charset="0"/>
              </a:rPr>
              <a:t>отримали</a:t>
            </a:r>
            <a:r>
              <a:rPr lang="ru-RU" altLang="uk-UA" sz="3600" b="1" dirty="0" smtClean="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свідоцтва</a:t>
            </a:r>
            <a:r>
              <a:rPr lang="ru-RU" altLang="uk-UA" sz="3600" b="1" dirty="0">
                <a:solidFill>
                  <a:prstClr val="white"/>
                </a:solidFill>
                <a:latin typeface="Tahoma" panose="020B0604030504040204" pitchFamily="34" charset="0"/>
                <a:cs typeface="Tahoma" panose="020B0604030504040204" pitchFamily="34" charset="0"/>
              </a:rPr>
              <a:t> про </a:t>
            </a:r>
            <a:r>
              <a:rPr lang="ru-RU" altLang="uk-UA" sz="3600" b="1" dirty="0" err="1">
                <a:solidFill>
                  <a:prstClr val="white"/>
                </a:solidFill>
                <a:latin typeface="Tahoma" panose="020B0604030504040204" pitchFamily="34" charset="0"/>
                <a:cs typeface="Tahoma" panose="020B0604030504040204" pitchFamily="34" charset="0"/>
              </a:rPr>
              <a:t>здобуття</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базової</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середної</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освіти</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smtClean="0">
                <a:solidFill>
                  <a:prstClr val="white"/>
                </a:solidFill>
                <a:latin typeface="Tahoma" panose="020B0604030504040204" pitchFamily="34" charset="0"/>
                <a:cs typeface="Tahoma" panose="020B0604030504040204" pitchFamily="34" charset="0"/>
              </a:rPr>
              <a:t> з </a:t>
            </a:r>
            <a:r>
              <a:rPr lang="ru-RU" altLang="uk-UA" sz="3600" b="1" dirty="0" err="1">
                <a:solidFill>
                  <a:prstClr val="white"/>
                </a:solidFill>
                <a:latin typeface="Tahoma" panose="020B0604030504040204" pitchFamily="34" charset="0"/>
                <a:cs typeface="Tahoma" panose="020B0604030504040204" pitchFamily="34" charset="0"/>
              </a:rPr>
              <a:t>відзнакою</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smtClean="0">
                <a:solidFill>
                  <a:prstClr val="white"/>
                </a:solidFill>
                <a:latin typeface="Tahoma" panose="020B0604030504040204" pitchFamily="34" charset="0"/>
                <a:cs typeface="Tahoma" panose="020B0604030504040204" pitchFamily="34" charset="0"/>
              </a:rPr>
              <a:t> </a:t>
            </a:r>
            <a:r>
              <a:rPr lang="ru-RU" altLang="uk-UA" sz="3600" b="1" dirty="0" err="1" smtClean="0">
                <a:solidFill>
                  <a:prstClr val="white"/>
                </a:solidFill>
                <a:latin typeface="Tahoma" panose="020B0604030504040204" pitchFamily="34" charset="0"/>
                <a:cs typeface="Tahoma" panose="020B0604030504040204" pitchFamily="34" charset="0"/>
              </a:rPr>
              <a:t>протягом</a:t>
            </a:r>
            <a:r>
              <a:rPr lang="ru-RU" altLang="uk-UA" sz="3600" b="1" dirty="0" smtClean="0">
                <a:solidFill>
                  <a:prstClr val="white"/>
                </a:solidFill>
                <a:latin typeface="Tahoma" panose="020B0604030504040204" pitchFamily="34" charset="0"/>
                <a:cs typeface="Tahoma" panose="020B0604030504040204" pitchFamily="34" charset="0"/>
              </a:rPr>
              <a:t> 5 </a:t>
            </a:r>
            <a:r>
              <a:rPr lang="ru-RU" altLang="uk-UA" sz="3600" b="1" dirty="0" err="1" smtClean="0">
                <a:solidFill>
                  <a:prstClr val="white"/>
                </a:solidFill>
                <a:latin typeface="Tahoma" panose="020B0604030504040204" pitchFamily="34" charset="0"/>
                <a:cs typeface="Tahoma" panose="020B0604030504040204" pitchFamily="34" charset="0"/>
              </a:rPr>
              <a:t>років</a:t>
            </a:r>
            <a:endParaRPr lang="ru-RU" altLang="uk-UA" sz="3600" b="1" dirty="0">
              <a:solidFill>
                <a:prstClr val="white"/>
              </a:solidFill>
              <a:latin typeface="Tahoma" panose="020B0604030504040204" pitchFamily="34" charset="0"/>
              <a:cs typeface="Tahoma" panose="020B0604030504040204" pitchFamily="34" charset="0"/>
            </a:endParaRPr>
          </a:p>
          <a:p>
            <a:pPr lvl="0" algn="ctr" eaLnBrk="0" fontAlgn="base" hangingPunct="0">
              <a:spcBef>
                <a:spcPct val="0"/>
              </a:spcBef>
              <a:spcAft>
                <a:spcPct val="0"/>
              </a:spcAft>
              <a:defRPr/>
            </a:pPr>
            <a:endParaRPr lang="ru-RU" altLang="uk-UA" sz="3600" b="1" dirty="0">
              <a:solidFill>
                <a:prstClr val="white"/>
              </a:solidFill>
              <a:latin typeface="Tahoma" panose="020B0604030504040204" pitchFamily="34" charset="0"/>
              <a:cs typeface="Tahoma" panose="020B0604030504040204" pitchFamily="34" charset="0"/>
            </a:endParaRPr>
          </a:p>
        </p:txBody>
      </p:sp>
      <p:sp>
        <p:nvSpPr>
          <p:cNvPr id="17" name="Freeform 34"/>
          <p:cNvSpPr/>
          <p:nvPr/>
        </p:nvSpPr>
        <p:spPr>
          <a:xfrm rot="5400000">
            <a:off x="682350" y="2626422"/>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asvg="http://schemas.microsoft.com/office/drawing/2016/SVG/main" xmlns="" r:embed="rId16"/>
                </a:ext>
              </a:extLst>
            </a:blip>
            <a:stretch>
              <a:fillRect/>
            </a:stretch>
          </a:blipFill>
          <a:ln cap="sq">
            <a:noFill/>
            <a:prstDash val="solid"/>
            <a:miter/>
          </a:ln>
        </p:spPr>
      </p:sp>
      <p:sp>
        <p:nvSpPr>
          <p:cNvPr id="18" name="Freeform 35"/>
          <p:cNvSpPr/>
          <p:nvPr/>
        </p:nvSpPr>
        <p:spPr>
          <a:xfrm rot="5400000">
            <a:off x="682350" y="3839810"/>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19" name="Freeform 36"/>
          <p:cNvSpPr/>
          <p:nvPr/>
        </p:nvSpPr>
        <p:spPr>
          <a:xfrm rot="5400000">
            <a:off x="682350" y="5045406"/>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21" name="Freeform 37"/>
          <p:cNvSpPr/>
          <p:nvPr/>
        </p:nvSpPr>
        <p:spPr>
          <a:xfrm rot="5400000">
            <a:off x="682350" y="6251001"/>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22" name="Freeform 38"/>
          <p:cNvSpPr/>
          <p:nvPr/>
        </p:nvSpPr>
        <p:spPr>
          <a:xfrm rot="5400000">
            <a:off x="752529" y="7502183"/>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a:ln cap="sq">
            <a:noFill/>
            <a:prstDash val="solid"/>
            <a:miter/>
          </a:ln>
        </p:spPr>
      </p:sp>
      <p:sp>
        <p:nvSpPr>
          <p:cNvPr id="34" name="TextBox 51"/>
          <p:cNvSpPr txBox="1"/>
          <p:nvPr/>
        </p:nvSpPr>
        <p:spPr>
          <a:xfrm>
            <a:off x="1017283" y="2825150"/>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01</a:t>
            </a:r>
          </a:p>
        </p:txBody>
      </p:sp>
      <p:sp>
        <p:nvSpPr>
          <p:cNvPr id="35" name="TextBox 52"/>
          <p:cNvSpPr txBox="1"/>
          <p:nvPr/>
        </p:nvSpPr>
        <p:spPr>
          <a:xfrm>
            <a:off x="1017283" y="4038538"/>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02</a:t>
            </a:r>
          </a:p>
        </p:txBody>
      </p:sp>
      <p:sp>
        <p:nvSpPr>
          <p:cNvPr id="36" name="TextBox 53"/>
          <p:cNvSpPr txBox="1"/>
          <p:nvPr/>
        </p:nvSpPr>
        <p:spPr>
          <a:xfrm>
            <a:off x="1017283" y="5244134"/>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03</a:t>
            </a:r>
          </a:p>
        </p:txBody>
      </p:sp>
      <p:sp>
        <p:nvSpPr>
          <p:cNvPr id="37" name="TextBox 56"/>
          <p:cNvSpPr txBox="1"/>
          <p:nvPr/>
        </p:nvSpPr>
        <p:spPr>
          <a:xfrm>
            <a:off x="1017283" y="6449730"/>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04</a:t>
            </a:r>
          </a:p>
        </p:txBody>
      </p:sp>
      <p:sp>
        <p:nvSpPr>
          <p:cNvPr id="38" name="TextBox 57"/>
          <p:cNvSpPr txBox="1"/>
          <p:nvPr/>
        </p:nvSpPr>
        <p:spPr>
          <a:xfrm>
            <a:off x="1017283" y="7655325"/>
            <a:ext cx="597932" cy="461862"/>
          </a:xfrm>
          <a:prstGeom prst="rect">
            <a:avLst/>
          </a:prstGeom>
        </p:spPr>
        <p:txBody>
          <a:bodyPr lIns="0" tIns="0" rIns="0" bIns="0" rtlCol="0" anchor="t">
            <a:spAutoFit/>
          </a:bodyPr>
          <a:lstStyle/>
          <a:p>
            <a:pPr algn="ctr">
              <a:lnSpc>
                <a:spcPts val="3808"/>
              </a:lnSpc>
            </a:pPr>
            <a:r>
              <a:rPr lang="en-US" sz="2473" b="1" spc="103" dirty="0">
                <a:solidFill>
                  <a:srgbClr val="FFFFFF"/>
                </a:solidFill>
                <a:latin typeface="DM Sans Bold"/>
                <a:ea typeface="DM Sans Bold"/>
                <a:cs typeface="DM Sans Bold"/>
                <a:sym typeface="DM Sans Bold"/>
              </a:rPr>
              <a:t>05</a:t>
            </a:r>
          </a:p>
        </p:txBody>
      </p:sp>
      <p:sp>
        <p:nvSpPr>
          <p:cNvPr id="39" name="TextBox 60"/>
          <p:cNvSpPr txBox="1"/>
          <p:nvPr/>
        </p:nvSpPr>
        <p:spPr>
          <a:xfrm>
            <a:off x="1997102" y="2577716"/>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0" name="Freeform 34"/>
          <p:cNvSpPr/>
          <p:nvPr/>
        </p:nvSpPr>
        <p:spPr>
          <a:xfrm rot="5400000">
            <a:off x="681464" y="8707779"/>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asvg="http://schemas.microsoft.com/office/drawing/2016/SVG/main" xmlns="" r:embed="rId16"/>
                </a:ext>
              </a:extLst>
            </a:blip>
            <a:stretch>
              <a:fillRect/>
            </a:stretch>
          </a:blipFill>
          <a:ln cap="sq">
            <a:noFill/>
            <a:prstDash val="solid"/>
            <a:miter/>
          </a:ln>
        </p:spPr>
      </p:sp>
      <p:sp>
        <p:nvSpPr>
          <p:cNvPr id="41" name="TextBox 51"/>
          <p:cNvSpPr txBox="1"/>
          <p:nvPr/>
        </p:nvSpPr>
        <p:spPr>
          <a:xfrm>
            <a:off x="1016397" y="8860920"/>
            <a:ext cx="597932" cy="487313"/>
          </a:xfrm>
          <a:prstGeom prst="rect">
            <a:avLst/>
          </a:prstGeom>
        </p:spPr>
        <p:txBody>
          <a:bodyPr lIns="0" tIns="0" rIns="0" bIns="0" rtlCol="0" anchor="t">
            <a:spAutoFit/>
          </a:bodyPr>
          <a:lstStyle/>
          <a:p>
            <a:pPr algn="ctr">
              <a:lnSpc>
                <a:spcPts val="3808"/>
              </a:lnSpc>
            </a:pPr>
            <a:r>
              <a:rPr lang="en-US" sz="2473" b="1" spc="103" dirty="0" smtClean="0">
                <a:solidFill>
                  <a:srgbClr val="FFFFFF"/>
                </a:solidFill>
                <a:latin typeface="DM Sans Bold"/>
                <a:ea typeface="DM Sans Bold"/>
                <a:cs typeface="DM Sans Bold"/>
                <a:sym typeface="DM Sans Bold"/>
              </a:rPr>
              <a:t>0</a:t>
            </a:r>
            <a:r>
              <a:rPr lang="uk-UA" sz="2473" b="1" spc="103" dirty="0" smtClean="0">
                <a:solidFill>
                  <a:srgbClr val="FFFFFF"/>
                </a:solidFill>
                <a:latin typeface="DM Sans Bold"/>
                <a:ea typeface="DM Sans Bold"/>
                <a:cs typeface="DM Sans Bold"/>
                <a:sym typeface="DM Sans Bold"/>
              </a:rPr>
              <a:t>6</a:t>
            </a:r>
            <a:endParaRPr lang="en-US" sz="2473" b="1" spc="103" dirty="0">
              <a:solidFill>
                <a:srgbClr val="FFFFFF"/>
              </a:solidFill>
              <a:latin typeface="DM Sans Bold"/>
              <a:ea typeface="DM Sans Bold"/>
              <a:cs typeface="DM Sans Bold"/>
              <a:sym typeface="DM Sans Bold"/>
            </a:endParaRPr>
          </a:p>
        </p:txBody>
      </p:sp>
      <p:sp>
        <p:nvSpPr>
          <p:cNvPr id="43" name="TextBox 60"/>
          <p:cNvSpPr txBox="1"/>
          <p:nvPr/>
        </p:nvSpPr>
        <p:spPr>
          <a:xfrm>
            <a:off x="1997102" y="3997278"/>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4" name="TextBox 60"/>
          <p:cNvSpPr txBox="1"/>
          <p:nvPr/>
        </p:nvSpPr>
        <p:spPr>
          <a:xfrm>
            <a:off x="2120927" y="6390290"/>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5" name="TextBox 60"/>
          <p:cNvSpPr txBox="1"/>
          <p:nvPr/>
        </p:nvSpPr>
        <p:spPr>
          <a:xfrm>
            <a:off x="2096497" y="7579663"/>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6" name="TextBox 60"/>
          <p:cNvSpPr txBox="1"/>
          <p:nvPr/>
        </p:nvSpPr>
        <p:spPr>
          <a:xfrm>
            <a:off x="2120927" y="5275974"/>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47" name="TextBox 60"/>
          <p:cNvSpPr txBox="1"/>
          <p:nvPr/>
        </p:nvSpPr>
        <p:spPr>
          <a:xfrm>
            <a:off x="2096497" y="8711339"/>
            <a:ext cx="12877720" cy="372346"/>
          </a:xfrm>
          <a:prstGeom prst="rect">
            <a:avLst/>
          </a:prstGeom>
        </p:spPr>
        <p:txBody>
          <a:bodyPr wrap="square" lIns="0" tIns="0" rIns="0" bIns="0" rtlCol="0" anchor="t">
            <a:spAutoFit/>
          </a:bodyPr>
          <a:lstStyle/>
          <a:p>
            <a:pPr algn="just">
              <a:lnSpc>
                <a:spcPts val="2879"/>
              </a:lnSpc>
            </a:pPr>
            <a:r>
              <a:rPr lang="uk-UA" sz="3200" b="1" dirty="0" smtClean="0">
                <a:solidFill>
                  <a:srgbClr val="1F0A49"/>
                </a:solidFill>
                <a:latin typeface="Canva Sans Bold"/>
                <a:ea typeface="Canva Sans Bold"/>
                <a:cs typeface="Canva Sans Bold"/>
                <a:sym typeface="Canva Sans Bold"/>
              </a:rPr>
              <a:t> </a:t>
            </a:r>
            <a:endParaRPr lang="uk-UA" sz="3200" b="1" dirty="0">
              <a:solidFill>
                <a:srgbClr val="1F0A49"/>
              </a:solidFill>
              <a:latin typeface="Canva Sans Bold"/>
              <a:ea typeface="Canva Sans Bold"/>
              <a:cs typeface="Canva Sans Bold"/>
              <a:sym typeface="Canva Sans Bold"/>
            </a:endParaRPr>
          </a:p>
        </p:txBody>
      </p:sp>
      <p:sp>
        <p:nvSpPr>
          <p:cNvPr id="61" name="Freeform 34"/>
          <p:cNvSpPr/>
          <p:nvPr/>
        </p:nvSpPr>
        <p:spPr>
          <a:xfrm rot="5400000">
            <a:off x="15914299" y="2245183"/>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asvg="http://schemas.microsoft.com/office/drawing/2016/SVG/main" xmlns="" r:embed="rId16"/>
                </a:ext>
              </a:extLst>
            </a:blip>
            <a:stretch>
              <a:fillRect/>
            </a:stretch>
          </a:blipFill>
          <a:ln cap="sq">
            <a:noFill/>
            <a:prstDash val="solid"/>
            <a:miter/>
          </a:ln>
        </p:spPr>
      </p:sp>
      <p:sp>
        <p:nvSpPr>
          <p:cNvPr id="62" name="Freeform 35"/>
          <p:cNvSpPr/>
          <p:nvPr/>
        </p:nvSpPr>
        <p:spPr>
          <a:xfrm rot="5400000">
            <a:off x="15914299" y="3458571"/>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a:ln cap="sq">
            <a:noFill/>
            <a:prstDash val="solid"/>
            <a:miter/>
          </a:ln>
        </p:spPr>
      </p:sp>
      <p:sp>
        <p:nvSpPr>
          <p:cNvPr id="63" name="Freeform 36"/>
          <p:cNvSpPr/>
          <p:nvPr/>
        </p:nvSpPr>
        <p:spPr>
          <a:xfrm rot="5400000">
            <a:off x="15914299" y="4664167"/>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a:ln cap="sq">
            <a:noFill/>
            <a:prstDash val="solid"/>
            <a:miter/>
          </a:ln>
        </p:spPr>
      </p:sp>
      <p:sp>
        <p:nvSpPr>
          <p:cNvPr id="64" name="Freeform 37"/>
          <p:cNvSpPr/>
          <p:nvPr/>
        </p:nvSpPr>
        <p:spPr>
          <a:xfrm rot="5400000">
            <a:off x="15914299" y="5869762"/>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a:ln cap="sq">
            <a:noFill/>
            <a:prstDash val="solid"/>
            <a:miter/>
          </a:ln>
        </p:spPr>
      </p:sp>
      <p:sp>
        <p:nvSpPr>
          <p:cNvPr id="65" name="Freeform 38"/>
          <p:cNvSpPr/>
          <p:nvPr/>
        </p:nvSpPr>
        <p:spPr>
          <a:xfrm rot="5400000">
            <a:off x="15984478" y="7120944"/>
            <a:ext cx="1267798" cy="1079213"/>
          </a:xfrm>
          <a:custGeom>
            <a:avLst/>
            <a:gdLst/>
            <a:ahLst/>
            <a:cxnLst/>
            <a:rect l="l" t="t" r="r" b="b"/>
            <a:pathLst>
              <a:path w="1267798" h="1079213">
                <a:moveTo>
                  <a:pt x="0" y="0"/>
                </a:moveTo>
                <a:lnTo>
                  <a:pt x="1267798" y="0"/>
                </a:lnTo>
                <a:lnTo>
                  <a:pt x="1267798" y="1079213"/>
                </a:lnTo>
                <a:lnTo>
                  <a:pt x="0" y="1079213"/>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a:ln cap="sq">
            <a:noFill/>
            <a:prstDash val="solid"/>
            <a:miter/>
          </a:ln>
        </p:spPr>
      </p:sp>
      <p:sp>
        <p:nvSpPr>
          <p:cNvPr id="66" name="Freeform 34"/>
          <p:cNvSpPr/>
          <p:nvPr/>
        </p:nvSpPr>
        <p:spPr>
          <a:xfrm rot="5400000">
            <a:off x="15984478" y="8334332"/>
            <a:ext cx="1267798" cy="1079213"/>
          </a:xfrm>
          <a:custGeom>
            <a:avLst/>
            <a:gdLst/>
            <a:ahLst/>
            <a:cxnLst/>
            <a:rect l="l" t="t" r="r" b="b"/>
            <a:pathLst>
              <a:path w="1267798" h="1079213">
                <a:moveTo>
                  <a:pt x="0" y="0"/>
                </a:moveTo>
                <a:lnTo>
                  <a:pt x="1267798" y="0"/>
                </a:lnTo>
                <a:lnTo>
                  <a:pt x="1267798" y="1079212"/>
                </a:lnTo>
                <a:lnTo>
                  <a:pt x="0" y="1079212"/>
                </a:lnTo>
                <a:lnTo>
                  <a:pt x="0" y="0"/>
                </a:lnTo>
                <a:close/>
              </a:path>
            </a:pathLst>
          </a:custGeom>
          <a:blipFill>
            <a:blip r:embed="rId24">
              <a:extLst>
                <a:ext uri="{96DAC541-7B7A-43D3-8B79-37D633B846F1}">
                  <asvg:svgBlip xmlns:asvg="http://schemas.microsoft.com/office/drawing/2016/SVG/main" xmlns="" r:embed="rId16"/>
                </a:ext>
              </a:extLst>
            </a:blip>
            <a:stretch>
              <a:fillRect/>
            </a:stretch>
          </a:blipFill>
          <a:ln cap="sq">
            <a:noFill/>
            <a:prstDash val="solid"/>
            <a:miter/>
          </a:ln>
        </p:spPr>
      </p:sp>
      <p:graphicFrame>
        <p:nvGraphicFramePr>
          <p:cNvPr id="2" name="Таблица 1"/>
          <p:cNvGraphicFramePr>
            <a:graphicFrameLocks noGrp="1"/>
          </p:cNvGraphicFramePr>
          <p:nvPr>
            <p:extLst>
              <p:ext uri="{D42A27DB-BD31-4B8C-83A1-F6EECF244321}">
                <p14:modId xmlns:p14="http://schemas.microsoft.com/office/powerpoint/2010/main" val="3482936175"/>
              </p:ext>
            </p:extLst>
          </p:nvPr>
        </p:nvGraphicFramePr>
        <p:xfrm>
          <a:off x="3962400" y="2150889"/>
          <a:ext cx="8937303" cy="6932795"/>
        </p:xfrm>
        <a:graphic>
          <a:graphicData uri="http://schemas.openxmlformats.org/drawingml/2006/table">
            <a:tbl>
              <a:tblPr firstRow="1" bandRow="1"/>
              <a:tblGrid>
                <a:gridCol w="2979101"/>
                <a:gridCol w="2979101"/>
                <a:gridCol w="2979101"/>
              </a:tblGrid>
              <a:tr h="1386559">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 dirty="0" smtClean="0"/>
                        <a:t>2020-2021</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UA" dirty="0" smtClean="0"/>
                        <a:t>40уч.</a:t>
                      </a:r>
                      <a:endParaRPr lang="en-US"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tc>
                  <a:txBody>
                    <a:bodyPr/>
                    <a:lstStyle>
                      <a:lvl1pPr marL="0" algn="l" defTabSz="914400" rtl="0" eaLnBrk="1" latinLnBrk="0" hangingPunct="1">
                        <a:defRPr sz="1800" b="1" kern="1200">
                          <a:solidFill>
                            <a:schemeClr val="lt1"/>
                          </a:solidFill>
                          <a:latin typeface="Century Schoolbook" panose="02040604050505020304"/>
                        </a:defRPr>
                      </a:lvl1pPr>
                      <a:lvl2pPr marL="457200" algn="l" defTabSz="914400" rtl="0" eaLnBrk="1" latinLnBrk="0" hangingPunct="1">
                        <a:defRPr sz="1800" b="1" kern="1200">
                          <a:solidFill>
                            <a:schemeClr val="lt1"/>
                          </a:solidFill>
                          <a:latin typeface="Century Schoolbook" panose="02040604050505020304"/>
                        </a:defRPr>
                      </a:lvl2pPr>
                      <a:lvl3pPr marL="914400" algn="l" defTabSz="914400" rtl="0" eaLnBrk="1" latinLnBrk="0" hangingPunct="1">
                        <a:defRPr sz="1800" b="1" kern="1200">
                          <a:solidFill>
                            <a:schemeClr val="lt1"/>
                          </a:solidFill>
                          <a:latin typeface="Century Schoolbook" panose="02040604050505020304"/>
                        </a:defRPr>
                      </a:lvl3pPr>
                      <a:lvl4pPr marL="1371600" algn="l" defTabSz="914400" rtl="0" eaLnBrk="1" latinLnBrk="0" hangingPunct="1">
                        <a:defRPr sz="1800" b="1" kern="1200">
                          <a:solidFill>
                            <a:schemeClr val="lt1"/>
                          </a:solidFill>
                          <a:latin typeface="Century Schoolbook" panose="02040604050505020304"/>
                        </a:defRPr>
                      </a:lvl4pPr>
                      <a:lvl5pPr marL="1828800" algn="l" defTabSz="914400" rtl="0" eaLnBrk="1" latinLnBrk="0" hangingPunct="1">
                        <a:defRPr sz="1800" b="1" kern="1200">
                          <a:solidFill>
                            <a:schemeClr val="lt1"/>
                          </a:solidFill>
                          <a:latin typeface="Century Schoolbook" panose="02040604050505020304"/>
                        </a:defRPr>
                      </a:lvl5pPr>
                      <a:lvl6pPr marL="2286000" algn="l" defTabSz="914400" rtl="0" eaLnBrk="1" latinLnBrk="0" hangingPunct="1">
                        <a:defRPr sz="1800" b="1" kern="1200">
                          <a:solidFill>
                            <a:schemeClr val="lt1"/>
                          </a:solidFill>
                          <a:latin typeface="Century Schoolbook" panose="02040604050505020304"/>
                        </a:defRPr>
                      </a:lvl6pPr>
                      <a:lvl7pPr marL="2743200" algn="l" defTabSz="914400" rtl="0" eaLnBrk="1" latinLnBrk="0" hangingPunct="1">
                        <a:defRPr sz="1800" b="1" kern="1200">
                          <a:solidFill>
                            <a:schemeClr val="lt1"/>
                          </a:solidFill>
                          <a:latin typeface="Century Schoolbook" panose="02040604050505020304"/>
                        </a:defRPr>
                      </a:lvl7pPr>
                      <a:lvl8pPr marL="3200400" algn="l" defTabSz="914400" rtl="0" eaLnBrk="1" latinLnBrk="0" hangingPunct="1">
                        <a:defRPr sz="1800" b="1" kern="1200">
                          <a:solidFill>
                            <a:schemeClr val="lt1"/>
                          </a:solidFill>
                          <a:latin typeface="Century Schoolbook" panose="02040604050505020304"/>
                        </a:defRPr>
                      </a:lvl8pPr>
                      <a:lvl9pPr marL="3657600" algn="l" defTabSz="914400" rtl="0" eaLnBrk="1" latinLnBrk="0" hangingPunct="1">
                        <a:defRPr sz="1800" b="1" kern="1200">
                          <a:solidFill>
                            <a:schemeClr val="lt1"/>
                          </a:solidFill>
                          <a:latin typeface="Century Schoolbook" panose="02040604050505020304"/>
                        </a:defRPr>
                      </a:lvl9pPr>
                    </a:lstStyle>
                    <a:p>
                      <a:pPr algn="ctr" rtl="0"/>
                      <a:r>
                        <a:rPr lang="uk" dirty="0" smtClean="0"/>
                        <a:t>12</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8B4A90"/>
                    </a:solidFill>
                  </a:tcPr>
                </a:tc>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2021-2022</a:t>
                      </a:r>
                      <a:endParaRPr lang="en-US" dirty="0" smtClean="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41уч.</a:t>
                      </a:r>
                      <a:endParaRPr lang="uk"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5</a:t>
                      </a:r>
                      <a:endParaRPr lang="uk"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uk" dirty="0" smtClean="0"/>
                        <a:t>2022-2023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64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24</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2023-2024</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61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17</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40000"/>
                      </a:srgbClr>
                    </a:solidFill>
                  </a:tcPr>
                </a:tc>
              </a:tr>
              <a:tr h="1386559">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2024-2025 </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53 уч.</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c>
                  <a:txBody>
                    <a:bodyPr/>
                    <a:lstStyle>
                      <a:lvl1pPr marL="0" algn="l" defTabSz="914400" rtl="0" eaLnBrk="1" latinLnBrk="0" hangingPunct="1">
                        <a:defRPr sz="1800" kern="1200">
                          <a:solidFill>
                            <a:schemeClr val="dk1"/>
                          </a:solidFill>
                          <a:latin typeface="Century Schoolbook" panose="02040604050505020304"/>
                        </a:defRPr>
                      </a:lvl1pPr>
                      <a:lvl2pPr marL="457200" algn="l" defTabSz="914400" rtl="0" eaLnBrk="1" latinLnBrk="0" hangingPunct="1">
                        <a:defRPr sz="1800" kern="1200">
                          <a:solidFill>
                            <a:schemeClr val="dk1"/>
                          </a:solidFill>
                          <a:latin typeface="Century Schoolbook" panose="02040604050505020304"/>
                        </a:defRPr>
                      </a:lvl2pPr>
                      <a:lvl3pPr marL="914400" algn="l" defTabSz="914400" rtl="0" eaLnBrk="1" latinLnBrk="0" hangingPunct="1">
                        <a:defRPr sz="1800" kern="1200">
                          <a:solidFill>
                            <a:schemeClr val="dk1"/>
                          </a:solidFill>
                          <a:latin typeface="Century Schoolbook" panose="02040604050505020304"/>
                        </a:defRPr>
                      </a:lvl3pPr>
                      <a:lvl4pPr marL="1371600" algn="l" defTabSz="914400" rtl="0" eaLnBrk="1" latinLnBrk="0" hangingPunct="1">
                        <a:defRPr sz="1800" kern="1200">
                          <a:solidFill>
                            <a:schemeClr val="dk1"/>
                          </a:solidFill>
                          <a:latin typeface="Century Schoolbook" panose="02040604050505020304"/>
                        </a:defRPr>
                      </a:lvl4pPr>
                      <a:lvl5pPr marL="1828800" algn="l" defTabSz="914400" rtl="0" eaLnBrk="1" latinLnBrk="0" hangingPunct="1">
                        <a:defRPr sz="1800" kern="1200">
                          <a:solidFill>
                            <a:schemeClr val="dk1"/>
                          </a:solidFill>
                          <a:latin typeface="Century Schoolbook" panose="02040604050505020304"/>
                        </a:defRPr>
                      </a:lvl5pPr>
                      <a:lvl6pPr marL="2286000" algn="l" defTabSz="914400" rtl="0" eaLnBrk="1" latinLnBrk="0" hangingPunct="1">
                        <a:defRPr sz="1800" kern="1200">
                          <a:solidFill>
                            <a:schemeClr val="dk1"/>
                          </a:solidFill>
                          <a:latin typeface="Century Schoolbook" panose="02040604050505020304"/>
                        </a:defRPr>
                      </a:lvl6pPr>
                      <a:lvl7pPr marL="2743200" algn="l" defTabSz="914400" rtl="0" eaLnBrk="1" latinLnBrk="0" hangingPunct="1">
                        <a:defRPr sz="1800" kern="1200">
                          <a:solidFill>
                            <a:schemeClr val="dk1"/>
                          </a:solidFill>
                          <a:latin typeface="Century Schoolbook" panose="02040604050505020304"/>
                        </a:defRPr>
                      </a:lvl7pPr>
                      <a:lvl8pPr marL="3200400" algn="l" defTabSz="914400" rtl="0" eaLnBrk="1" latinLnBrk="0" hangingPunct="1">
                        <a:defRPr sz="1800" kern="1200">
                          <a:solidFill>
                            <a:schemeClr val="dk1"/>
                          </a:solidFill>
                          <a:latin typeface="Century Schoolbook" panose="02040604050505020304"/>
                        </a:defRPr>
                      </a:lvl8pPr>
                      <a:lvl9pPr marL="3657600" algn="l" defTabSz="914400" rtl="0" eaLnBrk="1" latinLnBrk="0" hangingPunct="1">
                        <a:defRPr sz="1800" kern="1200">
                          <a:solidFill>
                            <a:schemeClr val="dk1"/>
                          </a:solidFill>
                          <a:latin typeface="Century Schoolbook" panose="02040604050505020304"/>
                        </a:defRPr>
                      </a:lvl9pPr>
                    </a:lstStyle>
                    <a:p>
                      <a:pPr algn="ctr" rtl="0"/>
                      <a:r>
                        <a:rPr lang="uk" dirty="0" smtClean="0"/>
                        <a:t>7</a:t>
                      </a:r>
                      <a:endParaRPr lang="uk"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8B4A90">
                        <a:tint val="20000"/>
                      </a:srgbClr>
                    </a:solidFill>
                  </a:tcPr>
                </a:tc>
              </a:tr>
            </a:tbl>
          </a:graphicData>
        </a:graphic>
      </p:graphicFrame>
    </p:spTree>
    <p:extLst>
      <p:ext uri="{BB962C8B-B14F-4D97-AF65-F5344CB8AC3E}">
        <p14:creationId xmlns:p14="http://schemas.microsoft.com/office/powerpoint/2010/main" val="17342158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667000" y="-571500"/>
            <a:ext cx="18379715" cy="3099654"/>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1926570" y="-181248"/>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5" name="TextBox 45"/>
          <p:cNvSpPr txBox="1"/>
          <p:nvPr/>
        </p:nvSpPr>
        <p:spPr>
          <a:xfrm>
            <a:off x="-510035" y="431349"/>
            <a:ext cx="16510000" cy="553998"/>
          </a:xfrm>
          <a:prstGeom prst="rect">
            <a:avLst/>
          </a:prstGeom>
        </p:spPr>
        <p:txBody>
          <a:bodyPr wrap="square" lIns="0" tIns="0" rIns="0" bIns="0" rtlCol="0" anchor="t">
            <a:spAutoFit/>
          </a:bodyPr>
          <a:lstStyle/>
          <a:p>
            <a:pPr algn="ctr">
              <a:lnSpc>
                <a:spcPct val="100000"/>
              </a:lnSpc>
              <a:spcBef>
                <a:spcPct val="0"/>
              </a:spcBef>
              <a:buFontTx/>
              <a:buNone/>
              <a:defRPr/>
            </a:pPr>
            <a:endParaRPr lang="ru-RU" altLang="uk-UA" sz="3600" b="1" dirty="0">
              <a:solidFill>
                <a:prstClr val="white"/>
              </a:solidFill>
              <a:latin typeface="Tahoma" panose="020B0604030504040204" pitchFamily="34" charset="0"/>
              <a:cs typeface="Tahoma" panose="020B0604030504040204" pitchFamily="34" charset="0"/>
            </a:endParaRPr>
          </a:p>
        </p:txBody>
      </p:sp>
      <p:sp>
        <p:nvSpPr>
          <p:cNvPr id="43" name="Freeform 3"/>
          <p:cNvSpPr/>
          <p:nvPr/>
        </p:nvSpPr>
        <p:spPr>
          <a:xfrm rot="5400000" flipV="1">
            <a:off x="4902939" y="3784422"/>
            <a:ext cx="8605048" cy="4722020"/>
          </a:xfrm>
          <a:custGeom>
            <a:avLst/>
            <a:gdLst/>
            <a:ahLst/>
            <a:cxnLst/>
            <a:rect l="l" t="t" r="r" b="b"/>
            <a:pathLst>
              <a:path w="8605048" h="4722020">
                <a:moveTo>
                  <a:pt x="0" y="4722020"/>
                </a:moveTo>
                <a:lnTo>
                  <a:pt x="8605048" y="4722020"/>
                </a:lnTo>
                <a:lnTo>
                  <a:pt x="8605048" y="0"/>
                </a:lnTo>
                <a:lnTo>
                  <a:pt x="0" y="0"/>
                </a:lnTo>
                <a:lnTo>
                  <a:pt x="0" y="4722020"/>
                </a:lnTo>
                <a:close/>
              </a:path>
            </a:pathLst>
          </a:custGeom>
          <a:blipFill>
            <a:blip r:embed="rId24">
              <a:extLst>
                <a:ext uri="{96DAC541-7B7A-43D3-8B79-37D633B846F1}">
                  <asvg:svgBlip xmlns="" xmlns:asvg="http://schemas.microsoft.com/office/drawing/2016/SVG/main" r:embed="rId4"/>
                </a:ext>
              </a:extLst>
            </a:blip>
            <a:stretch>
              <a:fillRect/>
            </a:stretch>
          </a:blipFill>
        </p:spPr>
      </p:sp>
      <p:grpSp>
        <p:nvGrpSpPr>
          <p:cNvPr id="44" name="Group 4"/>
          <p:cNvGrpSpPr/>
          <p:nvPr/>
        </p:nvGrpSpPr>
        <p:grpSpPr>
          <a:xfrm>
            <a:off x="10641408" y="2030632"/>
            <a:ext cx="1449475" cy="1449475"/>
            <a:chOff x="0" y="0"/>
            <a:chExt cx="812800" cy="812800"/>
          </a:xfrm>
        </p:grpSpPr>
        <p:sp>
          <p:nvSpPr>
            <p:cNvPr id="64"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69" name="TextBox 6"/>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0" name="Group 7"/>
          <p:cNvGrpSpPr/>
          <p:nvPr/>
        </p:nvGrpSpPr>
        <p:grpSpPr>
          <a:xfrm>
            <a:off x="8336157" y="3378094"/>
            <a:ext cx="1449475" cy="1449475"/>
            <a:chOff x="0" y="0"/>
            <a:chExt cx="812800" cy="812800"/>
          </a:xfrm>
        </p:grpSpPr>
        <p:sp>
          <p:nvSpPr>
            <p:cNvPr id="71"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72" name="TextBox 9"/>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10"/>
          <p:cNvGrpSpPr/>
          <p:nvPr/>
        </p:nvGrpSpPr>
        <p:grpSpPr>
          <a:xfrm>
            <a:off x="10510370" y="4657857"/>
            <a:ext cx="1449475" cy="1449475"/>
            <a:chOff x="0" y="0"/>
            <a:chExt cx="812800" cy="812800"/>
          </a:xfrm>
        </p:grpSpPr>
        <p:sp>
          <p:nvSpPr>
            <p:cNvPr id="75"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97CB"/>
            </a:solidFill>
          </p:spPr>
        </p:sp>
        <p:sp>
          <p:nvSpPr>
            <p:cNvPr id="76"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7" name="Group 13"/>
          <p:cNvGrpSpPr/>
          <p:nvPr/>
        </p:nvGrpSpPr>
        <p:grpSpPr>
          <a:xfrm>
            <a:off x="6552535" y="6107332"/>
            <a:ext cx="1449475" cy="1449475"/>
            <a:chOff x="0" y="0"/>
            <a:chExt cx="812800" cy="812800"/>
          </a:xfrm>
        </p:grpSpPr>
        <p:sp>
          <p:nvSpPr>
            <p:cNvPr id="78"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9" name="TextBox 15"/>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80" name="Group 16"/>
          <p:cNvGrpSpPr/>
          <p:nvPr/>
        </p:nvGrpSpPr>
        <p:grpSpPr>
          <a:xfrm>
            <a:off x="7277272" y="8810757"/>
            <a:ext cx="1449475" cy="1449475"/>
            <a:chOff x="0" y="0"/>
            <a:chExt cx="812800" cy="812800"/>
          </a:xfrm>
        </p:grpSpPr>
        <p:sp>
          <p:nvSpPr>
            <p:cNvPr id="81"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82" name="TextBox 1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83" name="Group 19"/>
          <p:cNvGrpSpPr/>
          <p:nvPr/>
        </p:nvGrpSpPr>
        <p:grpSpPr>
          <a:xfrm>
            <a:off x="9738008" y="7288432"/>
            <a:ext cx="1449475" cy="1449475"/>
            <a:chOff x="0" y="0"/>
            <a:chExt cx="812800" cy="812800"/>
          </a:xfrm>
        </p:grpSpPr>
        <p:sp>
          <p:nvSpPr>
            <p:cNvPr id="89"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90" name="TextBox 2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93" name="TextBox 24"/>
          <p:cNvSpPr txBox="1"/>
          <p:nvPr/>
        </p:nvSpPr>
        <p:spPr>
          <a:xfrm>
            <a:off x="633112" y="3985912"/>
            <a:ext cx="5629756" cy="677108"/>
          </a:xfrm>
          <a:prstGeom prst="rect">
            <a:avLst/>
          </a:prstGeom>
        </p:spPr>
        <p:txBody>
          <a:bodyPr wrap="square" lIns="0" tIns="0" rIns="0" bIns="0" rtlCol="0" anchor="t">
            <a:spAutoFit/>
          </a:bodyPr>
          <a:lstStyle/>
          <a:p>
            <a:pPr algn="ctr">
              <a:spcBef>
                <a:spcPct val="0"/>
              </a:spcBef>
              <a:defRPr/>
            </a:pPr>
            <a:r>
              <a:rPr lang="uk-UA" altLang="uk-UA" sz="4400" b="1" dirty="0" smtClean="0">
                <a:solidFill>
                  <a:srgbClr val="00264C"/>
                </a:solidFill>
                <a:latin typeface="Tahoma" panose="020B0604030504040204" pitchFamily="34" charset="0"/>
                <a:cs typeface="Tahoma" panose="020B0604030504040204" pitchFamily="34" charset="0"/>
              </a:rPr>
              <a:t> </a:t>
            </a:r>
            <a:endParaRPr lang="ru-RU" altLang="uk-UA" sz="4400" b="1" dirty="0">
              <a:solidFill>
                <a:srgbClr val="00264C"/>
              </a:solidFill>
              <a:latin typeface="Tahoma" panose="020B0604030504040204" pitchFamily="34" charset="0"/>
              <a:cs typeface="Tahoma" panose="020B0604030504040204" pitchFamily="34" charset="0"/>
            </a:endParaRPr>
          </a:p>
        </p:txBody>
      </p:sp>
      <p:sp>
        <p:nvSpPr>
          <p:cNvPr id="94" name="Freeform 28"/>
          <p:cNvSpPr/>
          <p:nvPr/>
        </p:nvSpPr>
        <p:spPr>
          <a:xfrm>
            <a:off x="8761715" y="3759932"/>
            <a:ext cx="598361" cy="685800"/>
          </a:xfrm>
          <a:custGeom>
            <a:avLst/>
            <a:gdLst/>
            <a:ahLst/>
            <a:cxnLst/>
            <a:rect l="l" t="t" r="r" b="b"/>
            <a:pathLst>
              <a:path w="598361" h="685800">
                <a:moveTo>
                  <a:pt x="0" y="0"/>
                </a:moveTo>
                <a:lnTo>
                  <a:pt x="598360" y="0"/>
                </a:lnTo>
                <a:lnTo>
                  <a:pt x="598360" y="685800"/>
                </a:lnTo>
                <a:lnTo>
                  <a:pt x="0" y="685800"/>
                </a:lnTo>
                <a:lnTo>
                  <a:pt x="0" y="0"/>
                </a:lnTo>
                <a:close/>
              </a:path>
            </a:pathLst>
          </a:custGeom>
          <a:blipFill>
            <a:blip r:embed="rId25">
              <a:extLst>
                <a:ext uri="{96DAC541-7B7A-43D3-8B79-37D633B846F1}">
                  <asvg:svgBlip xmlns="" xmlns:asvg="http://schemas.microsoft.com/office/drawing/2016/SVG/main" r:embed="rId12"/>
                </a:ext>
              </a:extLst>
            </a:blip>
            <a:stretch>
              <a:fillRect/>
            </a:stretch>
          </a:blipFill>
        </p:spPr>
      </p:sp>
      <p:sp>
        <p:nvSpPr>
          <p:cNvPr id="95" name="Freeform 29"/>
          <p:cNvSpPr/>
          <p:nvPr/>
        </p:nvSpPr>
        <p:spPr>
          <a:xfrm>
            <a:off x="11023246" y="2418470"/>
            <a:ext cx="685800" cy="673799"/>
          </a:xfrm>
          <a:custGeom>
            <a:avLst/>
            <a:gdLst/>
            <a:ahLst/>
            <a:cxnLst/>
            <a:rect l="l" t="t" r="r" b="b"/>
            <a:pathLst>
              <a:path w="685800" h="673799">
                <a:moveTo>
                  <a:pt x="0" y="0"/>
                </a:moveTo>
                <a:lnTo>
                  <a:pt x="685800" y="0"/>
                </a:lnTo>
                <a:lnTo>
                  <a:pt x="685800" y="673799"/>
                </a:lnTo>
                <a:lnTo>
                  <a:pt x="0" y="673799"/>
                </a:lnTo>
                <a:lnTo>
                  <a:pt x="0" y="0"/>
                </a:lnTo>
                <a:close/>
              </a:path>
            </a:pathLst>
          </a:custGeom>
          <a:blipFill>
            <a:blip r:embed="rId26">
              <a:extLst>
                <a:ext uri="{96DAC541-7B7A-43D3-8B79-37D633B846F1}">
                  <asvg:svgBlip xmlns="" xmlns:asvg="http://schemas.microsoft.com/office/drawing/2016/SVG/main" r:embed="rId14"/>
                </a:ext>
              </a:extLst>
            </a:blip>
            <a:stretch>
              <a:fillRect/>
            </a:stretch>
          </a:blipFill>
          <a:ln cap="sq">
            <a:noFill/>
            <a:prstDash val="solid"/>
            <a:miter/>
          </a:ln>
        </p:spPr>
      </p:sp>
      <p:sp>
        <p:nvSpPr>
          <p:cNvPr id="96" name="Freeform 30"/>
          <p:cNvSpPr/>
          <p:nvPr/>
        </p:nvSpPr>
        <p:spPr>
          <a:xfrm>
            <a:off x="10892208" y="5073984"/>
            <a:ext cx="685800" cy="617220"/>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27">
              <a:extLst>
                <a:ext uri="{96DAC541-7B7A-43D3-8B79-37D633B846F1}">
                  <asvg:svgBlip xmlns="" xmlns:asvg="http://schemas.microsoft.com/office/drawing/2016/SVG/main" r:embed="rId16"/>
                </a:ext>
              </a:extLst>
            </a:blip>
            <a:stretch>
              <a:fillRect/>
            </a:stretch>
          </a:blipFill>
          <a:ln cap="sq">
            <a:noFill/>
            <a:prstDash val="solid"/>
            <a:miter/>
          </a:ln>
        </p:spPr>
      </p:sp>
      <p:sp>
        <p:nvSpPr>
          <p:cNvPr id="97" name="Freeform 31"/>
          <p:cNvSpPr/>
          <p:nvPr/>
        </p:nvSpPr>
        <p:spPr>
          <a:xfrm>
            <a:off x="6934372" y="6528175"/>
            <a:ext cx="685800" cy="607790"/>
          </a:xfrm>
          <a:custGeom>
            <a:avLst/>
            <a:gdLst/>
            <a:ahLst/>
            <a:cxnLst/>
            <a:rect l="l" t="t" r="r" b="b"/>
            <a:pathLst>
              <a:path w="685800" h="607790">
                <a:moveTo>
                  <a:pt x="0" y="0"/>
                </a:moveTo>
                <a:lnTo>
                  <a:pt x="685800" y="0"/>
                </a:lnTo>
                <a:lnTo>
                  <a:pt x="685800" y="607790"/>
                </a:lnTo>
                <a:lnTo>
                  <a:pt x="0" y="60779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98" name="Freeform 32"/>
          <p:cNvSpPr/>
          <p:nvPr/>
        </p:nvSpPr>
        <p:spPr>
          <a:xfrm>
            <a:off x="10119845" y="7711418"/>
            <a:ext cx="685800" cy="603504"/>
          </a:xfrm>
          <a:custGeom>
            <a:avLst/>
            <a:gdLst/>
            <a:ahLst/>
            <a:cxnLst/>
            <a:rect l="l" t="t" r="r" b="b"/>
            <a:pathLst>
              <a:path w="685800" h="603504">
                <a:moveTo>
                  <a:pt x="0" y="0"/>
                </a:moveTo>
                <a:lnTo>
                  <a:pt x="685800" y="0"/>
                </a:lnTo>
                <a:lnTo>
                  <a:pt x="685800" y="603504"/>
                </a:lnTo>
                <a:lnTo>
                  <a:pt x="0" y="603504"/>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sp>
        <p:nvSpPr>
          <p:cNvPr id="99" name="Freeform 33"/>
          <p:cNvSpPr/>
          <p:nvPr/>
        </p:nvSpPr>
        <p:spPr>
          <a:xfrm>
            <a:off x="7659110" y="9238457"/>
            <a:ext cx="685800" cy="594074"/>
          </a:xfrm>
          <a:custGeom>
            <a:avLst/>
            <a:gdLst/>
            <a:ahLst/>
            <a:cxnLst/>
            <a:rect l="l" t="t" r="r" b="b"/>
            <a:pathLst>
              <a:path w="685800" h="594074">
                <a:moveTo>
                  <a:pt x="0" y="0"/>
                </a:moveTo>
                <a:lnTo>
                  <a:pt x="685800" y="0"/>
                </a:lnTo>
                <a:lnTo>
                  <a:pt x="685800" y="594074"/>
                </a:lnTo>
                <a:lnTo>
                  <a:pt x="0" y="594074"/>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a:ln cap="sq">
            <a:noFill/>
            <a:prstDash val="solid"/>
            <a:miter/>
          </a:ln>
        </p:spPr>
      </p:sp>
      <p:sp>
        <p:nvSpPr>
          <p:cNvPr id="100" name="Freeform 21"/>
          <p:cNvSpPr/>
          <p:nvPr/>
        </p:nvSpPr>
        <p:spPr>
          <a:xfrm>
            <a:off x="329113" y="2713726"/>
            <a:ext cx="7672895" cy="2668868"/>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txBody>
          <a:bodyPr/>
          <a:lstStyle/>
          <a:p>
            <a:r>
              <a:rPr lang="uk-UA" sz="3600" b="1" dirty="0">
                <a:solidFill>
                  <a:srgbClr val="FFFFFF"/>
                </a:solidFill>
                <a:latin typeface="TT Norms"/>
                <a:ea typeface="TT Norms"/>
                <a:cs typeface="TT Norms"/>
                <a:sym typeface="TT Norms"/>
              </a:rPr>
              <a:t>17 учнів отримали «Свідоцтво про здобуття повної загальної середньої освіти з відзнакою» </a:t>
            </a:r>
            <a:endParaRPr lang="uk-UA" sz="3600" dirty="0"/>
          </a:p>
        </p:txBody>
      </p:sp>
      <p:sp>
        <p:nvSpPr>
          <p:cNvPr id="101" name="TextBox 22"/>
          <p:cNvSpPr txBox="1"/>
          <p:nvPr/>
        </p:nvSpPr>
        <p:spPr>
          <a:xfrm>
            <a:off x="485744" y="-571500"/>
            <a:ext cx="12413958" cy="3198979"/>
          </a:xfrm>
          <a:prstGeom prst="rect">
            <a:avLst/>
          </a:prstGeom>
        </p:spPr>
        <p:txBody>
          <a:bodyPr lIns="50800" tIns="50800" rIns="50800" bIns="50800" rtlCol="0" anchor="ctr"/>
          <a:lstStyle/>
          <a:p>
            <a:pPr algn="ctr">
              <a:lnSpc>
                <a:spcPts val="3750"/>
              </a:lnSpc>
            </a:pPr>
            <a:r>
              <a:rPr lang="uk-UA" sz="3600" b="1" dirty="0">
                <a:solidFill>
                  <a:srgbClr val="FFFFFF"/>
                </a:solidFill>
                <a:latin typeface="TT Norms"/>
                <a:ea typeface="TT Norms"/>
                <a:cs typeface="TT Norms"/>
                <a:sym typeface="TT Norms"/>
              </a:rPr>
              <a:t>46 учнів отримав атестати про здобуття повної загальної середньої </a:t>
            </a:r>
            <a:r>
              <a:rPr lang="uk-UA" sz="3600" b="1" dirty="0" smtClean="0">
                <a:solidFill>
                  <a:srgbClr val="FFFFFF"/>
                </a:solidFill>
                <a:latin typeface="TT Norms"/>
                <a:ea typeface="TT Norms"/>
                <a:cs typeface="TT Norms"/>
                <a:sym typeface="TT Norms"/>
              </a:rPr>
              <a:t>освіти  (відповідно наказу МОН від 16.04. 2025 № 573 )</a:t>
            </a:r>
            <a:endParaRPr lang="uk-UA" sz="3600" b="1" dirty="0">
              <a:solidFill>
                <a:srgbClr val="FFFFFF"/>
              </a:solidFill>
              <a:latin typeface="TT Norms"/>
              <a:ea typeface="TT Norms"/>
              <a:cs typeface="TT Norms"/>
              <a:sym typeface="TT Norms"/>
            </a:endParaRPr>
          </a:p>
        </p:txBody>
      </p:sp>
      <p:sp>
        <p:nvSpPr>
          <p:cNvPr id="102" name="Freeform 26"/>
          <p:cNvSpPr/>
          <p:nvPr/>
        </p:nvSpPr>
        <p:spPr>
          <a:xfrm>
            <a:off x="8332470" y="2879038"/>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a:ln cap="sq">
            <a:noFill/>
            <a:prstDash val="solid"/>
            <a:miter/>
          </a:ln>
        </p:spPr>
      </p:sp>
      <p:sp>
        <p:nvSpPr>
          <p:cNvPr id="103" name="Oval 12"/>
          <p:cNvSpPr>
            <a:spLocks noChangeArrowheads="1"/>
          </p:cNvSpPr>
          <p:nvPr/>
        </p:nvSpPr>
        <p:spPr bwMode="auto">
          <a:xfrm>
            <a:off x="14504369" y="6720852"/>
            <a:ext cx="2879725" cy="291306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5" name="Oval 12"/>
          <p:cNvSpPr>
            <a:spLocks noChangeArrowheads="1"/>
          </p:cNvSpPr>
          <p:nvPr/>
        </p:nvSpPr>
        <p:spPr bwMode="auto">
          <a:xfrm>
            <a:off x="11297543" y="6731526"/>
            <a:ext cx="2879725" cy="291306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6" name="Oval 12"/>
          <p:cNvSpPr>
            <a:spLocks noChangeArrowheads="1"/>
          </p:cNvSpPr>
          <p:nvPr/>
        </p:nvSpPr>
        <p:spPr bwMode="auto">
          <a:xfrm>
            <a:off x="12778605" y="2627479"/>
            <a:ext cx="3895277" cy="3766018"/>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107" name="Oval 12"/>
          <p:cNvSpPr>
            <a:spLocks noChangeArrowheads="1"/>
          </p:cNvSpPr>
          <p:nvPr/>
        </p:nvSpPr>
        <p:spPr bwMode="auto">
          <a:xfrm>
            <a:off x="485743" y="6720852"/>
            <a:ext cx="5673420" cy="2986683"/>
          </a:xfrm>
          <a:prstGeom prst="foldedCorner">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uk-UA" altLang="uk-UA" sz="1400" b="1" dirty="0">
              <a:solidFill>
                <a:srgbClr val="06183C"/>
              </a:solidFill>
              <a:latin typeface="Tahoma" panose="020B0604030504040204" pitchFamily="34" charset="0"/>
              <a:cs typeface="Tahoma" panose="020B0604030504040204" pitchFamily="34" charset="0"/>
            </a:endParaRPr>
          </a:p>
          <a:p>
            <a:pPr algn="ctr" eaLnBrk="1" hangingPunct="1">
              <a:lnSpc>
                <a:spcPct val="100000"/>
              </a:lnSpc>
              <a:spcBef>
                <a:spcPct val="0"/>
              </a:spcBef>
              <a:buFontTx/>
              <a:buNone/>
            </a:pPr>
            <a:r>
              <a:rPr lang="uk-UA" altLang="uk-UA" sz="2400" b="1" dirty="0" smtClean="0">
                <a:solidFill>
                  <a:srgbClr val="06183C"/>
                </a:solidFill>
                <a:latin typeface="Tahoma" panose="020B0604030504040204" pitchFamily="34" charset="0"/>
                <a:cs typeface="Tahoma" panose="020B0604030504040204" pitchFamily="34" charset="0"/>
              </a:rPr>
              <a:t>Місце для фото</a:t>
            </a:r>
            <a:endParaRPr lang="ru-RU" altLang="uk-UA" sz="2400" b="1" dirty="0">
              <a:solidFill>
                <a:srgbClr val="06183C"/>
              </a:solidFill>
              <a:latin typeface="Tahoma" panose="020B0604030504040204" pitchFamily="34" charset="0"/>
              <a:cs typeface="Tahoma" panose="020B0604030504040204" pitchFamily="34" charset="0"/>
            </a:endParaRPr>
          </a:p>
        </p:txBody>
      </p:sp>
      <p:sp>
        <p:nvSpPr>
          <p:cNvPr id="2" name="Прямоугольник 1"/>
          <p:cNvSpPr/>
          <p:nvPr/>
        </p:nvSpPr>
        <p:spPr>
          <a:xfrm>
            <a:off x="2514600" y="-266700"/>
            <a:ext cx="11201400" cy="369332"/>
          </a:xfrm>
          <a:prstGeom prst="rect">
            <a:avLst/>
          </a:prstGeom>
        </p:spPr>
        <p:txBody>
          <a:bodyPr wrap="square">
            <a:spAutoFit/>
          </a:bodyPr>
          <a:lstStyle/>
          <a:p>
            <a:r>
              <a:rPr lang="uk-UA" dirty="0" smtClean="0"/>
              <a:t> </a:t>
            </a:r>
            <a:endParaRPr lang="uk-UA" dirty="0"/>
          </a:p>
        </p:txBody>
      </p:sp>
      <p:pic>
        <p:nvPicPr>
          <p:cNvPr id="4098" name="Picture 2"/>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85744" y="5971444"/>
            <a:ext cx="5931076" cy="37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2496800" y="2627479"/>
            <a:ext cx="5410200" cy="390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1320416" y="6507409"/>
            <a:ext cx="6815184" cy="3940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0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03"/>
                                        </p:tgtEl>
                                        <p:attrNameLst>
                                          <p:attrName>style.visibility</p:attrName>
                                        </p:attrNameLst>
                                      </p:cBhvr>
                                      <p:to>
                                        <p:strVal val="visible"/>
                                      </p:to>
                                    </p:set>
                                    <p:animEffect transition="in" filter="wedge">
                                      <p:cBhvr>
                                        <p:cTn id="7" dur="2000"/>
                                        <p:tgtEl>
                                          <p:spTgt spid="10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wedge">
                                      <p:cBhvr>
                                        <p:cTn id="10" dur="2000"/>
                                        <p:tgtEl>
                                          <p:spTgt spid="105"/>
                                        </p:tgtEl>
                                      </p:cBhvr>
                                    </p:animEffect>
                                  </p:childTnLst>
                                </p:cTn>
                              </p:par>
                              <p:par>
                                <p:cTn id="11" presetID="20" presetClass="entr" presetSubtype="0" fill="hold" grpId="0" nodeType="withEffect">
                                  <p:stCondLst>
                                    <p:cond delay="0"/>
                                  </p:stCondLst>
                                  <p:childTnLst>
                                    <p:set>
                                      <p:cBhvr>
                                        <p:cTn id="12" dur="1" fill="hold">
                                          <p:stCondLst>
                                            <p:cond delay="0"/>
                                          </p:stCondLst>
                                        </p:cTn>
                                        <p:tgtEl>
                                          <p:spTgt spid="106"/>
                                        </p:tgtEl>
                                        <p:attrNameLst>
                                          <p:attrName>style.visibility</p:attrName>
                                        </p:attrNameLst>
                                      </p:cBhvr>
                                      <p:to>
                                        <p:strVal val="visible"/>
                                      </p:to>
                                    </p:set>
                                    <p:animEffect transition="in" filter="wedge">
                                      <p:cBhvr>
                                        <p:cTn id="13" dur="2000"/>
                                        <p:tgtEl>
                                          <p:spTgt spid="106"/>
                                        </p:tgtEl>
                                      </p:cBhvr>
                                    </p:animEffect>
                                  </p:childTnLst>
                                </p:cTn>
                              </p:par>
                              <p:par>
                                <p:cTn id="14" presetID="20" presetClass="entr" presetSubtype="0" fill="hold" grpId="0" nodeType="withEffect">
                                  <p:stCondLst>
                                    <p:cond delay="0"/>
                                  </p:stCondLst>
                                  <p:childTnLst>
                                    <p:set>
                                      <p:cBhvr>
                                        <p:cTn id="15" dur="1" fill="hold">
                                          <p:stCondLst>
                                            <p:cond delay="0"/>
                                          </p:stCondLst>
                                        </p:cTn>
                                        <p:tgtEl>
                                          <p:spTgt spid="107"/>
                                        </p:tgtEl>
                                        <p:attrNameLst>
                                          <p:attrName>style.visibility</p:attrName>
                                        </p:attrNameLst>
                                      </p:cBhvr>
                                      <p:to>
                                        <p:strVal val="visible"/>
                                      </p:to>
                                    </p:set>
                                    <p:animEffect transition="in" filter="wedge">
                                      <p:cBhvr>
                                        <p:cTn id="16" dur="20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animBg="1"/>
      <p:bldP spid="105" grpId="0" animBg="1"/>
      <p:bldP spid="106" grpId="0" animBg="1"/>
      <p:bldP spid="10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2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400000">
            <a:off x="6892619" y="798085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3">
              <a:alphaModFix amt="9999"/>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432320" y="-3128313"/>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3">
              <a:alphaModFix amt="9999"/>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12109480" y="5671117"/>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7" name="AutoShape 7"/>
          <p:cNvSpPr/>
          <p:nvPr/>
        </p:nvSpPr>
        <p:spPr>
          <a:xfrm>
            <a:off x="6798550" y="2095500"/>
            <a:ext cx="4023971"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10" name="TextBox 10"/>
          <p:cNvSpPr txBox="1"/>
          <p:nvPr/>
        </p:nvSpPr>
        <p:spPr>
          <a:xfrm>
            <a:off x="457200" y="643063"/>
            <a:ext cx="16687800" cy="5001369"/>
          </a:xfrm>
          <a:prstGeom prst="rect">
            <a:avLst/>
          </a:prstGeom>
        </p:spPr>
        <p:txBody>
          <a:bodyPr wrap="square" lIns="0" tIns="0" rIns="0" bIns="0" rtlCol="0" anchor="t">
            <a:spAutoFit/>
          </a:bodyPr>
          <a:lstStyle/>
          <a:p>
            <a:pPr algn="ctr">
              <a:lnSpc>
                <a:spcPts val="7843"/>
              </a:lnSpc>
            </a:pPr>
            <a:r>
              <a:rPr lang="uk-UA" sz="4400" b="1" spc="-326" dirty="0">
                <a:solidFill>
                  <a:srgbClr val="144724"/>
                </a:solidFill>
                <a:latin typeface="Bricolage Grotesque Bold"/>
                <a:ea typeface="Bricolage Grotesque Bold"/>
                <a:cs typeface="Bricolage Grotesque Bold"/>
                <a:sym typeface="Bricolage Grotesque Bold"/>
              </a:rPr>
              <a:t>Відповідно до Закону України від 29.10.2024 №4034-</a:t>
            </a:r>
            <a:r>
              <a:rPr lang="en-US" sz="4400" b="1" spc="-326" dirty="0">
                <a:solidFill>
                  <a:srgbClr val="144724"/>
                </a:solidFill>
                <a:latin typeface="Bricolage Grotesque Bold"/>
                <a:ea typeface="Bricolage Grotesque Bold"/>
                <a:cs typeface="Bricolage Grotesque Bold"/>
                <a:sym typeface="Bricolage Grotesque Bold"/>
              </a:rPr>
              <a:t>IX «</a:t>
            </a:r>
            <a:r>
              <a:rPr lang="uk-UA" sz="4400" b="1" spc="-326" dirty="0">
                <a:solidFill>
                  <a:srgbClr val="144724"/>
                </a:solidFill>
                <a:latin typeface="Bricolage Grotesque Bold"/>
                <a:ea typeface="Bricolage Grotesque Bold"/>
                <a:cs typeface="Bricolage Grotesque Bold"/>
                <a:sym typeface="Bricolage Grotesque Bold"/>
              </a:rPr>
              <a:t>Про внесення змін до деяких законів України щодо державної підсумкової атестації та вступної кампанії 2025 року» здобувачі освіти, які завершують кожен рівень повної загальної середньої освіти, звільняються від проходження державної підсумкової атестації. </a:t>
            </a:r>
          </a:p>
        </p:txBody>
      </p:sp>
      <p:sp>
        <p:nvSpPr>
          <p:cNvPr id="11" name="Freeform 11"/>
          <p:cNvSpPr/>
          <p:nvPr/>
        </p:nvSpPr>
        <p:spPr>
          <a:xfrm>
            <a:off x="762000" y="193272"/>
            <a:ext cx="2516311" cy="449791"/>
          </a:xfrm>
          <a:custGeom>
            <a:avLst/>
            <a:gdLst/>
            <a:ahLst/>
            <a:cxnLst/>
            <a:rect l="l" t="t" r="r" b="b"/>
            <a:pathLst>
              <a:path w="2516311" h="449791">
                <a:moveTo>
                  <a:pt x="0" y="0"/>
                </a:moveTo>
                <a:lnTo>
                  <a:pt x="2516311" y="0"/>
                </a:lnTo>
                <a:lnTo>
                  <a:pt x="2516311" y="449791"/>
                </a:lnTo>
                <a:lnTo>
                  <a:pt x="0" y="449791"/>
                </a:lnTo>
                <a:lnTo>
                  <a:pt x="0" y="0"/>
                </a:lnTo>
                <a:close/>
              </a:path>
            </a:pathLst>
          </a:custGeom>
          <a:blipFill>
            <a:blip r:embed="rId7">
              <a:extLst>
                <a:ext uri="{96DAC541-7B7A-43D3-8B79-37D633B846F1}">
                  <asvg:svgBlip xmlns="" xmlns:asvg="http://schemas.microsoft.com/office/drawing/2016/SVG/main" r:embed="rId10"/>
                </a:ext>
              </a:extLst>
            </a:blip>
            <a:stretch>
              <a:fillRect/>
            </a:stretch>
          </a:blipFill>
        </p:spPr>
      </p:sp>
      <p:sp>
        <p:nvSpPr>
          <p:cNvPr id="12" name="AutoShape 42"/>
          <p:cNvSpPr>
            <a:spLocks noChangeArrowheads="1"/>
          </p:cNvSpPr>
          <p:nvPr/>
        </p:nvSpPr>
        <p:spPr bwMode="auto">
          <a:xfrm>
            <a:off x="6934200" y="6111330"/>
            <a:ext cx="5497693" cy="3853822"/>
          </a:xfrm>
          <a:prstGeom prst="plaque">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4" name="AutoShape 42"/>
          <p:cNvSpPr>
            <a:spLocks noChangeArrowheads="1"/>
          </p:cNvSpPr>
          <p:nvPr/>
        </p:nvSpPr>
        <p:spPr bwMode="auto">
          <a:xfrm>
            <a:off x="784698" y="6111330"/>
            <a:ext cx="5486459" cy="3853822"/>
          </a:xfrm>
          <a:prstGeom prst="plaque">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5" name="AutoShape 55"/>
          <p:cNvSpPr>
            <a:spLocks noChangeArrowheads="1"/>
          </p:cNvSpPr>
          <p:nvPr/>
        </p:nvSpPr>
        <p:spPr bwMode="auto">
          <a:xfrm>
            <a:off x="12801463" y="6370866"/>
            <a:ext cx="5489161" cy="3594285"/>
          </a:xfrm>
          <a:prstGeom prst="plaque">
            <a:avLst>
              <a:gd name="adj" fmla="val 16667"/>
            </a:avLst>
          </a:prstGeom>
          <a:ln>
            <a:headEnd/>
            <a:tailEnd/>
          </a:ln>
        </p:spPr>
        <p:style>
          <a:lnRef idx="2">
            <a:schemeClr val="accent3"/>
          </a:lnRef>
          <a:fillRef idx="1">
            <a:schemeClr val="lt1"/>
          </a:fillRef>
          <a:effectRef idx="0">
            <a:schemeClr val="accent3"/>
          </a:effectRef>
          <a:fontRef idx="minor">
            <a:schemeClr val="dk1"/>
          </a:fontRef>
        </p:style>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uk-UA" altLang="uk-UA" sz="3200" b="1" i="1" dirty="0" smtClean="0">
                <a:solidFill>
                  <a:srgbClr val="002060"/>
                </a:solidFill>
                <a:latin typeface="Tahoma" panose="020B0604030504040204" pitchFamily="34" charset="0"/>
                <a:cs typeface="Tahoma" panose="020B0604030504040204" pitchFamily="34" charset="0"/>
              </a:rPr>
              <a:t> </a:t>
            </a:r>
            <a:endParaRPr lang="ru-RU" altLang="uk-UA" sz="3200" b="1" i="1" dirty="0">
              <a:solidFill>
                <a:srgbClr val="002060"/>
              </a:solidFill>
              <a:latin typeface="Tahoma" panose="020B0604030504040204" pitchFamily="34" charset="0"/>
              <a:cs typeface="Tahoma" panose="020B0604030504040204" pitchFamily="34" charset="0"/>
            </a:endParaRPr>
          </a:p>
        </p:txBody>
      </p:sp>
      <p:sp>
        <p:nvSpPr>
          <p:cNvPr id="17" name="Freeform 4"/>
          <p:cNvSpPr/>
          <p:nvPr/>
        </p:nvSpPr>
        <p:spPr>
          <a:xfrm>
            <a:off x="14683814" y="4740647"/>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1">
              <a:extLst>
                <a:ext uri="{96DAC541-7B7A-43D3-8B79-37D633B846F1}">
                  <asvg:svgBlip xmlns="" xmlns:asvg="http://schemas.microsoft.com/office/drawing/2016/SVG/main" r:embed="rId14"/>
                </a:ext>
              </a:extLst>
            </a:blip>
            <a:stretch>
              <a:fillRect/>
            </a:stretch>
          </a:blipFill>
        </p:spPr>
      </p:sp>
      <p:sp>
        <p:nvSpPr>
          <p:cNvPr id="18" name="Freeform 5"/>
          <p:cNvSpPr/>
          <p:nvPr/>
        </p:nvSpPr>
        <p:spPr>
          <a:xfrm>
            <a:off x="34047" y="482845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pic>
        <p:nvPicPr>
          <p:cNvPr id="5123"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4682" y="6977118"/>
            <a:ext cx="4536727" cy="2381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9200" y="6819901"/>
            <a:ext cx="4648200" cy="2440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3446444" y="6591300"/>
            <a:ext cx="4354286" cy="2767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3620750" y="-1533177"/>
            <a:ext cx="5555395" cy="2218077"/>
            <a:chOff x="0" y="0"/>
            <a:chExt cx="890604" cy="355587"/>
          </a:xfrm>
        </p:grpSpPr>
        <p:sp>
          <p:nvSpPr>
            <p:cNvPr id="4" name="Freeform 4"/>
            <p:cNvSpPr/>
            <p:nvPr/>
          </p:nvSpPr>
          <p:spPr>
            <a:xfrm>
              <a:off x="10968" y="0"/>
              <a:ext cx="868668" cy="355587"/>
            </a:xfrm>
            <a:custGeom>
              <a:avLst/>
              <a:gdLst/>
              <a:ahLst/>
              <a:cxnLst/>
              <a:rect l="l" t="t" r="r" b="b"/>
              <a:pathLst>
                <a:path w="868668" h="355587">
                  <a:moveTo>
                    <a:pt x="648564" y="0"/>
                  </a:moveTo>
                  <a:lnTo>
                    <a:pt x="16904" y="0"/>
                  </a:lnTo>
                  <a:cubicBezTo>
                    <a:pt x="11138" y="0"/>
                    <a:pt x="5808" y="3069"/>
                    <a:pt x="2914" y="8056"/>
                  </a:cubicBezTo>
                  <a:cubicBezTo>
                    <a:pt x="20" y="13043"/>
                    <a:pt x="0" y="19193"/>
                    <a:pt x="2861" y="24199"/>
                  </a:cubicBezTo>
                  <a:lnTo>
                    <a:pt x="178403" y="331388"/>
                  </a:lnTo>
                  <a:cubicBezTo>
                    <a:pt x="186955" y="346352"/>
                    <a:pt x="202869" y="355587"/>
                    <a:pt x="220104" y="355587"/>
                  </a:cubicBezTo>
                  <a:lnTo>
                    <a:pt x="851764" y="355587"/>
                  </a:lnTo>
                  <a:cubicBezTo>
                    <a:pt x="857530" y="355587"/>
                    <a:pt x="862860" y="352518"/>
                    <a:pt x="865754" y="347531"/>
                  </a:cubicBezTo>
                  <a:cubicBezTo>
                    <a:pt x="868647" y="342544"/>
                    <a:pt x="868668" y="336394"/>
                    <a:pt x="865807" y="331388"/>
                  </a:cubicBezTo>
                  <a:lnTo>
                    <a:pt x="690265" y="24199"/>
                  </a:lnTo>
                  <a:cubicBezTo>
                    <a:pt x="681713" y="9235"/>
                    <a:pt x="665799" y="0"/>
                    <a:pt x="648564" y="0"/>
                  </a:cubicBezTo>
                  <a:close/>
                </a:path>
              </a:pathLst>
            </a:custGeom>
            <a:solidFill>
              <a:srgbClr val="23403D"/>
            </a:solidFill>
          </p:spPr>
        </p:sp>
        <p:sp>
          <p:nvSpPr>
            <p:cNvPr id="5" name="TextBox 5"/>
            <p:cNvSpPr txBox="1"/>
            <p:nvPr/>
          </p:nvSpPr>
          <p:spPr>
            <a:xfrm>
              <a:off x="101600" y="-66675"/>
              <a:ext cx="687404"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559554" y="-485845"/>
            <a:ext cx="1860169" cy="1904610"/>
          </a:xfrm>
          <a:custGeom>
            <a:avLst/>
            <a:gdLst/>
            <a:ahLst/>
            <a:cxnLst/>
            <a:rect l="l" t="t" r="r" b="b"/>
            <a:pathLst>
              <a:path w="1860169" h="1904610">
                <a:moveTo>
                  <a:pt x="0" y="0"/>
                </a:moveTo>
                <a:lnTo>
                  <a:pt x="1860168" y="0"/>
                </a:lnTo>
                <a:lnTo>
                  <a:pt x="1860168" y="1904609"/>
                </a:lnTo>
                <a:lnTo>
                  <a:pt x="0" y="1904609"/>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7" name="Freeform 7"/>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792112" y="9973203"/>
            <a:ext cx="17956546" cy="2418629"/>
          </a:xfrm>
          <a:custGeom>
            <a:avLst/>
            <a:gdLst/>
            <a:ahLst/>
            <a:cxnLst/>
            <a:rect l="l" t="t" r="r" b="b"/>
            <a:pathLst>
              <a:path w="17956546" h="2418629">
                <a:moveTo>
                  <a:pt x="0" y="0"/>
                </a:moveTo>
                <a:lnTo>
                  <a:pt x="17956546" y="0"/>
                </a:lnTo>
                <a:lnTo>
                  <a:pt x="17956546" y="2418629"/>
                </a:lnTo>
                <a:lnTo>
                  <a:pt x="0" y="2418629"/>
                </a:lnTo>
                <a:lnTo>
                  <a:pt x="0" y="0"/>
                </a:lnTo>
                <a:close/>
              </a:path>
            </a:pathLst>
          </a:custGeom>
          <a:blipFill>
            <a:blip r:embed="rId8">
              <a:extLst>
                <a:ext uri="{96DAC541-7B7A-43D3-8B79-37D633B846F1}">
                  <asvg:svgBlip xmlns:asvg="http://schemas.microsoft.com/office/drawing/2016/SVG/main" xmlns="" r:embed="rId9"/>
                </a:ext>
              </a:extLst>
            </a:blip>
            <a:stretch>
              <a:fillRect t="-483732"/>
            </a:stretch>
          </a:blipFill>
        </p:spPr>
      </p:sp>
      <p:grpSp>
        <p:nvGrpSpPr>
          <p:cNvPr id="35" name="Group 35"/>
          <p:cNvGrpSpPr/>
          <p:nvPr/>
        </p:nvGrpSpPr>
        <p:grpSpPr>
          <a:xfrm>
            <a:off x="-3349299" y="-2840784"/>
            <a:ext cx="5114374" cy="4395165"/>
            <a:chOff x="0" y="0"/>
            <a:chExt cx="812800" cy="698500"/>
          </a:xfrm>
        </p:grpSpPr>
        <p:sp>
          <p:nvSpPr>
            <p:cNvPr id="36" name="Freeform 36"/>
            <p:cNvSpPr/>
            <p:nvPr/>
          </p:nvSpPr>
          <p:spPr>
            <a:xfrm>
              <a:off x="4360" y="0"/>
              <a:ext cx="804080" cy="698500"/>
            </a:xfrm>
            <a:custGeom>
              <a:avLst/>
              <a:gdLst/>
              <a:ahLst/>
              <a:cxnLst/>
              <a:rect l="l" t="t" r="r" b="b"/>
              <a:pathLst>
                <a:path w="804080" h="698500">
                  <a:moveTo>
                    <a:pt x="797021" y="368876"/>
                  </a:moveTo>
                  <a:lnTo>
                    <a:pt x="616659" y="678874"/>
                  </a:lnTo>
                  <a:cubicBezTo>
                    <a:pt x="609589" y="691025"/>
                    <a:pt x="596592" y="698500"/>
                    <a:pt x="582534" y="698500"/>
                  </a:cubicBezTo>
                  <a:lnTo>
                    <a:pt x="221546" y="698500"/>
                  </a:lnTo>
                  <a:cubicBezTo>
                    <a:pt x="207488" y="698500"/>
                    <a:pt x="194491" y="691025"/>
                    <a:pt x="187421" y="678874"/>
                  </a:cubicBezTo>
                  <a:lnTo>
                    <a:pt x="7059" y="368876"/>
                  </a:lnTo>
                  <a:cubicBezTo>
                    <a:pt x="0" y="356744"/>
                    <a:pt x="0" y="341756"/>
                    <a:pt x="7059" y="329624"/>
                  </a:cubicBezTo>
                  <a:lnTo>
                    <a:pt x="187421" y="19626"/>
                  </a:lnTo>
                  <a:cubicBezTo>
                    <a:pt x="194491" y="7475"/>
                    <a:pt x="207488" y="0"/>
                    <a:pt x="221546" y="0"/>
                  </a:cubicBezTo>
                  <a:lnTo>
                    <a:pt x="582534" y="0"/>
                  </a:lnTo>
                  <a:cubicBezTo>
                    <a:pt x="596592" y="0"/>
                    <a:pt x="609589" y="7475"/>
                    <a:pt x="616659" y="19626"/>
                  </a:cubicBezTo>
                  <a:lnTo>
                    <a:pt x="797021" y="329624"/>
                  </a:lnTo>
                  <a:cubicBezTo>
                    <a:pt x="804080" y="341756"/>
                    <a:pt x="804080" y="356744"/>
                    <a:pt x="797021" y="368876"/>
                  </a:cubicBezTo>
                  <a:close/>
                </a:path>
              </a:pathLst>
            </a:custGeom>
            <a:solidFill>
              <a:srgbClr val="1D7363"/>
            </a:solidFill>
          </p:spPr>
        </p:sp>
        <p:sp>
          <p:nvSpPr>
            <p:cNvPr id="37" name="TextBox 37"/>
            <p:cNvSpPr txBox="1"/>
            <p:nvPr/>
          </p:nvSpPr>
          <p:spPr>
            <a:xfrm>
              <a:off x="114300" y="-66675"/>
              <a:ext cx="584200" cy="765175"/>
            </a:xfrm>
            <a:prstGeom prst="rect">
              <a:avLst/>
            </a:prstGeom>
          </p:spPr>
          <p:txBody>
            <a:bodyPr lIns="50800" tIns="50800" rIns="50800" bIns="50800" rtlCol="0" anchor="ctr"/>
            <a:lstStyle/>
            <a:p>
              <a:pPr algn="ctr">
                <a:lnSpc>
                  <a:spcPts val="3750"/>
                </a:lnSpc>
              </a:pPr>
              <a:endParaRPr dirty="0"/>
            </a:p>
          </p:txBody>
        </p:sp>
      </p:grpSp>
      <p:sp>
        <p:nvSpPr>
          <p:cNvPr id="38" name="Freeform 38"/>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sp>
        <p:nvSpPr>
          <p:cNvPr id="39" name="TextBox 39"/>
          <p:cNvSpPr txBox="1"/>
          <p:nvPr/>
        </p:nvSpPr>
        <p:spPr>
          <a:xfrm>
            <a:off x="1453805" y="372583"/>
            <a:ext cx="13792200" cy="2492990"/>
          </a:xfrm>
          <a:prstGeom prst="rect">
            <a:avLst/>
          </a:prstGeom>
        </p:spPr>
        <p:txBody>
          <a:bodyPr wrap="square" lIns="0" tIns="0" rIns="0" bIns="0" rtlCol="0" anchor="t">
            <a:spAutoFit/>
          </a:bodyPr>
          <a:lstStyle/>
          <a:p>
            <a:pPr algn="ctr"/>
            <a:r>
              <a:rPr lang="ru-RU" sz="5400" b="1" dirty="0" err="1" smtClean="0">
                <a:solidFill>
                  <a:srgbClr val="23403D"/>
                </a:solidFill>
                <a:latin typeface="Sitka Banner" pitchFamily="2" charset="0"/>
                <a:ea typeface="TT Norms Bold"/>
                <a:cs typeface="TT Norms Bold"/>
                <a:sym typeface="TT Norms Bold"/>
              </a:rPr>
              <a:t>Результати</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успішності</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учнів</a:t>
            </a:r>
            <a:endParaRPr lang="ru-RU" sz="5400" b="1" dirty="0" smtClean="0">
              <a:solidFill>
                <a:srgbClr val="23403D"/>
              </a:solidFill>
              <a:latin typeface="Sitka Banner" pitchFamily="2" charset="0"/>
              <a:ea typeface="TT Norms Bold"/>
              <a:cs typeface="TT Norms Bold"/>
              <a:sym typeface="TT Norms Bold"/>
            </a:endParaRPr>
          </a:p>
          <a:p>
            <a:pPr algn="ctr"/>
            <a:r>
              <a:rPr lang="ru-RU" sz="5400" b="1" dirty="0" smtClean="0">
                <a:solidFill>
                  <a:srgbClr val="23403D"/>
                </a:solidFill>
                <a:latin typeface="Sitka Banner" pitchFamily="2" charset="0"/>
                <a:ea typeface="TT Norms Bold"/>
                <a:cs typeface="TT Norms Bold"/>
                <a:sym typeface="TT Norms Bold"/>
              </a:rPr>
              <a:t> за </a:t>
            </a:r>
            <a:r>
              <a:rPr lang="ru-RU" sz="5400" b="1" dirty="0" err="1" smtClean="0">
                <a:solidFill>
                  <a:srgbClr val="23403D"/>
                </a:solidFill>
                <a:latin typeface="Sitka Banner" pitchFamily="2" charset="0"/>
                <a:ea typeface="TT Norms Bold"/>
                <a:cs typeface="TT Norms Bold"/>
                <a:sym typeface="TT Norms Bold"/>
              </a:rPr>
              <a:t>рік</a:t>
            </a:r>
            <a:r>
              <a:rPr lang="ru-RU" sz="5400" b="1" dirty="0" smtClean="0">
                <a:solidFill>
                  <a:srgbClr val="23403D"/>
                </a:solidFill>
                <a:latin typeface="Sitka Banner" pitchFamily="2" charset="0"/>
                <a:ea typeface="TT Norms Bold"/>
                <a:cs typeface="TT Norms Bold"/>
                <a:sym typeface="TT Norms Bold"/>
              </a:rPr>
              <a:t> 2024-2025 </a:t>
            </a:r>
            <a:r>
              <a:rPr lang="ru-RU" sz="5400" b="1" dirty="0" err="1" smtClean="0">
                <a:solidFill>
                  <a:srgbClr val="23403D"/>
                </a:solidFill>
                <a:latin typeface="Sitka Banner" pitchFamily="2" charset="0"/>
                <a:ea typeface="TT Norms Bold"/>
                <a:cs typeface="TT Norms Bold"/>
                <a:sym typeface="TT Norms Bold"/>
              </a:rPr>
              <a:t>н.р</a:t>
            </a:r>
            <a:r>
              <a:rPr lang="ru-RU" sz="5400" b="1" dirty="0" smtClean="0">
                <a:solidFill>
                  <a:srgbClr val="23403D"/>
                </a:solidFill>
                <a:latin typeface="Sitka Banner" pitchFamily="2" charset="0"/>
                <a:ea typeface="TT Norms Bold"/>
                <a:cs typeface="TT Norms Bold"/>
                <a:sym typeface="TT Norms Bold"/>
              </a:rPr>
              <a:t>.</a:t>
            </a:r>
          </a:p>
          <a:p>
            <a:pPr algn="ctr"/>
            <a:r>
              <a:rPr lang="ru-RU" sz="5400" b="1" dirty="0" err="1" smtClean="0">
                <a:solidFill>
                  <a:srgbClr val="23403D"/>
                </a:solidFill>
                <a:latin typeface="Sitka Banner" pitchFamily="2" charset="0"/>
                <a:ea typeface="TT Norms Bold"/>
                <a:cs typeface="TT Norms Bold"/>
                <a:sym typeface="TT Norms Bold"/>
              </a:rPr>
              <a:t>Дубенського</a:t>
            </a:r>
            <a:r>
              <a:rPr lang="ru-RU" sz="5400" b="1" dirty="0" smtClean="0">
                <a:solidFill>
                  <a:srgbClr val="23403D"/>
                </a:solidFill>
                <a:latin typeface="Sitka Banner" pitchFamily="2" charset="0"/>
                <a:ea typeface="TT Norms Bold"/>
                <a:cs typeface="TT Norms Bold"/>
                <a:sym typeface="TT Norms Bold"/>
              </a:rPr>
              <a:t> </a:t>
            </a:r>
            <a:r>
              <a:rPr lang="ru-RU" sz="5400" b="1" dirty="0" err="1" smtClean="0">
                <a:solidFill>
                  <a:srgbClr val="23403D"/>
                </a:solidFill>
                <a:latin typeface="Sitka Banner" pitchFamily="2" charset="0"/>
                <a:ea typeface="TT Norms Bold"/>
                <a:cs typeface="TT Norms Bold"/>
                <a:sym typeface="TT Norms Bold"/>
              </a:rPr>
              <a:t>ліцею</a:t>
            </a:r>
            <a:r>
              <a:rPr lang="ru-RU" sz="5400" b="1" dirty="0" smtClean="0">
                <a:solidFill>
                  <a:srgbClr val="23403D"/>
                </a:solidFill>
                <a:latin typeface="Sitka Banner" pitchFamily="2" charset="0"/>
                <a:ea typeface="TT Norms Bold"/>
                <a:cs typeface="TT Norms Bold"/>
                <a:sym typeface="TT Norms Bold"/>
              </a:rPr>
              <a:t> № 2</a:t>
            </a:r>
            <a:endParaRPr lang="ru-RU" sz="5400" b="1" dirty="0">
              <a:solidFill>
                <a:srgbClr val="23403D"/>
              </a:solidFill>
              <a:latin typeface="Sitka Banner" pitchFamily="2" charset="0"/>
              <a:ea typeface="TT Norms Bold"/>
              <a:cs typeface="TT Norms Bold"/>
              <a:sym typeface="TT Norms Bold"/>
            </a:endParaRPr>
          </a:p>
        </p:txBody>
      </p:sp>
      <p:sp>
        <p:nvSpPr>
          <p:cNvPr id="42" name="TextBox 42"/>
          <p:cNvSpPr txBox="1"/>
          <p:nvPr/>
        </p:nvSpPr>
        <p:spPr>
          <a:xfrm>
            <a:off x="-424068" y="8013231"/>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ru-RU" sz="2800" b="1" spc="50" dirty="0">
              <a:solidFill>
                <a:srgbClr val="23403D"/>
              </a:solidFill>
              <a:latin typeface="TT Norms Bold"/>
              <a:ea typeface="TT Norms Bold"/>
              <a:cs typeface="TT Norms Bold"/>
              <a:sym typeface="TT Norms Bold"/>
            </a:endParaRPr>
          </a:p>
        </p:txBody>
      </p:sp>
      <p:sp>
        <p:nvSpPr>
          <p:cNvPr id="50" name="Freeform 50"/>
          <p:cNvSpPr/>
          <p:nvPr/>
        </p:nvSpPr>
        <p:spPr>
          <a:xfrm>
            <a:off x="8186161" y="-371954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3" name="TextBox 42"/>
          <p:cNvSpPr txBox="1"/>
          <p:nvPr/>
        </p:nvSpPr>
        <p:spPr>
          <a:xfrm>
            <a:off x="8800857" y="5625550"/>
            <a:ext cx="3708231" cy="487313"/>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МІС</a:t>
            </a:r>
            <a:r>
              <a:rPr lang="uk-UA" sz="2800" b="1" spc="50" dirty="0" smtClean="0">
                <a:solidFill>
                  <a:schemeClr val="bg1"/>
                </a:solidFill>
                <a:latin typeface="TT Norms Bold"/>
                <a:ea typeface="TT Norms Bold"/>
                <a:cs typeface="TT Norms Bold"/>
                <a:sym typeface="TT Norms Bold"/>
              </a:rPr>
              <a:t>Ц</a:t>
            </a:r>
            <a:r>
              <a:rPr lang="uk-UA" sz="2500" b="1" spc="50" dirty="0" smtClean="0">
                <a:solidFill>
                  <a:schemeClr val="bg1"/>
                </a:solidFill>
                <a:latin typeface="TT Norms Bold"/>
                <a:ea typeface="TT Norms Bold"/>
                <a:cs typeface="TT Norms Bold"/>
                <a:sym typeface="TT Norms Bold"/>
              </a:rPr>
              <a:t>Е ДЛЯ ФОТО</a:t>
            </a:r>
            <a:endParaRPr lang="en-US" sz="2500" b="1" spc="50" dirty="0">
              <a:solidFill>
                <a:schemeClr val="bg1"/>
              </a:solidFill>
              <a:latin typeface="TT Norms Bold"/>
              <a:ea typeface="TT Norms Bold"/>
              <a:cs typeface="TT Norms Bold"/>
              <a:sym typeface="TT Norms Bold"/>
            </a:endParaRPr>
          </a:p>
        </p:txBody>
      </p:sp>
      <p:sp>
        <p:nvSpPr>
          <p:cNvPr id="55" name="TextBox 42"/>
          <p:cNvSpPr txBox="1"/>
          <p:nvPr/>
        </p:nvSpPr>
        <p:spPr>
          <a:xfrm>
            <a:off x="3116891" y="798000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6" name="TextBox 42"/>
          <p:cNvSpPr txBox="1"/>
          <p:nvPr/>
        </p:nvSpPr>
        <p:spPr>
          <a:xfrm>
            <a:off x="6826290" y="7980007"/>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57" name="TextBox 42"/>
          <p:cNvSpPr txBox="1"/>
          <p:nvPr/>
        </p:nvSpPr>
        <p:spPr>
          <a:xfrm>
            <a:off x="10546897" y="7970236"/>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101" name="Freeform 3"/>
          <p:cNvSpPr/>
          <p:nvPr/>
        </p:nvSpPr>
        <p:spPr>
          <a:xfrm>
            <a:off x="83825"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7CD4D2"/>
          </a:solidFill>
        </p:spPr>
      </p:sp>
      <p:sp>
        <p:nvSpPr>
          <p:cNvPr id="104" name="Freeform 6"/>
          <p:cNvSpPr/>
          <p:nvPr/>
        </p:nvSpPr>
        <p:spPr>
          <a:xfrm>
            <a:off x="83825" y="3288639"/>
            <a:ext cx="3389473" cy="909404"/>
          </a:xfrm>
          <a:custGeom>
            <a:avLst/>
            <a:gdLst/>
            <a:ahLst/>
            <a:cxnLst/>
            <a:rect l="l" t="t" r="r" b="b"/>
            <a:pathLst>
              <a:path w="892701" h="239514">
                <a:moveTo>
                  <a:pt x="0" y="0"/>
                </a:moveTo>
                <a:lnTo>
                  <a:pt x="892701" y="0"/>
                </a:lnTo>
                <a:lnTo>
                  <a:pt x="892701" y="239514"/>
                </a:lnTo>
                <a:lnTo>
                  <a:pt x="0" y="239514"/>
                </a:lnTo>
                <a:close/>
              </a:path>
            </a:pathLst>
          </a:custGeom>
          <a:solidFill>
            <a:srgbClr val="E0F4F4"/>
          </a:solidFill>
        </p:spPr>
      </p:sp>
      <p:sp>
        <p:nvSpPr>
          <p:cNvPr id="107" name="Freeform 9"/>
          <p:cNvSpPr/>
          <p:nvPr/>
        </p:nvSpPr>
        <p:spPr>
          <a:xfrm>
            <a:off x="8106" y="5030763"/>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7CD4D2"/>
          </a:solidFill>
        </p:spPr>
        <p:txBody>
          <a:bodyPr/>
          <a:lstStyle/>
          <a:p>
            <a:endParaRPr lang="uk-UA" dirty="0"/>
          </a:p>
        </p:txBody>
      </p:sp>
      <p:sp>
        <p:nvSpPr>
          <p:cNvPr id="110" name="Freeform 12"/>
          <p:cNvSpPr/>
          <p:nvPr/>
        </p:nvSpPr>
        <p:spPr>
          <a:xfrm>
            <a:off x="3717999"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4AB1B4"/>
          </a:solidFill>
        </p:spPr>
      </p:sp>
      <p:grpSp>
        <p:nvGrpSpPr>
          <p:cNvPr id="112" name="Group 14"/>
          <p:cNvGrpSpPr/>
          <p:nvPr/>
        </p:nvGrpSpPr>
        <p:grpSpPr>
          <a:xfrm>
            <a:off x="3717999" y="3107813"/>
            <a:ext cx="3389473" cy="1090230"/>
            <a:chOff x="0" y="-47625"/>
            <a:chExt cx="892701" cy="287139"/>
          </a:xfrm>
        </p:grpSpPr>
        <p:sp>
          <p:nvSpPr>
            <p:cNvPr id="113" name="Freeform 15"/>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D2F1F1"/>
            </a:solidFill>
          </p:spPr>
        </p:sp>
        <p:sp>
          <p:nvSpPr>
            <p:cNvPr id="114" name="TextBox 16"/>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4AB1B4"/>
                </a:solidFill>
                <a:latin typeface="Aileron Bold Italics"/>
                <a:ea typeface="Aileron Bold Italics"/>
                <a:cs typeface="Aileron Bold Italics"/>
                <a:sym typeface="Aileron Bold Italics"/>
              </a:endParaRPr>
            </a:p>
          </p:txBody>
        </p:sp>
      </p:grpSp>
      <p:sp>
        <p:nvSpPr>
          <p:cNvPr id="116" name="Freeform 18"/>
          <p:cNvSpPr/>
          <p:nvPr/>
        </p:nvSpPr>
        <p:spPr>
          <a:xfrm>
            <a:off x="3717999" y="5048511"/>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4AB1B4"/>
          </a:solidFill>
        </p:spPr>
      </p:sp>
      <p:grpSp>
        <p:nvGrpSpPr>
          <p:cNvPr id="118" name="Group 20"/>
          <p:cNvGrpSpPr/>
          <p:nvPr/>
        </p:nvGrpSpPr>
        <p:grpSpPr>
          <a:xfrm rot="5400000">
            <a:off x="3188952" y="5509379"/>
            <a:ext cx="921762" cy="372122"/>
            <a:chOff x="0" y="0"/>
            <a:chExt cx="812800" cy="328133"/>
          </a:xfrm>
        </p:grpSpPr>
        <p:sp>
          <p:nvSpPr>
            <p:cNvPr id="119" name="Freeform 21"/>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7CD4D2"/>
            </a:solidFill>
          </p:spPr>
        </p:sp>
        <p:sp>
          <p:nvSpPr>
            <p:cNvPr id="120" name="TextBox 22"/>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22" name="Freeform 24"/>
          <p:cNvSpPr/>
          <p:nvPr/>
        </p:nvSpPr>
        <p:spPr>
          <a:xfrm>
            <a:off x="7352173"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37C9EF"/>
          </a:solidFill>
        </p:spPr>
      </p:sp>
      <p:grpSp>
        <p:nvGrpSpPr>
          <p:cNvPr id="124" name="Group 26"/>
          <p:cNvGrpSpPr/>
          <p:nvPr/>
        </p:nvGrpSpPr>
        <p:grpSpPr>
          <a:xfrm>
            <a:off x="7352173" y="3288639"/>
            <a:ext cx="3389473" cy="909404"/>
            <a:chOff x="0" y="0"/>
            <a:chExt cx="892701" cy="239514"/>
          </a:xfrm>
        </p:grpSpPr>
        <p:sp>
          <p:nvSpPr>
            <p:cNvPr id="125" name="Freeform 27"/>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D3F2FB"/>
            </a:solidFill>
          </p:spPr>
        </p:sp>
        <p:sp>
          <p:nvSpPr>
            <p:cNvPr id="126" name="TextBox 28"/>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37C9EF"/>
                </a:solidFill>
                <a:latin typeface="Aileron Bold Italics"/>
                <a:ea typeface="Aileron Bold Italics"/>
                <a:cs typeface="Aileron Bold Italics"/>
                <a:sym typeface="Aileron Bold Italics"/>
              </a:endParaRPr>
            </a:p>
          </p:txBody>
        </p:sp>
      </p:grpSp>
      <p:grpSp>
        <p:nvGrpSpPr>
          <p:cNvPr id="127" name="Group 29"/>
          <p:cNvGrpSpPr/>
          <p:nvPr/>
        </p:nvGrpSpPr>
        <p:grpSpPr>
          <a:xfrm>
            <a:off x="7352173" y="5031202"/>
            <a:ext cx="3389473" cy="2196569"/>
            <a:chOff x="0" y="0"/>
            <a:chExt cx="892701" cy="578520"/>
          </a:xfrm>
        </p:grpSpPr>
        <p:sp>
          <p:nvSpPr>
            <p:cNvPr id="128" name="Freeform 30"/>
            <p:cNvSpPr/>
            <p:nvPr/>
          </p:nvSpPr>
          <p:spPr>
            <a:xfrm>
              <a:off x="0" y="0"/>
              <a:ext cx="892701" cy="578520"/>
            </a:xfrm>
            <a:custGeom>
              <a:avLst/>
              <a:gdLst/>
              <a:ahLst/>
              <a:cxnLst/>
              <a:rect l="l" t="t" r="r" b="b"/>
              <a:pathLst>
                <a:path w="892701" h="578520">
                  <a:moveTo>
                    <a:pt x="0" y="0"/>
                  </a:moveTo>
                  <a:lnTo>
                    <a:pt x="892701" y="0"/>
                  </a:lnTo>
                  <a:lnTo>
                    <a:pt x="892701" y="578520"/>
                  </a:lnTo>
                  <a:lnTo>
                    <a:pt x="0" y="578520"/>
                  </a:lnTo>
                  <a:close/>
                </a:path>
              </a:pathLst>
            </a:custGeom>
            <a:solidFill>
              <a:srgbClr val="37C9EF"/>
            </a:solidFill>
          </p:spPr>
        </p:sp>
        <p:sp>
          <p:nvSpPr>
            <p:cNvPr id="129" name="TextBox 31"/>
            <p:cNvSpPr txBox="1"/>
            <p:nvPr/>
          </p:nvSpPr>
          <p:spPr>
            <a:xfrm>
              <a:off x="0" y="-47625"/>
              <a:ext cx="892701" cy="626145"/>
            </a:xfrm>
            <a:prstGeom prst="rect">
              <a:avLst/>
            </a:prstGeom>
          </p:spPr>
          <p:txBody>
            <a:bodyPr lIns="254000" tIns="254000" rIns="254000" bIns="254000" rtlCol="0" anchor="t"/>
            <a:lstStyle/>
            <a:p>
              <a:pPr algn="l">
                <a:lnSpc>
                  <a:spcPts val="2800"/>
                </a:lnSpc>
              </a:pPr>
              <a:endParaRPr lang="en-US" sz="2000" i="1" spc="60" dirty="0">
                <a:solidFill>
                  <a:srgbClr val="FFFFFF"/>
                </a:solidFill>
                <a:latin typeface="Aileron Italics"/>
                <a:ea typeface="Aileron Italics"/>
                <a:cs typeface="Aileron Italics"/>
                <a:sym typeface="Aileron Italics"/>
              </a:endParaRPr>
            </a:p>
          </p:txBody>
        </p:sp>
      </p:grpSp>
      <p:grpSp>
        <p:nvGrpSpPr>
          <p:cNvPr id="130" name="Group 32"/>
          <p:cNvGrpSpPr/>
          <p:nvPr/>
        </p:nvGrpSpPr>
        <p:grpSpPr>
          <a:xfrm rot="5400000">
            <a:off x="6823126" y="5509379"/>
            <a:ext cx="921762" cy="372122"/>
            <a:chOff x="0" y="0"/>
            <a:chExt cx="812800" cy="328133"/>
          </a:xfrm>
        </p:grpSpPr>
        <p:sp>
          <p:nvSpPr>
            <p:cNvPr id="131" name="Freeform 33"/>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4AB1B4"/>
            </a:solidFill>
          </p:spPr>
        </p:sp>
        <p:sp>
          <p:nvSpPr>
            <p:cNvPr id="132" name="TextBox 34"/>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34" name="Freeform 36"/>
          <p:cNvSpPr/>
          <p:nvPr/>
        </p:nvSpPr>
        <p:spPr>
          <a:xfrm>
            <a:off x="10953803" y="4207567"/>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2C92D5"/>
          </a:solidFill>
        </p:spPr>
      </p:sp>
      <p:grpSp>
        <p:nvGrpSpPr>
          <p:cNvPr id="136" name="Group 38"/>
          <p:cNvGrpSpPr/>
          <p:nvPr/>
        </p:nvGrpSpPr>
        <p:grpSpPr>
          <a:xfrm>
            <a:off x="7879676" y="10436790"/>
            <a:ext cx="3389473" cy="909404"/>
            <a:chOff x="0" y="0"/>
            <a:chExt cx="892701" cy="239514"/>
          </a:xfrm>
        </p:grpSpPr>
        <p:sp>
          <p:nvSpPr>
            <p:cNvPr id="137" name="Freeform 39"/>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FE4F5"/>
            </a:solidFill>
          </p:spPr>
        </p:sp>
        <p:sp>
          <p:nvSpPr>
            <p:cNvPr id="138" name="TextBox 40"/>
            <p:cNvSpPr txBox="1"/>
            <p:nvPr/>
          </p:nvSpPr>
          <p:spPr>
            <a:xfrm>
              <a:off x="0" y="-47625"/>
              <a:ext cx="892701" cy="287139"/>
            </a:xfrm>
            <a:prstGeom prst="rect">
              <a:avLst/>
            </a:prstGeom>
          </p:spPr>
          <p:txBody>
            <a:bodyPr lIns="254000" tIns="254000" rIns="254000" bIns="254000" rtlCol="0" anchor="ctr"/>
            <a:lstStyle/>
            <a:p>
              <a:pPr algn="l">
                <a:lnSpc>
                  <a:spcPts val="3359"/>
                </a:lnSpc>
              </a:pPr>
              <a:r>
                <a:rPr lang="en-US" sz="2400" b="1" i="1" spc="216" dirty="0">
                  <a:solidFill>
                    <a:srgbClr val="2C92D5"/>
                  </a:solidFill>
                  <a:latin typeface="Aileron Bold Italics"/>
                  <a:ea typeface="Aileron Bold Italics"/>
                  <a:cs typeface="Aileron Bold Italics"/>
                  <a:sym typeface="Aileron Bold Italics"/>
                </a:rPr>
                <a:t>04</a:t>
              </a:r>
            </a:p>
          </p:txBody>
        </p:sp>
      </p:grpSp>
      <p:sp>
        <p:nvSpPr>
          <p:cNvPr id="140" name="Freeform 42"/>
          <p:cNvSpPr/>
          <p:nvPr/>
        </p:nvSpPr>
        <p:spPr>
          <a:xfrm>
            <a:off x="10953803" y="5058036"/>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2C92D5"/>
          </a:solidFill>
        </p:spPr>
      </p:sp>
      <p:grpSp>
        <p:nvGrpSpPr>
          <p:cNvPr id="142" name="Group 44"/>
          <p:cNvGrpSpPr/>
          <p:nvPr/>
        </p:nvGrpSpPr>
        <p:grpSpPr>
          <a:xfrm rot="5400000">
            <a:off x="10464684" y="5563527"/>
            <a:ext cx="921762" cy="372122"/>
            <a:chOff x="0" y="0"/>
            <a:chExt cx="812800" cy="328133"/>
          </a:xfrm>
        </p:grpSpPr>
        <p:sp>
          <p:nvSpPr>
            <p:cNvPr id="143" name="Freeform 45"/>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37C9EF"/>
            </a:solidFill>
          </p:spPr>
        </p:sp>
        <p:sp>
          <p:nvSpPr>
            <p:cNvPr id="144" name="TextBox 46"/>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sp>
        <p:nvSpPr>
          <p:cNvPr id="146" name="Freeform 48"/>
          <p:cNvSpPr/>
          <p:nvPr/>
        </p:nvSpPr>
        <p:spPr>
          <a:xfrm>
            <a:off x="14587977" y="4198043"/>
            <a:ext cx="3389473" cy="859993"/>
          </a:xfrm>
          <a:custGeom>
            <a:avLst/>
            <a:gdLst/>
            <a:ahLst/>
            <a:cxnLst/>
            <a:rect l="l" t="t" r="r" b="b"/>
            <a:pathLst>
              <a:path w="892701" h="226500">
                <a:moveTo>
                  <a:pt x="0" y="0"/>
                </a:moveTo>
                <a:lnTo>
                  <a:pt x="892701" y="0"/>
                </a:lnTo>
                <a:lnTo>
                  <a:pt x="892701" y="226500"/>
                </a:lnTo>
                <a:lnTo>
                  <a:pt x="0" y="226500"/>
                </a:lnTo>
                <a:close/>
              </a:path>
            </a:pathLst>
          </a:custGeom>
          <a:solidFill>
            <a:srgbClr val="13538A"/>
          </a:solidFill>
        </p:spPr>
      </p:sp>
      <p:grpSp>
        <p:nvGrpSpPr>
          <p:cNvPr id="148" name="Group 50"/>
          <p:cNvGrpSpPr/>
          <p:nvPr/>
        </p:nvGrpSpPr>
        <p:grpSpPr>
          <a:xfrm>
            <a:off x="11513850" y="10436790"/>
            <a:ext cx="3389473" cy="909404"/>
            <a:chOff x="0" y="0"/>
            <a:chExt cx="892701" cy="239514"/>
          </a:xfrm>
        </p:grpSpPr>
        <p:sp>
          <p:nvSpPr>
            <p:cNvPr id="149" name="Freeform 51"/>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8D4E2"/>
            </a:solidFill>
          </p:spPr>
        </p:sp>
        <p:sp>
          <p:nvSpPr>
            <p:cNvPr id="150" name="TextBox 52"/>
            <p:cNvSpPr txBox="1"/>
            <p:nvPr/>
          </p:nvSpPr>
          <p:spPr>
            <a:xfrm>
              <a:off x="0" y="-47625"/>
              <a:ext cx="892701" cy="287139"/>
            </a:xfrm>
            <a:prstGeom prst="rect">
              <a:avLst/>
            </a:prstGeom>
          </p:spPr>
          <p:txBody>
            <a:bodyPr lIns="254000" tIns="254000" rIns="254000" bIns="254000" rtlCol="0" anchor="ctr"/>
            <a:lstStyle/>
            <a:p>
              <a:pPr algn="l">
                <a:lnSpc>
                  <a:spcPts val="3359"/>
                </a:lnSpc>
              </a:pPr>
              <a:r>
                <a:rPr lang="en-US" sz="2400" b="1" i="1" spc="216" dirty="0">
                  <a:solidFill>
                    <a:srgbClr val="13538A"/>
                  </a:solidFill>
                  <a:latin typeface="Aileron Bold Italics"/>
                  <a:ea typeface="Aileron Bold Italics"/>
                  <a:cs typeface="Aileron Bold Italics"/>
                  <a:sym typeface="Aileron Bold Italics"/>
                </a:rPr>
                <a:t>05</a:t>
              </a:r>
            </a:p>
          </p:txBody>
        </p:sp>
      </p:grpSp>
      <p:sp>
        <p:nvSpPr>
          <p:cNvPr id="152" name="Freeform 54"/>
          <p:cNvSpPr/>
          <p:nvPr/>
        </p:nvSpPr>
        <p:spPr>
          <a:xfrm>
            <a:off x="14686822" y="5030762"/>
            <a:ext cx="3389473" cy="2196569"/>
          </a:xfrm>
          <a:custGeom>
            <a:avLst/>
            <a:gdLst/>
            <a:ahLst/>
            <a:cxnLst/>
            <a:rect l="l" t="t" r="r" b="b"/>
            <a:pathLst>
              <a:path w="892701" h="578520">
                <a:moveTo>
                  <a:pt x="0" y="0"/>
                </a:moveTo>
                <a:lnTo>
                  <a:pt x="892701" y="0"/>
                </a:lnTo>
                <a:lnTo>
                  <a:pt x="892701" y="578520"/>
                </a:lnTo>
                <a:lnTo>
                  <a:pt x="0" y="578520"/>
                </a:lnTo>
                <a:close/>
              </a:path>
            </a:pathLst>
          </a:custGeom>
          <a:solidFill>
            <a:srgbClr val="13538A"/>
          </a:solidFill>
        </p:spPr>
      </p:sp>
      <p:grpSp>
        <p:nvGrpSpPr>
          <p:cNvPr id="154" name="Group 56"/>
          <p:cNvGrpSpPr/>
          <p:nvPr/>
        </p:nvGrpSpPr>
        <p:grpSpPr>
          <a:xfrm rot="5400000">
            <a:off x="14058930" y="5518903"/>
            <a:ext cx="921762" cy="372122"/>
            <a:chOff x="0" y="0"/>
            <a:chExt cx="812800" cy="328133"/>
          </a:xfrm>
        </p:grpSpPr>
        <p:sp>
          <p:nvSpPr>
            <p:cNvPr id="155" name="Freeform 57"/>
            <p:cNvSpPr/>
            <p:nvPr/>
          </p:nvSpPr>
          <p:spPr>
            <a:xfrm>
              <a:off x="0" y="0"/>
              <a:ext cx="812800" cy="328133"/>
            </a:xfrm>
            <a:custGeom>
              <a:avLst/>
              <a:gdLst/>
              <a:ahLst/>
              <a:cxnLst/>
              <a:rect l="l" t="t" r="r" b="b"/>
              <a:pathLst>
                <a:path w="812800" h="328133">
                  <a:moveTo>
                    <a:pt x="406400" y="0"/>
                  </a:moveTo>
                  <a:lnTo>
                    <a:pt x="812800" y="328133"/>
                  </a:lnTo>
                  <a:lnTo>
                    <a:pt x="0" y="328133"/>
                  </a:lnTo>
                  <a:lnTo>
                    <a:pt x="406400" y="0"/>
                  </a:lnTo>
                  <a:close/>
                </a:path>
              </a:pathLst>
            </a:custGeom>
            <a:solidFill>
              <a:srgbClr val="2C92D5"/>
            </a:solidFill>
          </p:spPr>
        </p:sp>
        <p:sp>
          <p:nvSpPr>
            <p:cNvPr id="156" name="TextBox 58"/>
            <p:cNvSpPr txBox="1"/>
            <p:nvPr/>
          </p:nvSpPr>
          <p:spPr>
            <a:xfrm>
              <a:off x="127000" y="114247"/>
              <a:ext cx="558800" cy="190447"/>
            </a:xfrm>
            <a:prstGeom prst="rect">
              <a:avLst/>
            </a:prstGeom>
          </p:spPr>
          <p:txBody>
            <a:bodyPr lIns="50800" tIns="50800" rIns="50800" bIns="50800" rtlCol="0" anchor="ctr"/>
            <a:lstStyle/>
            <a:p>
              <a:pPr algn="ctr">
                <a:lnSpc>
                  <a:spcPts val="2100"/>
                </a:lnSpc>
              </a:pPr>
              <a:endParaRPr dirty="0"/>
            </a:p>
          </p:txBody>
        </p:sp>
      </p:grpSp>
      <p:grpSp>
        <p:nvGrpSpPr>
          <p:cNvPr id="157" name="Group 59"/>
          <p:cNvGrpSpPr/>
          <p:nvPr/>
        </p:nvGrpSpPr>
        <p:grpSpPr>
          <a:xfrm rot="5400000">
            <a:off x="17764119" y="5419049"/>
            <a:ext cx="921762" cy="508453"/>
            <a:chOff x="0" y="0"/>
            <a:chExt cx="812800" cy="448348"/>
          </a:xfrm>
        </p:grpSpPr>
        <p:sp>
          <p:nvSpPr>
            <p:cNvPr id="158" name="Freeform 60"/>
            <p:cNvSpPr/>
            <p:nvPr/>
          </p:nvSpPr>
          <p:spPr>
            <a:xfrm>
              <a:off x="0" y="0"/>
              <a:ext cx="812800" cy="448348"/>
            </a:xfrm>
            <a:custGeom>
              <a:avLst/>
              <a:gdLst/>
              <a:ahLst/>
              <a:cxnLst/>
              <a:rect l="l" t="t" r="r" b="b"/>
              <a:pathLst>
                <a:path w="812800" h="448348">
                  <a:moveTo>
                    <a:pt x="406400" y="0"/>
                  </a:moveTo>
                  <a:lnTo>
                    <a:pt x="812800" y="448348"/>
                  </a:lnTo>
                  <a:lnTo>
                    <a:pt x="0" y="448348"/>
                  </a:lnTo>
                  <a:lnTo>
                    <a:pt x="406400" y="0"/>
                  </a:lnTo>
                  <a:close/>
                </a:path>
              </a:pathLst>
            </a:custGeom>
            <a:solidFill>
              <a:srgbClr val="13538A"/>
            </a:solidFill>
          </p:spPr>
        </p:sp>
        <p:sp>
          <p:nvSpPr>
            <p:cNvPr id="159" name="TextBox 61"/>
            <p:cNvSpPr txBox="1"/>
            <p:nvPr/>
          </p:nvSpPr>
          <p:spPr>
            <a:xfrm>
              <a:off x="127000" y="170062"/>
              <a:ext cx="558800" cy="246262"/>
            </a:xfrm>
            <a:prstGeom prst="rect">
              <a:avLst/>
            </a:prstGeom>
          </p:spPr>
          <p:txBody>
            <a:bodyPr lIns="50800" tIns="50800" rIns="50800" bIns="50800" rtlCol="0" anchor="ctr"/>
            <a:lstStyle/>
            <a:p>
              <a:pPr algn="ctr">
                <a:lnSpc>
                  <a:spcPts val="2100"/>
                </a:lnSpc>
              </a:pPr>
              <a:endParaRPr dirty="0"/>
            </a:p>
          </p:txBody>
        </p:sp>
      </p:grpSp>
      <p:grpSp>
        <p:nvGrpSpPr>
          <p:cNvPr id="160" name="Group 38"/>
          <p:cNvGrpSpPr/>
          <p:nvPr/>
        </p:nvGrpSpPr>
        <p:grpSpPr>
          <a:xfrm>
            <a:off x="10953803" y="3293655"/>
            <a:ext cx="3389473" cy="909404"/>
            <a:chOff x="0" y="0"/>
            <a:chExt cx="892701" cy="239514"/>
          </a:xfrm>
        </p:grpSpPr>
        <p:sp>
          <p:nvSpPr>
            <p:cNvPr id="161" name="Freeform 39"/>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FE4F5"/>
            </a:solidFill>
          </p:spPr>
        </p:sp>
        <p:sp>
          <p:nvSpPr>
            <p:cNvPr id="162" name="TextBox 40"/>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2C92D5"/>
                </a:solidFill>
                <a:latin typeface="Aileron Bold Italics"/>
                <a:ea typeface="Aileron Bold Italics"/>
                <a:cs typeface="Aileron Bold Italics"/>
                <a:sym typeface="Aileron Bold Italics"/>
              </a:endParaRPr>
            </a:p>
          </p:txBody>
        </p:sp>
      </p:grpSp>
      <p:grpSp>
        <p:nvGrpSpPr>
          <p:cNvPr id="163" name="Group 50"/>
          <p:cNvGrpSpPr/>
          <p:nvPr/>
        </p:nvGrpSpPr>
        <p:grpSpPr>
          <a:xfrm>
            <a:off x="14587977" y="3293655"/>
            <a:ext cx="3389473" cy="909404"/>
            <a:chOff x="0" y="0"/>
            <a:chExt cx="892701" cy="239514"/>
          </a:xfrm>
        </p:grpSpPr>
        <p:sp>
          <p:nvSpPr>
            <p:cNvPr id="164" name="Freeform 51"/>
            <p:cNvSpPr/>
            <p:nvPr/>
          </p:nvSpPr>
          <p:spPr>
            <a:xfrm>
              <a:off x="0" y="0"/>
              <a:ext cx="892701" cy="239514"/>
            </a:xfrm>
            <a:custGeom>
              <a:avLst/>
              <a:gdLst/>
              <a:ahLst/>
              <a:cxnLst/>
              <a:rect l="l" t="t" r="r" b="b"/>
              <a:pathLst>
                <a:path w="892701" h="239514">
                  <a:moveTo>
                    <a:pt x="0" y="0"/>
                  </a:moveTo>
                  <a:lnTo>
                    <a:pt x="892701" y="0"/>
                  </a:lnTo>
                  <a:lnTo>
                    <a:pt x="892701" y="239514"/>
                  </a:lnTo>
                  <a:lnTo>
                    <a:pt x="0" y="239514"/>
                  </a:lnTo>
                  <a:close/>
                </a:path>
              </a:pathLst>
            </a:custGeom>
            <a:solidFill>
              <a:srgbClr val="C8D4E2"/>
            </a:solidFill>
          </p:spPr>
        </p:sp>
        <p:sp>
          <p:nvSpPr>
            <p:cNvPr id="165" name="TextBox 52"/>
            <p:cNvSpPr txBox="1"/>
            <p:nvPr/>
          </p:nvSpPr>
          <p:spPr>
            <a:xfrm>
              <a:off x="0" y="-47625"/>
              <a:ext cx="892701" cy="287139"/>
            </a:xfrm>
            <a:prstGeom prst="rect">
              <a:avLst/>
            </a:prstGeom>
          </p:spPr>
          <p:txBody>
            <a:bodyPr lIns="254000" tIns="254000" rIns="254000" bIns="254000" rtlCol="0" anchor="ctr"/>
            <a:lstStyle/>
            <a:p>
              <a:pPr algn="l">
                <a:lnSpc>
                  <a:spcPts val="3359"/>
                </a:lnSpc>
              </a:pPr>
              <a:endParaRPr lang="en-US" sz="2400" b="1" i="1" spc="216" dirty="0">
                <a:solidFill>
                  <a:srgbClr val="13538A"/>
                </a:solidFill>
                <a:latin typeface="Aileron Bold Italics"/>
                <a:ea typeface="Aileron Bold Italics"/>
                <a:cs typeface="Aileron Bold Italics"/>
                <a:sym typeface="Aileron Bold Italics"/>
              </a:endParaRPr>
            </a:p>
          </p:txBody>
        </p:sp>
      </p:grpSp>
      <p:sp>
        <p:nvSpPr>
          <p:cNvPr id="166" name="TextBox 42"/>
          <p:cNvSpPr txBox="1"/>
          <p:nvPr/>
        </p:nvSpPr>
        <p:spPr>
          <a:xfrm>
            <a:off x="14104747" y="7893924"/>
            <a:ext cx="4139925" cy="447238"/>
          </a:xfrm>
          <a:prstGeom prst="rect">
            <a:avLst/>
          </a:prstGeom>
        </p:spPr>
        <p:txBody>
          <a:bodyPr wrap="square" lIns="0" tIns="0" rIns="0" bIns="0" rtlCol="0" anchor="t">
            <a:spAutoFit/>
          </a:bodyPr>
          <a:lstStyle/>
          <a:p>
            <a:pPr algn="ctr">
              <a:lnSpc>
                <a:spcPts val="3750"/>
              </a:lnSpc>
            </a:pPr>
            <a:r>
              <a:rPr lang="uk-UA" sz="2800" b="1" spc="50" dirty="0" smtClean="0">
                <a:solidFill>
                  <a:srgbClr val="23403D"/>
                </a:solidFill>
                <a:latin typeface="TT Norms Bold"/>
                <a:ea typeface="TT Norms Bold"/>
                <a:cs typeface="TT Norms Bold"/>
                <a:sym typeface="TT Norms Bold"/>
              </a:rPr>
              <a:t> </a:t>
            </a:r>
            <a:endParaRPr lang="uk-UA" sz="2800" b="1" spc="50" dirty="0">
              <a:solidFill>
                <a:srgbClr val="23403D"/>
              </a:solidFill>
              <a:latin typeface="TT Norms Bold"/>
              <a:ea typeface="TT Norms Bold"/>
              <a:cs typeface="TT Norms Bold"/>
              <a:sym typeface="TT Norms Bold"/>
            </a:endParaRPr>
          </a:p>
        </p:txBody>
      </p:sp>
      <p:sp>
        <p:nvSpPr>
          <p:cNvPr id="167" name="TextBox 42"/>
          <p:cNvSpPr txBox="1"/>
          <p:nvPr/>
        </p:nvSpPr>
        <p:spPr>
          <a:xfrm>
            <a:off x="43214" y="5420588"/>
            <a:ext cx="3708231" cy="974626"/>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5-9 класи</a:t>
            </a:r>
          </a:p>
          <a:p>
            <a:pPr algn="ctr">
              <a:lnSpc>
                <a:spcPts val="3750"/>
              </a:lnSpc>
            </a:pPr>
            <a:r>
              <a:rPr lang="uk-UA" sz="2500" b="1" spc="50" dirty="0" smtClean="0">
                <a:solidFill>
                  <a:schemeClr val="bg1"/>
                </a:solidFill>
                <a:latin typeface="TT Norms Bold"/>
                <a:ea typeface="TT Norms Bold"/>
                <a:cs typeface="TT Norms Bold"/>
                <a:sym typeface="TT Norms Bold"/>
              </a:rPr>
              <a:t>251 всього</a:t>
            </a:r>
            <a:endParaRPr lang="en-US" sz="2500" b="1" spc="50" dirty="0">
              <a:solidFill>
                <a:schemeClr val="bg1"/>
              </a:solidFill>
              <a:latin typeface="TT Norms Bold"/>
              <a:ea typeface="TT Norms Bold"/>
              <a:cs typeface="TT Norms Bold"/>
              <a:sym typeface="TT Norms Bold"/>
            </a:endParaRPr>
          </a:p>
        </p:txBody>
      </p:sp>
      <p:sp>
        <p:nvSpPr>
          <p:cNvPr id="168" name="TextBox 42"/>
          <p:cNvSpPr txBox="1"/>
          <p:nvPr/>
        </p:nvSpPr>
        <p:spPr>
          <a:xfrm>
            <a:off x="3616496" y="5356513"/>
            <a:ext cx="3708231" cy="1461939"/>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223 оцінені</a:t>
            </a:r>
          </a:p>
          <a:p>
            <a:pPr algn="ctr">
              <a:lnSpc>
                <a:spcPts val="3750"/>
              </a:lnSpc>
            </a:pPr>
            <a:r>
              <a:rPr lang="uk-UA" sz="2500" b="1" spc="50" dirty="0" smtClean="0">
                <a:solidFill>
                  <a:schemeClr val="bg1"/>
                </a:solidFill>
                <a:latin typeface="TT Norms Bold"/>
                <a:ea typeface="TT Norms Bold"/>
                <a:cs typeface="TT Norms Bold"/>
                <a:sym typeface="TT Norms Bold"/>
              </a:rPr>
              <a:t>28 учнів неоцінені на кінець семестру</a:t>
            </a:r>
            <a:endParaRPr lang="en-US" sz="2500" b="1" spc="50" dirty="0">
              <a:solidFill>
                <a:schemeClr val="bg1"/>
              </a:solidFill>
              <a:latin typeface="TT Norms Bold"/>
              <a:ea typeface="TT Norms Bold"/>
              <a:cs typeface="TT Norms Bold"/>
              <a:sym typeface="TT Norms Bold"/>
            </a:endParaRPr>
          </a:p>
        </p:txBody>
      </p:sp>
      <p:sp>
        <p:nvSpPr>
          <p:cNvPr id="169" name="TextBox 42"/>
          <p:cNvSpPr txBox="1"/>
          <p:nvPr/>
        </p:nvSpPr>
        <p:spPr>
          <a:xfrm>
            <a:off x="14501303" y="5490197"/>
            <a:ext cx="3708231" cy="974626"/>
          </a:xfrm>
          <a:prstGeom prst="rect">
            <a:avLst/>
          </a:prstGeom>
        </p:spPr>
        <p:txBody>
          <a:bodyPr wrap="square" lIns="0" tIns="0" rIns="0" bIns="0" rtlCol="0" anchor="t">
            <a:spAutoFit/>
          </a:bodyPr>
          <a:lstStyle/>
          <a:p>
            <a:pPr algn="ctr">
              <a:lnSpc>
                <a:spcPts val="3750"/>
              </a:lnSpc>
            </a:pPr>
            <a:r>
              <a:rPr lang="uk-UA" sz="2500" b="1" spc="50" dirty="0" smtClean="0">
                <a:solidFill>
                  <a:schemeClr val="bg1"/>
                </a:solidFill>
                <a:latin typeface="TT Norms Bold"/>
                <a:ea typeface="TT Norms Bold"/>
                <a:cs typeface="TT Norms Bold"/>
                <a:sym typeface="TT Norms Bold"/>
              </a:rPr>
              <a:t>Середній рівень</a:t>
            </a:r>
          </a:p>
          <a:p>
            <a:pPr algn="ctr">
              <a:lnSpc>
                <a:spcPts val="3750"/>
              </a:lnSpc>
            </a:pPr>
            <a:r>
              <a:rPr lang="uk-UA" sz="2500" b="1" spc="50" dirty="0" smtClean="0">
                <a:solidFill>
                  <a:schemeClr val="bg1"/>
                </a:solidFill>
                <a:latin typeface="TT Norms Bold"/>
                <a:ea typeface="TT Norms Bold"/>
                <a:cs typeface="TT Norms Bold"/>
                <a:sym typeface="TT Norms Bold"/>
              </a:rPr>
              <a:t>61-27%</a:t>
            </a:r>
            <a:endParaRPr lang="en-US" sz="2500" b="1" spc="50" dirty="0">
              <a:solidFill>
                <a:schemeClr val="bg1"/>
              </a:solidFill>
              <a:latin typeface="TT Norms Bold"/>
              <a:ea typeface="TT Norms Bold"/>
              <a:cs typeface="TT Norms Bold"/>
              <a:sym typeface="TT Norms Bold"/>
            </a:endParaRPr>
          </a:p>
        </p:txBody>
      </p:sp>
      <p:sp>
        <p:nvSpPr>
          <p:cNvPr id="170" name="TextBox 42"/>
          <p:cNvSpPr txBox="1"/>
          <p:nvPr/>
        </p:nvSpPr>
        <p:spPr>
          <a:xfrm>
            <a:off x="7402700" y="5460130"/>
            <a:ext cx="3708231" cy="974626"/>
          </a:xfrm>
          <a:prstGeom prst="rect">
            <a:avLst/>
          </a:prstGeom>
        </p:spPr>
        <p:txBody>
          <a:bodyPr wrap="square" lIns="0" tIns="0" rIns="0" bIns="0" rtlCol="0" anchor="t">
            <a:spAutoFit/>
          </a:bodyPr>
          <a:lstStyle/>
          <a:p>
            <a:pPr algn="ctr">
              <a:lnSpc>
                <a:spcPts val="3750"/>
              </a:lnSpc>
            </a:pPr>
            <a:r>
              <a:rPr lang="uk-UA" sz="2500" b="1" spc="50" smtClean="0">
                <a:solidFill>
                  <a:schemeClr val="bg1"/>
                </a:solidFill>
                <a:latin typeface="TT Norms Bold"/>
                <a:ea typeface="TT Norms Bold"/>
                <a:cs typeface="TT Norms Bold"/>
                <a:sym typeface="TT Norms Bold"/>
              </a:rPr>
              <a:t>Високий рівень</a:t>
            </a:r>
          </a:p>
          <a:p>
            <a:pPr algn="ctr">
              <a:lnSpc>
                <a:spcPts val="3750"/>
              </a:lnSpc>
            </a:pPr>
            <a:r>
              <a:rPr lang="uk-UA" sz="2500" b="1" spc="50" smtClean="0">
                <a:solidFill>
                  <a:schemeClr val="bg1"/>
                </a:solidFill>
                <a:latin typeface="TT Norms Bold"/>
                <a:ea typeface="TT Norms Bold"/>
                <a:cs typeface="TT Norms Bold"/>
                <a:sym typeface="TT Norms Bold"/>
              </a:rPr>
              <a:t>51-23%</a:t>
            </a:r>
            <a:endParaRPr lang="en-US" sz="2500" b="1" spc="50" dirty="0">
              <a:solidFill>
                <a:schemeClr val="bg1"/>
              </a:solidFill>
              <a:latin typeface="TT Norms Bold"/>
              <a:ea typeface="TT Norms Bold"/>
              <a:cs typeface="TT Norms Bold"/>
              <a:sym typeface="TT Norms Bold"/>
            </a:endParaRPr>
          </a:p>
        </p:txBody>
      </p:sp>
      <p:sp>
        <p:nvSpPr>
          <p:cNvPr id="171" name="TextBox 42"/>
          <p:cNvSpPr txBox="1"/>
          <p:nvPr/>
        </p:nvSpPr>
        <p:spPr>
          <a:xfrm>
            <a:off x="10874298" y="5477518"/>
            <a:ext cx="3708231" cy="974626"/>
          </a:xfrm>
          <a:prstGeom prst="rect">
            <a:avLst/>
          </a:prstGeom>
        </p:spPr>
        <p:txBody>
          <a:bodyPr wrap="square" lIns="0" tIns="0" rIns="0" bIns="0" rtlCol="0" anchor="t">
            <a:spAutoFit/>
          </a:bodyPr>
          <a:lstStyle/>
          <a:p>
            <a:pPr algn="ctr">
              <a:lnSpc>
                <a:spcPts val="3750"/>
              </a:lnSpc>
            </a:pPr>
            <a:r>
              <a:rPr lang="uk-UA" sz="2500" b="1" spc="50" smtClean="0">
                <a:solidFill>
                  <a:schemeClr val="bg1"/>
                </a:solidFill>
                <a:latin typeface="TT Norms Bold"/>
                <a:ea typeface="TT Norms Bold"/>
                <a:cs typeface="TT Norms Bold"/>
                <a:sym typeface="TT Norms Bold"/>
              </a:rPr>
              <a:t>Достатній рівень</a:t>
            </a:r>
          </a:p>
          <a:p>
            <a:pPr algn="ctr">
              <a:lnSpc>
                <a:spcPts val="3750"/>
              </a:lnSpc>
            </a:pPr>
            <a:r>
              <a:rPr lang="uk-UA" sz="2500" b="1" spc="50" smtClean="0">
                <a:solidFill>
                  <a:schemeClr val="bg1"/>
                </a:solidFill>
                <a:latin typeface="TT Norms Bold"/>
                <a:ea typeface="TT Norms Bold"/>
                <a:cs typeface="TT Norms Bold"/>
                <a:sym typeface="TT Norms Bold"/>
              </a:rPr>
              <a:t>111-50%</a:t>
            </a:r>
            <a:endParaRPr lang="en-US" sz="2500" b="1" spc="50" dirty="0">
              <a:solidFill>
                <a:schemeClr val="bg1"/>
              </a:solidFill>
              <a:latin typeface="TT Norms Bold"/>
              <a:ea typeface="TT Norms Bold"/>
              <a:cs typeface="TT Norms Bold"/>
              <a:sym typeface="TT Norms Bold"/>
            </a:endParaRPr>
          </a:p>
        </p:txBody>
      </p:sp>
    </p:spTree>
    <p:extLst>
      <p:ext uri="{BB962C8B-B14F-4D97-AF65-F5344CB8AC3E}">
        <p14:creationId xmlns:p14="http://schemas.microsoft.com/office/powerpoint/2010/main" val="16551719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38299"/>
            <a:ext cx="14285139" cy="851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0484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514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1070861" y="375546"/>
            <a:ext cx="14486639" cy="923330"/>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6000" b="1" dirty="0" smtClean="0">
                <a:solidFill>
                  <a:schemeClr val="bg1"/>
                </a:solidFill>
                <a:latin typeface="Tahoma" panose="020B0604030504040204" pitchFamily="34" charset="0"/>
                <a:cs typeface="Tahoma" panose="020B0604030504040204" pitchFamily="34" charset="0"/>
              </a:rPr>
              <a:t>10-11 класи</a:t>
            </a:r>
            <a:endParaRPr lang="uk-UA" altLang="uk-UA" sz="60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54" name="Freeform 3"/>
          <p:cNvSpPr/>
          <p:nvPr/>
        </p:nvSpPr>
        <p:spPr>
          <a:xfrm>
            <a:off x="936255" y="3409798"/>
            <a:ext cx="2540759" cy="3702382"/>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24">
              <a:extLst>
                <a:ext uri="{96DAC541-7B7A-43D3-8B79-37D633B846F1}">
                  <asvg:svgBlip xmlns="" xmlns:asvg="http://schemas.microsoft.com/office/drawing/2016/SVG/main" r:embed="rId4"/>
                </a:ext>
              </a:extLst>
            </a:blip>
            <a:stretch>
              <a:fillRect/>
            </a:stretch>
          </a:blipFill>
        </p:spPr>
      </p:sp>
      <p:sp>
        <p:nvSpPr>
          <p:cNvPr id="58" name="Freeform 4"/>
          <p:cNvSpPr/>
          <p:nvPr/>
        </p:nvSpPr>
        <p:spPr>
          <a:xfrm>
            <a:off x="3668528"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5">
              <a:extLst>
                <a:ext uri="{96DAC541-7B7A-43D3-8B79-37D633B846F1}">
                  <asvg:svgBlip xmlns="" xmlns:asvg="http://schemas.microsoft.com/office/drawing/2016/SVG/main" r:embed="rId6"/>
                </a:ext>
              </a:extLst>
            </a:blip>
            <a:stretch>
              <a:fillRect/>
            </a:stretch>
          </a:blipFill>
        </p:spPr>
      </p:sp>
      <p:sp>
        <p:nvSpPr>
          <p:cNvPr id="59" name="Freeform 5"/>
          <p:cNvSpPr/>
          <p:nvPr/>
        </p:nvSpPr>
        <p:spPr>
          <a:xfrm>
            <a:off x="527293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60" name="Freeform 6"/>
          <p:cNvSpPr/>
          <p:nvPr/>
        </p:nvSpPr>
        <p:spPr>
          <a:xfrm>
            <a:off x="1586140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67" name="Freeform 7"/>
          <p:cNvSpPr/>
          <p:nvPr/>
        </p:nvSpPr>
        <p:spPr>
          <a:xfrm>
            <a:off x="-227065" y="7831453"/>
            <a:ext cx="5159380" cy="212824"/>
          </a:xfrm>
          <a:custGeom>
            <a:avLst/>
            <a:gdLst/>
            <a:ahLst/>
            <a:cxnLst/>
            <a:rect l="l" t="t" r="r" b="b"/>
            <a:pathLst>
              <a:path w="5159380" h="212824">
                <a:moveTo>
                  <a:pt x="0" y="0"/>
                </a:moveTo>
                <a:lnTo>
                  <a:pt x="5159379" y="0"/>
                </a:lnTo>
                <a:lnTo>
                  <a:pt x="5159379"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sp>
        <p:nvSpPr>
          <p:cNvPr id="68" name="Freeform 8"/>
          <p:cNvSpPr/>
          <p:nvPr/>
        </p:nvSpPr>
        <p:spPr>
          <a:xfrm>
            <a:off x="10702024" y="7831453"/>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 xmlns:asvg="http://schemas.microsoft.com/office/drawing/2016/SVG/main" r:embed="rId8"/>
                </a:ext>
              </a:extLst>
            </a:blip>
            <a:stretch>
              <a:fillRect/>
            </a:stretch>
          </a:blipFill>
        </p:spPr>
      </p:sp>
      <p:grpSp>
        <p:nvGrpSpPr>
          <p:cNvPr id="69" name="Group 9"/>
          <p:cNvGrpSpPr/>
          <p:nvPr/>
        </p:nvGrpSpPr>
        <p:grpSpPr>
          <a:xfrm>
            <a:off x="1718417" y="7392482"/>
            <a:ext cx="976437" cy="976437"/>
            <a:chOff x="0" y="0"/>
            <a:chExt cx="812800" cy="812800"/>
          </a:xfrm>
        </p:grpSpPr>
        <p:sp>
          <p:nvSpPr>
            <p:cNvPr id="76"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77"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78" name="Group 12"/>
          <p:cNvGrpSpPr/>
          <p:nvPr/>
        </p:nvGrpSpPr>
        <p:grpSpPr>
          <a:xfrm>
            <a:off x="4450689" y="7392482"/>
            <a:ext cx="976437" cy="976437"/>
            <a:chOff x="0" y="0"/>
            <a:chExt cx="812800" cy="812800"/>
          </a:xfrm>
        </p:grpSpPr>
        <p:sp>
          <p:nvSpPr>
            <p:cNvPr id="85"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86"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87" name="Freeform 15"/>
          <p:cNvSpPr/>
          <p:nvPr/>
        </p:nvSpPr>
        <p:spPr>
          <a:xfrm>
            <a:off x="6400800"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grpSp>
        <p:nvGrpSpPr>
          <p:cNvPr id="94" name="Group 16"/>
          <p:cNvGrpSpPr/>
          <p:nvPr/>
        </p:nvGrpSpPr>
        <p:grpSpPr>
          <a:xfrm>
            <a:off x="7182962" y="7392482"/>
            <a:ext cx="976437" cy="976437"/>
            <a:chOff x="0" y="0"/>
            <a:chExt cx="812800" cy="812800"/>
          </a:xfrm>
        </p:grpSpPr>
        <p:sp>
          <p:nvSpPr>
            <p:cNvPr id="95"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96"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97" name="Freeform 19"/>
          <p:cNvSpPr/>
          <p:nvPr/>
        </p:nvSpPr>
        <p:spPr>
          <a:xfrm>
            <a:off x="9133073"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9">
              <a:extLst>
                <a:ext uri="{96DAC541-7B7A-43D3-8B79-37D633B846F1}">
                  <asvg:svgBlip xmlns="" xmlns:asvg="http://schemas.microsoft.com/office/drawing/2016/SVG/main" r:embed="rId12"/>
                </a:ext>
              </a:extLst>
            </a:blip>
            <a:stretch>
              <a:fillRect/>
            </a:stretch>
          </a:blipFill>
        </p:spPr>
      </p:sp>
      <p:grpSp>
        <p:nvGrpSpPr>
          <p:cNvPr id="99" name="Group 20"/>
          <p:cNvGrpSpPr/>
          <p:nvPr/>
        </p:nvGrpSpPr>
        <p:grpSpPr>
          <a:xfrm>
            <a:off x="9915234" y="7392482"/>
            <a:ext cx="976437" cy="976437"/>
            <a:chOff x="0" y="0"/>
            <a:chExt cx="812800" cy="812800"/>
          </a:xfrm>
        </p:grpSpPr>
        <p:sp>
          <p:nvSpPr>
            <p:cNvPr id="10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102"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03" name="Freeform 23"/>
          <p:cNvSpPr/>
          <p:nvPr/>
        </p:nvSpPr>
        <p:spPr>
          <a:xfrm>
            <a:off x="11865345" y="3409798"/>
            <a:ext cx="2540759" cy="3702382"/>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30">
              <a:extLst>
                <a:ext uri="{96DAC541-7B7A-43D3-8B79-37D633B846F1}">
                  <asvg:svgBlip xmlns="" xmlns:asvg="http://schemas.microsoft.com/office/drawing/2016/SVG/main" r:embed="rId14"/>
                </a:ext>
              </a:extLst>
            </a:blip>
            <a:stretch>
              <a:fillRect/>
            </a:stretch>
          </a:blipFill>
        </p:spPr>
      </p:sp>
      <p:grpSp>
        <p:nvGrpSpPr>
          <p:cNvPr id="106" name="Group 24"/>
          <p:cNvGrpSpPr/>
          <p:nvPr/>
        </p:nvGrpSpPr>
        <p:grpSpPr>
          <a:xfrm>
            <a:off x="12647506" y="7392482"/>
            <a:ext cx="976437" cy="976437"/>
            <a:chOff x="0" y="0"/>
            <a:chExt cx="812800" cy="812800"/>
          </a:xfrm>
        </p:grpSpPr>
        <p:sp>
          <p:nvSpPr>
            <p:cNvPr id="112"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113"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17" name="Freeform 27"/>
          <p:cNvSpPr/>
          <p:nvPr/>
        </p:nvSpPr>
        <p:spPr>
          <a:xfrm>
            <a:off x="14597617" y="3409798"/>
            <a:ext cx="2540759" cy="3702382"/>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31">
              <a:extLst>
                <a:ext uri="{96DAC541-7B7A-43D3-8B79-37D633B846F1}">
                  <asvg:svgBlip xmlns="" xmlns:asvg="http://schemas.microsoft.com/office/drawing/2016/SVG/main" r:embed="rId16"/>
                </a:ext>
              </a:extLst>
            </a:blip>
            <a:stretch>
              <a:fillRect/>
            </a:stretch>
          </a:blipFill>
        </p:spPr>
      </p:sp>
      <p:grpSp>
        <p:nvGrpSpPr>
          <p:cNvPr id="118" name="Group 28"/>
          <p:cNvGrpSpPr/>
          <p:nvPr/>
        </p:nvGrpSpPr>
        <p:grpSpPr>
          <a:xfrm>
            <a:off x="15379779" y="7392482"/>
            <a:ext cx="976437" cy="976437"/>
            <a:chOff x="0" y="0"/>
            <a:chExt cx="812800" cy="812800"/>
          </a:xfrm>
        </p:grpSpPr>
        <p:sp>
          <p:nvSpPr>
            <p:cNvPr id="11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120" name="TextBox 3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121" name="Freeform 32"/>
          <p:cNvSpPr/>
          <p:nvPr/>
        </p:nvSpPr>
        <p:spPr>
          <a:xfrm>
            <a:off x="12647506" y="3608803"/>
            <a:ext cx="966477" cy="964060"/>
          </a:xfrm>
          <a:custGeom>
            <a:avLst/>
            <a:gdLst/>
            <a:ahLst/>
            <a:cxnLst/>
            <a:rect l="l" t="t" r="r" b="b"/>
            <a:pathLst>
              <a:path w="966477" h="964060">
                <a:moveTo>
                  <a:pt x="0" y="0"/>
                </a:moveTo>
                <a:lnTo>
                  <a:pt x="966477" y="0"/>
                </a:lnTo>
                <a:lnTo>
                  <a:pt x="966477" y="964061"/>
                </a:lnTo>
                <a:lnTo>
                  <a:pt x="0" y="96406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sp>
        <p:nvSpPr>
          <p:cNvPr id="122" name="Freeform 33"/>
          <p:cNvSpPr/>
          <p:nvPr/>
        </p:nvSpPr>
        <p:spPr>
          <a:xfrm>
            <a:off x="1768162" y="3608803"/>
            <a:ext cx="724652" cy="964060"/>
          </a:xfrm>
          <a:custGeom>
            <a:avLst/>
            <a:gdLst/>
            <a:ahLst/>
            <a:cxnLst/>
            <a:rect l="l" t="t" r="r" b="b"/>
            <a:pathLst>
              <a:path w="724652" h="964060">
                <a:moveTo>
                  <a:pt x="0" y="0"/>
                </a:moveTo>
                <a:lnTo>
                  <a:pt x="724652" y="0"/>
                </a:lnTo>
                <a:lnTo>
                  <a:pt x="724652" y="964061"/>
                </a:lnTo>
                <a:lnTo>
                  <a:pt x="0" y="964061"/>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p:spPr>
      </p:sp>
      <p:sp>
        <p:nvSpPr>
          <p:cNvPr id="123" name="Freeform 34"/>
          <p:cNvSpPr/>
          <p:nvPr/>
        </p:nvSpPr>
        <p:spPr>
          <a:xfrm>
            <a:off x="4591694" y="3608803"/>
            <a:ext cx="681240" cy="899327"/>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124" name="Freeform 35"/>
          <p:cNvSpPr/>
          <p:nvPr/>
        </p:nvSpPr>
        <p:spPr>
          <a:xfrm>
            <a:off x="7279574" y="3652379"/>
            <a:ext cx="840935" cy="764200"/>
          </a:xfrm>
          <a:custGeom>
            <a:avLst/>
            <a:gdLst/>
            <a:ahLst/>
            <a:cxnLst/>
            <a:rect l="l" t="t" r="r" b="b"/>
            <a:pathLst>
              <a:path w="840935" h="764200">
                <a:moveTo>
                  <a:pt x="0" y="0"/>
                </a:moveTo>
                <a:lnTo>
                  <a:pt x="840935" y="0"/>
                </a:lnTo>
                <a:lnTo>
                  <a:pt x="840935" y="764200"/>
                </a:lnTo>
                <a:lnTo>
                  <a:pt x="0" y="76420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125" name="Freeform 36"/>
          <p:cNvSpPr/>
          <p:nvPr/>
        </p:nvSpPr>
        <p:spPr>
          <a:xfrm>
            <a:off x="9933691" y="3574024"/>
            <a:ext cx="957980" cy="886131"/>
          </a:xfrm>
          <a:custGeom>
            <a:avLst/>
            <a:gdLst/>
            <a:ahLst/>
            <a:cxnLst/>
            <a:rect l="l" t="t" r="r" b="b"/>
            <a:pathLst>
              <a:path w="957980" h="886131">
                <a:moveTo>
                  <a:pt x="0" y="0"/>
                </a:moveTo>
                <a:lnTo>
                  <a:pt x="957979" y="0"/>
                </a:lnTo>
                <a:lnTo>
                  <a:pt x="957979" y="886131"/>
                </a:lnTo>
                <a:lnTo>
                  <a:pt x="0" y="886131"/>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126" name="TextBox 40"/>
          <p:cNvSpPr txBox="1"/>
          <p:nvPr/>
        </p:nvSpPr>
        <p:spPr>
          <a:xfrm>
            <a:off x="1016821" y="4674661"/>
            <a:ext cx="2225080" cy="1115690"/>
          </a:xfrm>
          <a:prstGeom prst="rect">
            <a:avLst/>
          </a:prstGeom>
        </p:spPr>
        <p:txBody>
          <a:bodyPr wrap="square"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10-11 класів</a:t>
            </a:r>
          </a:p>
          <a:p>
            <a:pPr algn="ctr">
              <a:lnSpc>
                <a:spcPts val="2879"/>
              </a:lnSpc>
            </a:pPr>
            <a:r>
              <a:rPr lang="uk-UA" sz="2400" b="1" dirty="0" smtClean="0">
                <a:solidFill>
                  <a:srgbClr val="FFFFFF"/>
                </a:solidFill>
                <a:latin typeface="Canva Sans Bold"/>
                <a:ea typeface="Canva Sans Bold"/>
                <a:cs typeface="Canva Sans Bold"/>
                <a:sym typeface="Canva Sans Bold"/>
              </a:rPr>
              <a:t>90 учнів</a:t>
            </a:r>
          </a:p>
          <a:p>
            <a:pPr algn="ctr">
              <a:lnSpc>
                <a:spcPts val="2879"/>
              </a:lnSpc>
            </a:pPr>
            <a:endParaRPr lang="uk-UA" sz="2400" b="1" dirty="0">
              <a:solidFill>
                <a:srgbClr val="FFFFFF"/>
              </a:solidFill>
              <a:latin typeface="Canva Sans Bold"/>
              <a:ea typeface="Canva Sans Bold"/>
              <a:cs typeface="Canva Sans Bold"/>
              <a:sym typeface="Canva Sans Bold"/>
            </a:endParaRPr>
          </a:p>
        </p:txBody>
      </p:sp>
      <p:sp>
        <p:nvSpPr>
          <p:cNvPr id="128" name="TextBox 42"/>
          <p:cNvSpPr txBox="1"/>
          <p:nvPr/>
        </p:nvSpPr>
        <p:spPr>
          <a:xfrm>
            <a:off x="3989882" y="4774720"/>
            <a:ext cx="1955774" cy="1487587"/>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Оцінені</a:t>
            </a:r>
          </a:p>
          <a:p>
            <a:pPr algn="ctr">
              <a:lnSpc>
                <a:spcPts val="2879"/>
              </a:lnSpc>
            </a:pPr>
            <a:r>
              <a:rPr lang="uk-UA" sz="2400" b="1" dirty="0" smtClean="0">
                <a:solidFill>
                  <a:srgbClr val="FFFFFF"/>
                </a:solidFill>
                <a:latin typeface="Canva Sans Bold"/>
                <a:ea typeface="Canva Sans Bold"/>
                <a:cs typeface="Canva Sans Bold"/>
                <a:sym typeface="Canva Sans Bold"/>
              </a:rPr>
              <a:t>86учнів</a:t>
            </a:r>
          </a:p>
          <a:p>
            <a:pPr algn="ctr">
              <a:lnSpc>
                <a:spcPts val="2879"/>
              </a:lnSpc>
            </a:pPr>
            <a:r>
              <a:rPr lang="uk-UA" sz="2400" b="1" dirty="0" smtClean="0">
                <a:solidFill>
                  <a:srgbClr val="FFFFFF"/>
                </a:solidFill>
                <a:latin typeface="Canva Sans Bold"/>
                <a:ea typeface="Canva Sans Bold"/>
                <a:cs typeface="Canva Sans Bold"/>
                <a:sym typeface="Canva Sans Bold"/>
              </a:rPr>
              <a:t>Неоцінені </a:t>
            </a:r>
          </a:p>
          <a:p>
            <a:pPr algn="ctr">
              <a:lnSpc>
                <a:spcPts val="2879"/>
              </a:lnSpc>
            </a:pPr>
            <a:r>
              <a:rPr lang="uk-UA" sz="2400" b="1" dirty="0" smtClean="0">
                <a:solidFill>
                  <a:srgbClr val="FFFFFF"/>
                </a:solidFill>
                <a:latin typeface="Canva Sans Bold"/>
                <a:ea typeface="Canva Sans Bold"/>
                <a:cs typeface="Canva Sans Bold"/>
                <a:sym typeface="Canva Sans Bold"/>
              </a:rPr>
              <a:t>4 учнів</a:t>
            </a:r>
            <a:endParaRPr lang="en-US" sz="2400" b="1" dirty="0">
              <a:solidFill>
                <a:srgbClr val="FFFFFF"/>
              </a:solidFill>
              <a:latin typeface="Canva Sans Bold"/>
              <a:ea typeface="Canva Sans Bold"/>
              <a:cs typeface="Canva Sans Bold"/>
              <a:sym typeface="Canva Sans Bold"/>
            </a:endParaRPr>
          </a:p>
        </p:txBody>
      </p:sp>
      <p:sp>
        <p:nvSpPr>
          <p:cNvPr id="129" name="TextBox 44"/>
          <p:cNvSpPr txBox="1"/>
          <p:nvPr/>
        </p:nvSpPr>
        <p:spPr>
          <a:xfrm>
            <a:off x="6175677" y="4626979"/>
            <a:ext cx="2802845" cy="743793"/>
          </a:xfrm>
          <a:prstGeom prst="rect">
            <a:avLst/>
          </a:prstGeom>
        </p:spPr>
        <p:txBody>
          <a:bodyPr wrap="square"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Високий рівень</a:t>
            </a:r>
            <a:endParaRPr lang="uk-UA" sz="2400" b="1" dirty="0">
              <a:solidFill>
                <a:srgbClr val="FFFFFF"/>
              </a:solidFill>
              <a:latin typeface="Canva Sans Bold"/>
              <a:ea typeface="Canva Sans Bold"/>
              <a:cs typeface="Canva Sans Bold"/>
              <a:sym typeface="Canva Sans Bold"/>
            </a:endParaRPr>
          </a:p>
          <a:p>
            <a:pPr algn="ctr">
              <a:lnSpc>
                <a:spcPts val="2879"/>
              </a:lnSpc>
            </a:pPr>
            <a:r>
              <a:rPr lang="uk-UA" sz="2400" b="1" dirty="0" smtClean="0">
                <a:solidFill>
                  <a:srgbClr val="FFFFFF"/>
                </a:solidFill>
                <a:latin typeface="Canva Sans Bold"/>
                <a:ea typeface="Canva Sans Bold"/>
                <a:cs typeface="Canva Sans Bold"/>
                <a:sym typeface="Canva Sans Bold"/>
              </a:rPr>
              <a:t>31-36%</a:t>
            </a:r>
            <a:endParaRPr lang="uk-UA" sz="2400" b="1" dirty="0">
              <a:solidFill>
                <a:srgbClr val="FFFFFF"/>
              </a:solidFill>
              <a:latin typeface="Canva Sans Bold"/>
              <a:ea typeface="Canva Sans Bold"/>
              <a:cs typeface="Canva Sans Bold"/>
              <a:sym typeface="Canva Sans Bold"/>
            </a:endParaRPr>
          </a:p>
        </p:txBody>
      </p:sp>
      <p:sp>
        <p:nvSpPr>
          <p:cNvPr id="130" name="TextBox 46"/>
          <p:cNvSpPr txBox="1"/>
          <p:nvPr/>
        </p:nvSpPr>
        <p:spPr>
          <a:xfrm>
            <a:off x="9208543" y="4714103"/>
            <a:ext cx="2373956" cy="743793"/>
          </a:xfrm>
          <a:prstGeom prst="rect">
            <a:avLst/>
          </a:prstGeom>
        </p:spPr>
        <p:txBody>
          <a:bodyPr wrap="square" lIns="0" tIns="0" rIns="0" bIns="0" rtlCol="0" anchor="t">
            <a:spAutoFit/>
          </a:bodyPr>
          <a:lstStyle/>
          <a:p>
            <a:pPr algn="ctr">
              <a:lnSpc>
                <a:spcPts val="2879"/>
              </a:lnSpc>
            </a:pPr>
            <a:r>
              <a:rPr lang="uk-UA" sz="2400" b="1" dirty="0" err="1" smtClean="0">
                <a:solidFill>
                  <a:srgbClr val="FFFFFF"/>
                </a:solidFill>
                <a:latin typeface="Canva Sans Bold"/>
                <a:ea typeface="Canva Sans Bold"/>
                <a:cs typeface="Canva Sans Bold"/>
                <a:sym typeface="Canva Sans Bold"/>
              </a:rPr>
              <a:t>Достатнійрівень</a:t>
            </a:r>
            <a:r>
              <a:rPr lang="uk-UA" sz="2400" b="1" dirty="0" smtClean="0">
                <a:solidFill>
                  <a:srgbClr val="FFFFFF"/>
                </a:solidFill>
                <a:latin typeface="Canva Sans Bold"/>
                <a:ea typeface="Canva Sans Bold"/>
                <a:cs typeface="Canva Sans Bold"/>
                <a:sym typeface="Canva Sans Bold"/>
              </a:rPr>
              <a:t> </a:t>
            </a:r>
          </a:p>
          <a:p>
            <a:pPr algn="ctr">
              <a:lnSpc>
                <a:spcPts val="2879"/>
              </a:lnSpc>
            </a:pPr>
            <a:r>
              <a:rPr lang="uk-UA" sz="2400" b="1" dirty="0" smtClean="0">
                <a:solidFill>
                  <a:srgbClr val="FFFFFF"/>
                </a:solidFill>
                <a:latin typeface="Canva Sans Bold"/>
                <a:ea typeface="Canva Sans Bold"/>
                <a:cs typeface="Canva Sans Bold"/>
                <a:sym typeface="Canva Sans Bold"/>
              </a:rPr>
              <a:t>45-52%</a:t>
            </a:r>
            <a:endParaRPr lang="uk-UA" sz="2400" b="1" dirty="0">
              <a:solidFill>
                <a:srgbClr val="FFFFFF"/>
              </a:solidFill>
              <a:latin typeface="Canva Sans Bold"/>
              <a:ea typeface="Canva Sans Bold"/>
              <a:cs typeface="Canva Sans Bold"/>
              <a:sym typeface="Canva Sans Bold"/>
            </a:endParaRPr>
          </a:p>
        </p:txBody>
      </p:sp>
      <p:sp>
        <p:nvSpPr>
          <p:cNvPr id="131" name="TextBox 48"/>
          <p:cNvSpPr txBox="1"/>
          <p:nvPr/>
        </p:nvSpPr>
        <p:spPr>
          <a:xfrm>
            <a:off x="12186699" y="4774720"/>
            <a:ext cx="1955774" cy="1115690"/>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Середній рівень</a:t>
            </a:r>
          </a:p>
          <a:p>
            <a:pPr algn="ctr">
              <a:lnSpc>
                <a:spcPts val="2879"/>
              </a:lnSpc>
            </a:pPr>
            <a:r>
              <a:rPr lang="uk-UA" sz="2400" b="1" dirty="0" smtClean="0">
                <a:solidFill>
                  <a:srgbClr val="FFFFFF"/>
                </a:solidFill>
                <a:latin typeface="Canva Sans Bold"/>
                <a:ea typeface="Canva Sans Bold"/>
                <a:cs typeface="Canva Sans Bold"/>
                <a:sym typeface="Canva Sans Bold"/>
              </a:rPr>
              <a:t>10-12%</a:t>
            </a:r>
            <a:endParaRPr lang="uk-UA" sz="2400" b="1" dirty="0">
              <a:solidFill>
                <a:srgbClr val="FFFFFF"/>
              </a:solidFill>
              <a:latin typeface="Canva Sans Bold"/>
              <a:ea typeface="Canva Sans Bold"/>
              <a:cs typeface="Canva Sans Bold"/>
              <a:sym typeface="Canva Sans Bold"/>
            </a:endParaRPr>
          </a:p>
        </p:txBody>
      </p:sp>
      <p:sp>
        <p:nvSpPr>
          <p:cNvPr id="132" name="TextBox 50"/>
          <p:cNvSpPr txBox="1"/>
          <p:nvPr/>
        </p:nvSpPr>
        <p:spPr>
          <a:xfrm>
            <a:off x="14883517" y="4700872"/>
            <a:ext cx="1955774" cy="1487587"/>
          </a:xfrm>
          <a:prstGeom prst="rect">
            <a:avLst/>
          </a:prstGeom>
        </p:spPr>
        <p:txBody>
          <a:bodyPr lIns="0" tIns="0" rIns="0" bIns="0" rtlCol="0" anchor="t">
            <a:spAutoFit/>
          </a:bodyPr>
          <a:lstStyle/>
          <a:p>
            <a:pPr algn="ctr">
              <a:lnSpc>
                <a:spcPts val="2879"/>
              </a:lnSpc>
            </a:pPr>
            <a:r>
              <a:rPr lang="uk-UA" sz="2400" b="1" dirty="0" smtClean="0">
                <a:solidFill>
                  <a:srgbClr val="FFFFFF"/>
                </a:solidFill>
                <a:latin typeface="Canva Sans Bold"/>
                <a:ea typeface="Canva Sans Bold"/>
                <a:cs typeface="Canva Sans Bold"/>
                <a:sym typeface="Canva Sans Bold"/>
              </a:rPr>
              <a:t>Початковий рівень</a:t>
            </a:r>
          </a:p>
          <a:p>
            <a:pPr algn="ctr">
              <a:lnSpc>
                <a:spcPts val="2879"/>
              </a:lnSpc>
            </a:pPr>
            <a:r>
              <a:rPr lang="uk-UA" sz="2400" b="1" dirty="0" smtClean="0">
                <a:solidFill>
                  <a:srgbClr val="FFFFFF"/>
                </a:solidFill>
                <a:latin typeface="Canva Sans Bold"/>
                <a:ea typeface="Canva Sans Bold"/>
                <a:cs typeface="Canva Sans Bold"/>
                <a:sym typeface="Canva Sans Bold"/>
              </a:rPr>
              <a:t>0-%</a:t>
            </a:r>
            <a:endParaRPr lang="uk-UA" sz="2400" b="1" dirty="0">
              <a:solidFill>
                <a:srgbClr val="FFFFFF"/>
              </a:solidFill>
              <a:latin typeface="Canva Sans Bold"/>
              <a:ea typeface="Canva Sans Bold"/>
              <a:cs typeface="Canva Sans Bold"/>
              <a:sym typeface="Canva Sans Bold"/>
            </a:endParaRPr>
          </a:p>
          <a:p>
            <a:pPr algn="ctr">
              <a:lnSpc>
                <a:spcPts val="2879"/>
              </a:lnSpc>
            </a:pPr>
            <a:r>
              <a:rPr lang="uk-UA" sz="2400" b="1" dirty="0">
                <a:solidFill>
                  <a:srgbClr val="FFFFFF"/>
                </a:solidFill>
                <a:latin typeface="Canva Sans Bold"/>
                <a:ea typeface="Canva Sans Bold"/>
                <a:cs typeface="Canva Sans Bold"/>
                <a:sym typeface="Canva Sans Bold"/>
              </a:rPr>
              <a:t> </a:t>
            </a:r>
          </a:p>
        </p:txBody>
      </p:sp>
      <p:sp>
        <p:nvSpPr>
          <p:cNvPr id="133" name="TextBox 52"/>
          <p:cNvSpPr txBox="1"/>
          <p:nvPr/>
        </p:nvSpPr>
        <p:spPr>
          <a:xfrm>
            <a:off x="1949081" y="7709251"/>
            <a:ext cx="515108" cy="352425"/>
          </a:xfrm>
          <a:prstGeom prst="rect">
            <a:avLst/>
          </a:prstGeom>
        </p:spPr>
        <p:txBody>
          <a:bodyPr lIns="0" tIns="0" rIns="0" bIns="0" rtlCol="0" anchor="t">
            <a:spAutoFit/>
          </a:bodyPr>
          <a:lstStyle/>
          <a:p>
            <a:pPr algn="ctr">
              <a:lnSpc>
                <a:spcPts val="2879"/>
              </a:lnSpc>
            </a:pPr>
            <a:r>
              <a:rPr lang="en-US" sz="2400" b="1" dirty="0">
                <a:solidFill>
                  <a:srgbClr val="11468C"/>
                </a:solidFill>
                <a:latin typeface="Canva Sans Bold"/>
                <a:ea typeface="Canva Sans Bold"/>
                <a:cs typeface="Canva Sans Bold"/>
                <a:sym typeface="Canva Sans Bold"/>
              </a:rPr>
              <a:t>01</a:t>
            </a:r>
          </a:p>
        </p:txBody>
      </p:sp>
      <p:sp>
        <p:nvSpPr>
          <p:cNvPr id="134" name="TextBox 53"/>
          <p:cNvSpPr txBox="1"/>
          <p:nvPr/>
        </p:nvSpPr>
        <p:spPr>
          <a:xfrm>
            <a:off x="4681354" y="7709251"/>
            <a:ext cx="515108" cy="352425"/>
          </a:xfrm>
          <a:prstGeom prst="rect">
            <a:avLst/>
          </a:prstGeom>
        </p:spPr>
        <p:txBody>
          <a:bodyPr lIns="0" tIns="0" rIns="0" bIns="0" rtlCol="0" anchor="t">
            <a:spAutoFit/>
          </a:bodyPr>
          <a:lstStyle/>
          <a:p>
            <a:pPr algn="ctr">
              <a:lnSpc>
                <a:spcPts val="2879"/>
              </a:lnSpc>
            </a:pPr>
            <a:r>
              <a:rPr lang="en-US" sz="2400" b="1" dirty="0">
                <a:solidFill>
                  <a:srgbClr val="1D8BC9"/>
                </a:solidFill>
                <a:latin typeface="Canva Sans Bold"/>
                <a:ea typeface="Canva Sans Bold"/>
                <a:cs typeface="Canva Sans Bold"/>
                <a:sym typeface="Canva Sans Bold"/>
              </a:rPr>
              <a:t>02</a:t>
            </a:r>
          </a:p>
        </p:txBody>
      </p:sp>
      <p:sp>
        <p:nvSpPr>
          <p:cNvPr id="135" name="TextBox 54"/>
          <p:cNvSpPr txBox="1"/>
          <p:nvPr/>
        </p:nvSpPr>
        <p:spPr>
          <a:xfrm>
            <a:off x="7413626" y="7709251"/>
            <a:ext cx="515108" cy="352425"/>
          </a:xfrm>
          <a:prstGeom prst="rect">
            <a:avLst/>
          </a:prstGeom>
        </p:spPr>
        <p:txBody>
          <a:bodyPr lIns="0" tIns="0" rIns="0" bIns="0" rtlCol="0" anchor="t">
            <a:spAutoFit/>
          </a:bodyPr>
          <a:lstStyle/>
          <a:p>
            <a:pPr algn="ctr">
              <a:lnSpc>
                <a:spcPts val="2879"/>
              </a:lnSpc>
            </a:pPr>
            <a:r>
              <a:rPr lang="en-US" sz="2400" b="1" dirty="0">
                <a:solidFill>
                  <a:srgbClr val="2BC5CD"/>
                </a:solidFill>
                <a:latin typeface="Canva Sans Bold"/>
                <a:ea typeface="Canva Sans Bold"/>
                <a:cs typeface="Canva Sans Bold"/>
                <a:sym typeface="Canva Sans Bold"/>
              </a:rPr>
              <a:t>03</a:t>
            </a:r>
          </a:p>
        </p:txBody>
      </p:sp>
      <p:sp>
        <p:nvSpPr>
          <p:cNvPr id="136" name="TextBox 55"/>
          <p:cNvSpPr txBox="1"/>
          <p:nvPr/>
        </p:nvSpPr>
        <p:spPr>
          <a:xfrm>
            <a:off x="10145898" y="7709251"/>
            <a:ext cx="515108" cy="352425"/>
          </a:xfrm>
          <a:prstGeom prst="rect">
            <a:avLst/>
          </a:prstGeom>
        </p:spPr>
        <p:txBody>
          <a:bodyPr lIns="0" tIns="0" rIns="0" bIns="0" rtlCol="0" anchor="t">
            <a:spAutoFit/>
          </a:bodyPr>
          <a:lstStyle/>
          <a:p>
            <a:pPr algn="ctr">
              <a:lnSpc>
                <a:spcPts val="2879"/>
              </a:lnSpc>
            </a:pPr>
            <a:r>
              <a:rPr lang="en-US" sz="2400" b="1" dirty="0">
                <a:solidFill>
                  <a:srgbClr val="31BF8A"/>
                </a:solidFill>
                <a:latin typeface="Canva Sans Bold"/>
                <a:ea typeface="Canva Sans Bold"/>
                <a:cs typeface="Canva Sans Bold"/>
                <a:sym typeface="Canva Sans Bold"/>
              </a:rPr>
              <a:t>04</a:t>
            </a:r>
          </a:p>
        </p:txBody>
      </p:sp>
      <p:sp>
        <p:nvSpPr>
          <p:cNvPr id="137" name="TextBox 56"/>
          <p:cNvSpPr txBox="1"/>
          <p:nvPr/>
        </p:nvSpPr>
        <p:spPr>
          <a:xfrm>
            <a:off x="12878171" y="7709251"/>
            <a:ext cx="515108" cy="352425"/>
          </a:xfrm>
          <a:prstGeom prst="rect">
            <a:avLst/>
          </a:prstGeom>
        </p:spPr>
        <p:txBody>
          <a:bodyPr lIns="0" tIns="0" rIns="0" bIns="0" rtlCol="0" anchor="t">
            <a:spAutoFit/>
          </a:bodyPr>
          <a:lstStyle/>
          <a:p>
            <a:pPr algn="ctr">
              <a:lnSpc>
                <a:spcPts val="2879"/>
              </a:lnSpc>
            </a:pPr>
            <a:r>
              <a:rPr lang="en-US" sz="2400" b="1" dirty="0">
                <a:solidFill>
                  <a:srgbClr val="77BF60"/>
                </a:solidFill>
                <a:latin typeface="Canva Sans Bold"/>
                <a:ea typeface="Canva Sans Bold"/>
                <a:cs typeface="Canva Sans Bold"/>
                <a:sym typeface="Canva Sans Bold"/>
              </a:rPr>
              <a:t>05</a:t>
            </a:r>
          </a:p>
        </p:txBody>
      </p:sp>
      <p:sp>
        <p:nvSpPr>
          <p:cNvPr id="138" name="TextBox 57"/>
          <p:cNvSpPr txBox="1"/>
          <p:nvPr/>
        </p:nvSpPr>
        <p:spPr>
          <a:xfrm>
            <a:off x="15610443" y="7709251"/>
            <a:ext cx="515108" cy="352425"/>
          </a:xfrm>
          <a:prstGeom prst="rect">
            <a:avLst/>
          </a:prstGeom>
        </p:spPr>
        <p:txBody>
          <a:bodyPr lIns="0" tIns="0" rIns="0" bIns="0" rtlCol="0" anchor="t">
            <a:spAutoFit/>
          </a:bodyPr>
          <a:lstStyle/>
          <a:p>
            <a:pPr algn="ctr">
              <a:lnSpc>
                <a:spcPts val="2879"/>
              </a:lnSpc>
            </a:pPr>
            <a:r>
              <a:rPr lang="en-US" sz="2400" b="1" dirty="0">
                <a:solidFill>
                  <a:srgbClr val="519D39"/>
                </a:solidFill>
                <a:latin typeface="Canva Sans Bold"/>
                <a:ea typeface="Canva Sans Bold"/>
                <a:cs typeface="Canva Sans Bold"/>
                <a:sym typeface="Canva Sans Bold"/>
              </a:rPr>
              <a:t>06</a:t>
            </a:r>
          </a:p>
        </p:txBody>
      </p:sp>
      <p:sp>
        <p:nvSpPr>
          <p:cNvPr id="139" name="Freeform 34"/>
          <p:cNvSpPr/>
          <p:nvPr/>
        </p:nvSpPr>
        <p:spPr>
          <a:xfrm>
            <a:off x="15557500" y="3615340"/>
            <a:ext cx="681240" cy="899327"/>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p:spPr>
      </p:sp>
      <p:sp>
        <p:nvSpPr>
          <p:cNvPr id="2" name="Прямоугольник 1"/>
          <p:cNvSpPr/>
          <p:nvPr/>
        </p:nvSpPr>
        <p:spPr>
          <a:xfrm>
            <a:off x="2129361" y="8624934"/>
            <a:ext cx="15435314" cy="1261884"/>
          </a:xfrm>
          <a:prstGeom prst="rect">
            <a:avLst/>
          </a:prstGeom>
        </p:spPr>
        <p:txBody>
          <a:bodyPr wrap="square">
            <a:spAutoFit/>
          </a:bodyPr>
          <a:lstStyle/>
          <a:p>
            <a:pPr algn="ctr">
              <a:spcBef>
                <a:spcPct val="0"/>
              </a:spcBef>
            </a:pPr>
            <a:r>
              <a:rPr lang="en-US" altLang="uk-UA" sz="2800" b="1" dirty="0">
                <a:latin typeface="Tahoma" panose="020B0604030504040204" pitchFamily="34" charset="0"/>
                <a:cs typeface="Tahoma" panose="020B0604030504040204" pitchFamily="34" charset="0"/>
              </a:rPr>
              <a:t>«</a:t>
            </a:r>
            <a:r>
              <a:rPr lang="uk-UA" altLang="uk-UA" sz="2800" b="1" dirty="0">
                <a:latin typeface="Tahoma" panose="020B0604030504040204" pitchFamily="34" charset="0"/>
                <a:cs typeface="Tahoma" panose="020B0604030504040204" pitchFamily="34" charset="0"/>
              </a:rPr>
              <a:t>Якщо ми будемо сьогодні навчати так, як навчали вчора, ми вкрадемо в наших дітей </a:t>
            </a:r>
            <a:r>
              <a:rPr lang="ru-RU" altLang="uk-UA" sz="2800" b="1" dirty="0">
                <a:latin typeface="Tahoma" panose="020B0604030504040204" pitchFamily="34" charset="0"/>
                <a:cs typeface="Tahoma" panose="020B0604030504040204" pitchFamily="34" charset="0"/>
              </a:rPr>
              <a:t>завтра.</a:t>
            </a:r>
            <a:r>
              <a:rPr lang="uk-UA" altLang="uk-UA" sz="2800" b="1" dirty="0" smtClean="0">
                <a:latin typeface="Tahoma" panose="020B0604030504040204" pitchFamily="34" charset="0"/>
                <a:cs typeface="Tahoma" panose="020B0604030504040204" pitchFamily="34" charset="0"/>
              </a:rPr>
              <a:t>.»</a:t>
            </a:r>
            <a:endParaRPr lang="ru-RU" altLang="uk-UA" sz="2800" b="1" dirty="0" smtClean="0">
              <a:latin typeface="Tahoma" panose="020B0604030504040204" pitchFamily="34" charset="0"/>
              <a:cs typeface="Tahoma" panose="020B0604030504040204" pitchFamily="34" charset="0"/>
            </a:endParaRPr>
          </a:p>
          <a:p>
            <a:pPr algn="ctr">
              <a:spcBef>
                <a:spcPct val="0"/>
              </a:spcBef>
            </a:pPr>
            <a:r>
              <a:rPr lang="uk-UA" altLang="uk-UA" sz="2000" b="1" i="1" dirty="0" smtClean="0">
                <a:solidFill>
                  <a:srgbClr val="06183C"/>
                </a:solidFill>
                <a:latin typeface="Tahoma" panose="020B0604030504040204" pitchFamily="34" charset="0"/>
                <a:cs typeface="Tahoma" panose="020B0604030504040204" pitchFamily="34" charset="0"/>
              </a:rPr>
              <a:t>                                                                                                                     Джон Дьюї американський </a:t>
            </a:r>
            <a:r>
              <a:rPr lang="uk-UA" altLang="uk-UA" sz="2000" b="1" i="1" dirty="0">
                <a:solidFill>
                  <a:srgbClr val="06183C"/>
                </a:solidFill>
                <a:latin typeface="Tahoma" panose="020B0604030504040204" pitchFamily="34" charset="0"/>
                <a:cs typeface="Tahoma" panose="020B0604030504040204" pitchFamily="34" charset="0"/>
              </a:rPr>
              <a:t>філософ</a:t>
            </a:r>
            <a:endParaRPr lang="en-US" altLang="uk-UA" sz="2000" b="1" i="1" dirty="0">
              <a:solidFill>
                <a:srgbClr val="06183C"/>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63086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28700"/>
            <a:ext cx="15316200" cy="859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57747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69419" y="9951237"/>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159846" y="-1819287"/>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40963" y="8827785"/>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1" name="TextBox 43"/>
          <p:cNvSpPr txBox="1"/>
          <p:nvPr/>
        </p:nvSpPr>
        <p:spPr>
          <a:xfrm>
            <a:off x="5013601" y="9310036"/>
            <a:ext cx="3710677" cy="384721"/>
          </a:xfrm>
          <a:prstGeom prst="rect">
            <a:avLst/>
          </a:prstGeom>
        </p:spPr>
        <p:txBody>
          <a:bodyPr wrap="square" lIns="0" tIns="0" rIns="0" bIns="0" rtlCol="0" anchor="t">
            <a:spAutoFit/>
          </a:bodyPr>
          <a:lstStyle/>
          <a:p>
            <a:pPr algn="ctr">
              <a:lnSpc>
                <a:spcPts val="3000"/>
              </a:lnSpc>
            </a:pPr>
            <a:r>
              <a:rPr lang="uk-UA" sz="2500" b="1" dirty="0">
                <a:solidFill>
                  <a:schemeClr val="bg1"/>
                </a:solidFill>
                <a:latin typeface="TT Norms Bold"/>
                <a:ea typeface="TT Norms Bold"/>
                <a:cs typeface="TT Norms Bold"/>
                <a:sym typeface="TT Norms Bold"/>
              </a:rPr>
              <a:t>асистентів-вчителів</a:t>
            </a:r>
          </a:p>
        </p:txBody>
      </p:sp>
      <p:sp>
        <p:nvSpPr>
          <p:cNvPr id="246" name="TextBox 17"/>
          <p:cNvSpPr txBox="1"/>
          <p:nvPr/>
        </p:nvSpPr>
        <p:spPr>
          <a:xfrm rot="16200000">
            <a:off x="6531015" y="-5072095"/>
            <a:ext cx="1898617" cy="16458123"/>
          </a:xfrm>
          <a:prstGeom prst="rect">
            <a:avLst/>
          </a:prstGeom>
        </p:spPr>
        <p:txBody>
          <a:bodyPr lIns="45667" tIns="45667" rIns="45667" bIns="45667" rtlCol="0" anchor="ctr"/>
          <a:lstStyle/>
          <a:p>
            <a:pPr algn="ctr">
              <a:lnSpc>
                <a:spcPts val="2768"/>
              </a:lnSpc>
            </a:pPr>
            <a:endParaRPr dirty="0"/>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dirty="0"/>
          </a:p>
        </p:txBody>
      </p:sp>
      <p:sp>
        <p:nvSpPr>
          <p:cNvPr id="88" name="TextBox 11"/>
          <p:cNvSpPr txBox="1"/>
          <p:nvPr/>
        </p:nvSpPr>
        <p:spPr>
          <a:xfrm>
            <a:off x="307975" y="752330"/>
            <a:ext cx="15366324" cy="738664"/>
          </a:xfrm>
          <a:prstGeom prst="rect">
            <a:avLst/>
          </a:prstGeom>
        </p:spPr>
        <p:txBody>
          <a:bodyPr wrap="square" lIns="0" tIns="0" rIns="0" bIns="0" rtlCol="0" anchor="t">
            <a:spAutoFit/>
          </a:bodyPr>
          <a:lstStyle/>
          <a:p>
            <a:pPr lvl="0" algn="ctr" eaLnBrk="0" fontAlgn="base" hangingPunct="0">
              <a:spcBef>
                <a:spcPct val="0"/>
              </a:spcBef>
              <a:spcAft>
                <a:spcPct val="0"/>
              </a:spcAft>
              <a:defRPr/>
            </a:pPr>
            <a:r>
              <a:rPr lang="uk-UA" altLang="uk-UA" sz="4800" b="1" dirty="0" smtClean="0">
                <a:solidFill>
                  <a:prstClr val="white"/>
                </a:solidFill>
                <a:latin typeface="Tahoma" panose="020B0604030504040204" pitchFamily="34" charset="0"/>
                <a:cs typeface="Tahoma" panose="020B0604030504040204" pitchFamily="34" charset="0"/>
              </a:rPr>
              <a:t>Результати навченості 5-11 класів 2024-2025</a:t>
            </a:r>
            <a:endParaRPr lang="ru-RU" altLang="uk-UA" sz="4800" b="1" dirty="0">
              <a:solidFill>
                <a:prstClr val="white"/>
              </a:solidFill>
              <a:latin typeface="Tahoma" panose="020B0604030504040204" pitchFamily="34" charset="0"/>
              <a:cs typeface="Tahoma" panose="020B0604030504040204" pitchFamily="34" charset="0"/>
            </a:endParaRPr>
          </a:p>
        </p:txBody>
      </p:sp>
      <p:sp>
        <p:nvSpPr>
          <p:cNvPr id="17" name="Freeform 3"/>
          <p:cNvSpPr/>
          <p:nvPr/>
        </p:nvSpPr>
        <p:spPr>
          <a:xfrm>
            <a:off x="1117518" y="2347189"/>
            <a:ext cx="2595796" cy="2566334"/>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24">
              <a:extLst>
                <a:ext uri="{96DAC541-7B7A-43D3-8B79-37D633B846F1}">
                  <asvg:svgBlip xmlns:asvg="http://schemas.microsoft.com/office/drawing/2016/SVG/main" xmlns="" r:embed="rId4"/>
                </a:ext>
              </a:extLst>
            </a:blip>
            <a:stretch>
              <a:fillRect/>
            </a:stretch>
          </a:blipFill>
        </p:spPr>
      </p:sp>
      <p:sp>
        <p:nvSpPr>
          <p:cNvPr id="18" name="Freeform 4"/>
          <p:cNvSpPr/>
          <p:nvPr/>
        </p:nvSpPr>
        <p:spPr>
          <a:xfrm>
            <a:off x="3974181" y="2334404"/>
            <a:ext cx="2595796" cy="2614734"/>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5">
              <a:extLst>
                <a:ext uri="{96DAC541-7B7A-43D3-8B79-37D633B846F1}">
                  <asvg:svgBlip xmlns:asvg="http://schemas.microsoft.com/office/drawing/2016/SVG/main" xmlns="" r:embed="rId6"/>
                </a:ext>
              </a:extLst>
            </a:blip>
            <a:stretch>
              <a:fillRect/>
            </a:stretch>
          </a:blipFill>
        </p:spPr>
      </p:sp>
      <p:sp>
        <p:nvSpPr>
          <p:cNvPr id="19" name="Freeform 5"/>
          <p:cNvSpPr/>
          <p:nvPr/>
        </p:nvSpPr>
        <p:spPr>
          <a:xfrm>
            <a:off x="556745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21" name="Freeform 6"/>
          <p:cNvSpPr/>
          <p:nvPr/>
        </p:nvSpPr>
        <p:spPr>
          <a:xfrm>
            <a:off x="1615592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22" name="Freeform 7"/>
          <p:cNvSpPr/>
          <p:nvPr/>
        </p:nvSpPr>
        <p:spPr>
          <a:xfrm>
            <a:off x="67455" y="5732299"/>
            <a:ext cx="5159380" cy="212824"/>
          </a:xfrm>
          <a:custGeom>
            <a:avLst/>
            <a:gdLst/>
            <a:ahLst/>
            <a:cxnLst/>
            <a:rect l="l" t="t" r="r" b="b"/>
            <a:pathLst>
              <a:path w="5159380" h="212824">
                <a:moveTo>
                  <a:pt x="0" y="0"/>
                </a:moveTo>
                <a:lnTo>
                  <a:pt x="5159379" y="0"/>
                </a:lnTo>
                <a:lnTo>
                  <a:pt x="5159379"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sp>
        <p:nvSpPr>
          <p:cNvPr id="23" name="Freeform 8"/>
          <p:cNvSpPr/>
          <p:nvPr/>
        </p:nvSpPr>
        <p:spPr>
          <a:xfrm>
            <a:off x="10996544" y="5732299"/>
            <a:ext cx="5159380" cy="212824"/>
          </a:xfrm>
          <a:custGeom>
            <a:avLst/>
            <a:gdLst/>
            <a:ahLst/>
            <a:cxnLst/>
            <a:rect l="l" t="t" r="r" b="b"/>
            <a:pathLst>
              <a:path w="5159380" h="212824">
                <a:moveTo>
                  <a:pt x="0" y="0"/>
                </a:moveTo>
                <a:lnTo>
                  <a:pt x="5159380" y="0"/>
                </a:lnTo>
                <a:lnTo>
                  <a:pt x="5159380" y="212825"/>
                </a:lnTo>
                <a:lnTo>
                  <a:pt x="0" y="212825"/>
                </a:lnTo>
                <a:lnTo>
                  <a:pt x="0" y="0"/>
                </a:lnTo>
                <a:close/>
              </a:path>
            </a:pathLst>
          </a:custGeom>
          <a:blipFill>
            <a:blip r:embed="rId26">
              <a:extLst>
                <a:ext uri="{96DAC541-7B7A-43D3-8B79-37D633B846F1}">
                  <asvg:svgBlip xmlns:asvg="http://schemas.microsoft.com/office/drawing/2016/SVG/main" xmlns="" r:embed="rId8"/>
                </a:ext>
              </a:extLst>
            </a:blip>
            <a:stretch>
              <a:fillRect/>
            </a:stretch>
          </a:blipFill>
        </p:spPr>
      </p:sp>
      <p:grpSp>
        <p:nvGrpSpPr>
          <p:cNvPr id="34" name="Group 9"/>
          <p:cNvGrpSpPr/>
          <p:nvPr/>
        </p:nvGrpSpPr>
        <p:grpSpPr>
          <a:xfrm>
            <a:off x="2012937" y="5293328"/>
            <a:ext cx="976437" cy="976437"/>
            <a:chOff x="0" y="0"/>
            <a:chExt cx="812800" cy="812800"/>
          </a:xfrm>
        </p:grpSpPr>
        <p:sp>
          <p:nvSpPr>
            <p:cNvPr id="35"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1468C"/>
              </a:solidFill>
              <a:prstDash val="solid"/>
              <a:miter/>
            </a:ln>
          </p:spPr>
        </p:sp>
        <p:sp>
          <p:nvSpPr>
            <p:cNvPr id="36" name="TextBox 11"/>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grpSp>
        <p:nvGrpSpPr>
          <p:cNvPr id="37" name="Group 12"/>
          <p:cNvGrpSpPr/>
          <p:nvPr/>
        </p:nvGrpSpPr>
        <p:grpSpPr>
          <a:xfrm>
            <a:off x="4745209" y="5293328"/>
            <a:ext cx="976437" cy="976437"/>
            <a:chOff x="0" y="0"/>
            <a:chExt cx="812800" cy="812800"/>
          </a:xfrm>
        </p:grpSpPr>
        <p:sp>
          <p:nvSpPr>
            <p:cNvPr id="3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1D8BC9"/>
              </a:solidFill>
              <a:prstDash val="solid"/>
              <a:miter/>
            </a:ln>
          </p:spPr>
        </p:sp>
        <p:sp>
          <p:nvSpPr>
            <p:cNvPr id="39" name="TextBox 14"/>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0" name="Freeform 15"/>
          <p:cNvSpPr/>
          <p:nvPr/>
        </p:nvSpPr>
        <p:spPr>
          <a:xfrm>
            <a:off x="6667013" y="2334404"/>
            <a:ext cx="2595796" cy="2614734"/>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grpSp>
        <p:nvGrpSpPr>
          <p:cNvPr id="41" name="Group 16"/>
          <p:cNvGrpSpPr/>
          <p:nvPr/>
        </p:nvGrpSpPr>
        <p:grpSpPr>
          <a:xfrm>
            <a:off x="7477482" y="5293328"/>
            <a:ext cx="976437" cy="976437"/>
            <a:chOff x="0" y="0"/>
            <a:chExt cx="812800" cy="812800"/>
          </a:xfrm>
        </p:grpSpPr>
        <p:sp>
          <p:nvSpPr>
            <p:cNvPr id="42"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2BC5CD"/>
              </a:solidFill>
              <a:prstDash val="solid"/>
              <a:miter/>
            </a:ln>
          </p:spPr>
        </p:sp>
        <p:sp>
          <p:nvSpPr>
            <p:cNvPr id="43" name="TextBox 18"/>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4" name="Freeform 19"/>
          <p:cNvSpPr/>
          <p:nvPr/>
        </p:nvSpPr>
        <p:spPr>
          <a:xfrm>
            <a:off x="9399286" y="2334404"/>
            <a:ext cx="2595796" cy="2762417"/>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29">
              <a:extLst>
                <a:ext uri="{96DAC541-7B7A-43D3-8B79-37D633B846F1}">
                  <asvg:svgBlip xmlns:asvg="http://schemas.microsoft.com/office/drawing/2016/SVG/main" xmlns="" r:embed="rId12"/>
                </a:ext>
              </a:extLst>
            </a:blip>
            <a:stretch>
              <a:fillRect/>
            </a:stretch>
          </a:blipFill>
        </p:spPr>
      </p:sp>
      <p:grpSp>
        <p:nvGrpSpPr>
          <p:cNvPr id="45" name="Group 20"/>
          <p:cNvGrpSpPr/>
          <p:nvPr/>
        </p:nvGrpSpPr>
        <p:grpSpPr>
          <a:xfrm>
            <a:off x="10209754" y="5293328"/>
            <a:ext cx="976437" cy="976437"/>
            <a:chOff x="0" y="0"/>
            <a:chExt cx="812800" cy="812800"/>
          </a:xfrm>
        </p:grpSpPr>
        <p:sp>
          <p:nvSpPr>
            <p:cNvPr id="46"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31BF8A"/>
              </a:solidFill>
              <a:prstDash val="solid"/>
              <a:miter/>
            </a:ln>
          </p:spPr>
        </p:sp>
        <p:sp>
          <p:nvSpPr>
            <p:cNvPr id="47" name="TextBox 22"/>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48" name="Freeform 23"/>
          <p:cNvSpPr/>
          <p:nvPr/>
        </p:nvSpPr>
        <p:spPr>
          <a:xfrm>
            <a:off x="12131558" y="2334404"/>
            <a:ext cx="2595796" cy="2762417"/>
          </a:xfrm>
          <a:custGeom>
            <a:avLst/>
            <a:gdLst/>
            <a:ahLst/>
            <a:cxnLst/>
            <a:rect l="l" t="t" r="r" b="b"/>
            <a:pathLst>
              <a:path w="2540759" h="3702382">
                <a:moveTo>
                  <a:pt x="0" y="0"/>
                </a:moveTo>
                <a:lnTo>
                  <a:pt x="2540759" y="0"/>
                </a:lnTo>
                <a:lnTo>
                  <a:pt x="2540759" y="3702382"/>
                </a:lnTo>
                <a:lnTo>
                  <a:pt x="0" y="3702382"/>
                </a:lnTo>
                <a:lnTo>
                  <a:pt x="0" y="0"/>
                </a:lnTo>
                <a:close/>
              </a:path>
            </a:pathLst>
          </a:custGeom>
          <a:blipFill>
            <a:blip r:embed="rId30">
              <a:extLst>
                <a:ext uri="{96DAC541-7B7A-43D3-8B79-37D633B846F1}">
                  <asvg:svgBlip xmlns:asvg="http://schemas.microsoft.com/office/drawing/2016/SVG/main" xmlns="" r:embed="rId14"/>
                </a:ext>
              </a:extLst>
            </a:blip>
            <a:stretch>
              <a:fillRect/>
            </a:stretch>
          </a:blipFill>
        </p:spPr>
      </p:sp>
      <p:grpSp>
        <p:nvGrpSpPr>
          <p:cNvPr id="49" name="Group 24"/>
          <p:cNvGrpSpPr/>
          <p:nvPr/>
        </p:nvGrpSpPr>
        <p:grpSpPr>
          <a:xfrm>
            <a:off x="12942026" y="5293328"/>
            <a:ext cx="976437" cy="976437"/>
            <a:chOff x="0" y="0"/>
            <a:chExt cx="812800" cy="812800"/>
          </a:xfrm>
        </p:grpSpPr>
        <p:sp>
          <p:nvSpPr>
            <p:cNvPr id="50"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77BF60"/>
              </a:solidFill>
              <a:prstDash val="solid"/>
              <a:miter/>
            </a:ln>
          </p:spPr>
        </p:sp>
        <p:sp>
          <p:nvSpPr>
            <p:cNvPr id="51" name="TextBox 26"/>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52" name="Freeform 27"/>
          <p:cNvSpPr/>
          <p:nvPr/>
        </p:nvSpPr>
        <p:spPr>
          <a:xfrm>
            <a:off x="14863830" y="2334404"/>
            <a:ext cx="2595796" cy="2807627"/>
          </a:xfrm>
          <a:custGeom>
            <a:avLst/>
            <a:gdLst/>
            <a:ahLst/>
            <a:cxnLst/>
            <a:rect l="l" t="t" r="r" b="b"/>
            <a:pathLst>
              <a:path w="2540759" h="3702382">
                <a:moveTo>
                  <a:pt x="0" y="0"/>
                </a:moveTo>
                <a:lnTo>
                  <a:pt x="2540760" y="0"/>
                </a:lnTo>
                <a:lnTo>
                  <a:pt x="2540760" y="3702382"/>
                </a:lnTo>
                <a:lnTo>
                  <a:pt x="0" y="3702382"/>
                </a:lnTo>
                <a:lnTo>
                  <a:pt x="0" y="0"/>
                </a:lnTo>
                <a:close/>
              </a:path>
            </a:pathLst>
          </a:custGeom>
          <a:blipFill>
            <a:blip r:embed="rId31">
              <a:extLst>
                <a:ext uri="{96DAC541-7B7A-43D3-8B79-37D633B846F1}">
                  <asvg:svgBlip xmlns:asvg="http://schemas.microsoft.com/office/drawing/2016/SVG/main" xmlns="" r:embed="rId16"/>
                </a:ext>
              </a:extLst>
            </a:blip>
            <a:stretch>
              <a:fillRect/>
            </a:stretch>
          </a:blipFill>
        </p:spPr>
      </p:sp>
      <p:grpSp>
        <p:nvGrpSpPr>
          <p:cNvPr id="53" name="Group 28"/>
          <p:cNvGrpSpPr/>
          <p:nvPr/>
        </p:nvGrpSpPr>
        <p:grpSpPr>
          <a:xfrm>
            <a:off x="15674299" y="5293328"/>
            <a:ext cx="976437" cy="976437"/>
            <a:chOff x="0" y="0"/>
            <a:chExt cx="812800" cy="812800"/>
          </a:xfrm>
        </p:grpSpPr>
        <p:sp>
          <p:nvSpPr>
            <p:cNvPr id="54"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w="76200" cap="sq">
              <a:solidFill>
                <a:srgbClr val="519D39"/>
              </a:solidFill>
              <a:prstDash val="solid"/>
              <a:miter/>
            </a:ln>
          </p:spPr>
        </p:sp>
        <p:sp>
          <p:nvSpPr>
            <p:cNvPr id="55" name="TextBox 30"/>
            <p:cNvSpPr txBox="1"/>
            <p:nvPr/>
          </p:nvSpPr>
          <p:spPr>
            <a:xfrm>
              <a:off x="76200" y="38100"/>
              <a:ext cx="660400" cy="698500"/>
            </a:xfrm>
            <a:prstGeom prst="rect">
              <a:avLst/>
            </a:prstGeom>
          </p:spPr>
          <p:txBody>
            <a:bodyPr lIns="50800" tIns="50800" rIns="50800" bIns="50800" rtlCol="0" anchor="ctr"/>
            <a:lstStyle/>
            <a:p>
              <a:pPr algn="ctr">
                <a:lnSpc>
                  <a:spcPts val="3359"/>
                </a:lnSpc>
              </a:pPr>
              <a:endParaRPr dirty="0"/>
            </a:p>
          </p:txBody>
        </p:sp>
      </p:grpSp>
      <p:sp>
        <p:nvSpPr>
          <p:cNvPr id="56" name="Freeform 32"/>
          <p:cNvSpPr/>
          <p:nvPr/>
        </p:nvSpPr>
        <p:spPr>
          <a:xfrm>
            <a:off x="12966393" y="3061750"/>
            <a:ext cx="987412" cy="984943"/>
          </a:xfrm>
          <a:custGeom>
            <a:avLst/>
            <a:gdLst/>
            <a:ahLst/>
            <a:cxnLst/>
            <a:rect l="l" t="t" r="r" b="b"/>
            <a:pathLst>
              <a:path w="966477" h="964060">
                <a:moveTo>
                  <a:pt x="0" y="0"/>
                </a:moveTo>
                <a:lnTo>
                  <a:pt x="966477" y="0"/>
                </a:lnTo>
                <a:lnTo>
                  <a:pt x="966477" y="964061"/>
                </a:lnTo>
                <a:lnTo>
                  <a:pt x="0" y="964061"/>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7" name="Freeform 33"/>
          <p:cNvSpPr/>
          <p:nvPr/>
        </p:nvSpPr>
        <p:spPr>
          <a:xfrm>
            <a:off x="2122059" y="2982667"/>
            <a:ext cx="740349" cy="984943"/>
          </a:xfrm>
          <a:custGeom>
            <a:avLst/>
            <a:gdLst/>
            <a:ahLst/>
            <a:cxnLst/>
            <a:rect l="l" t="t" r="r" b="b"/>
            <a:pathLst>
              <a:path w="724652" h="964060">
                <a:moveTo>
                  <a:pt x="0" y="0"/>
                </a:moveTo>
                <a:lnTo>
                  <a:pt x="724652" y="0"/>
                </a:lnTo>
                <a:lnTo>
                  <a:pt x="724652" y="964061"/>
                </a:lnTo>
                <a:lnTo>
                  <a:pt x="0" y="964061"/>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txBody>
          <a:bodyPr/>
          <a:lstStyle/>
          <a:p>
            <a:r>
              <a:rPr lang="uk-UA" dirty="0" smtClean="0"/>
              <a:t>5</a:t>
            </a:r>
            <a:endParaRPr lang="uk-UA" dirty="0"/>
          </a:p>
        </p:txBody>
      </p:sp>
      <p:sp>
        <p:nvSpPr>
          <p:cNvPr id="58" name="Freeform 34"/>
          <p:cNvSpPr/>
          <p:nvPr/>
        </p:nvSpPr>
        <p:spPr>
          <a:xfrm>
            <a:off x="4922713" y="3021626"/>
            <a:ext cx="695997" cy="918808"/>
          </a:xfrm>
          <a:custGeom>
            <a:avLst/>
            <a:gdLst/>
            <a:ahLst/>
            <a:cxnLst/>
            <a:rect l="l" t="t" r="r" b="b"/>
            <a:pathLst>
              <a:path w="681240" h="899327">
                <a:moveTo>
                  <a:pt x="0" y="0"/>
                </a:moveTo>
                <a:lnTo>
                  <a:pt x="681240" y="0"/>
                </a:lnTo>
                <a:lnTo>
                  <a:pt x="681240" y="899327"/>
                </a:lnTo>
                <a:lnTo>
                  <a:pt x="0" y="899327"/>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60" name="Freeform 36"/>
          <p:cNvSpPr/>
          <p:nvPr/>
        </p:nvSpPr>
        <p:spPr>
          <a:xfrm>
            <a:off x="10252765" y="3014441"/>
            <a:ext cx="978731" cy="905326"/>
          </a:xfrm>
          <a:custGeom>
            <a:avLst/>
            <a:gdLst/>
            <a:ahLst/>
            <a:cxnLst/>
            <a:rect l="l" t="t" r="r" b="b"/>
            <a:pathLst>
              <a:path w="957980" h="886131">
                <a:moveTo>
                  <a:pt x="0" y="0"/>
                </a:moveTo>
                <a:lnTo>
                  <a:pt x="957979" y="0"/>
                </a:lnTo>
                <a:lnTo>
                  <a:pt x="957979" y="886131"/>
                </a:lnTo>
                <a:lnTo>
                  <a:pt x="0" y="886131"/>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68" name="TextBox 52"/>
          <p:cNvSpPr txBox="1"/>
          <p:nvPr/>
        </p:nvSpPr>
        <p:spPr>
          <a:xfrm>
            <a:off x="2243601" y="5610097"/>
            <a:ext cx="515108" cy="352425"/>
          </a:xfrm>
          <a:prstGeom prst="rect">
            <a:avLst/>
          </a:prstGeom>
        </p:spPr>
        <p:txBody>
          <a:bodyPr lIns="0" tIns="0" rIns="0" bIns="0" rtlCol="0" anchor="t">
            <a:spAutoFit/>
          </a:bodyPr>
          <a:lstStyle/>
          <a:p>
            <a:pPr algn="ctr">
              <a:lnSpc>
                <a:spcPts val="2879"/>
              </a:lnSpc>
            </a:pPr>
            <a:r>
              <a:rPr lang="en-US" sz="2400" b="1" dirty="0">
                <a:solidFill>
                  <a:srgbClr val="11468C"/>
                </a:solidFill>
                <a:latin typeface="Canva Sans Bold"/>
                <a:ea typeface="Canva Sans Bold"/>
                <a:cs typeface="Canva Sans Bold"/>
                <a:sym typeface="Canva Sans Bold"/>
              </a:rPr>
              <a:t>01</a:t>
            </a:r>
          </a:p>
        </p:txBody>
      </p:sp>
      <p:sp>
        <p:nvSpPr>
          <p:cNvPr id="69" name="TextBox 53"/>
          <p:cNvSpPr txBox="1"/>
          <p:nvPr/>
        </p:nvSpPr>
        <p:spPr>
          <a:xfrm>
            <a:off x="4975874" y="5610097"/>
            <a:ext cx="515108" cy="352425"/>
          </a:xfrm>
          <a:prstGeom prst="rect">
            <a:avLst/>
          </a:prstGeom>
        </p:spPr>
        <p:txBody>
          <a:bodyPr lIns="0" tIns="0" rIns="0" bIns="0" rtlCol="0" anchor="t">
            <a:spAutoFit/>
          </a:bodyPr>
          <a:lstStyle/>
          <a:p>
            <a:pPr algn="ctr">
              <a:lnSpc>
                <a:spcPts val="2879"/>
              </a:lnSpc>
            </a:pPr>
            <a:r>
              <a:rPr lang="en-US" sz="2400" b="1" dirty="0">
                <a:solidFill>
                  <a:srgbClr val="1D8BC9"/>
                </a:solidFill>
                <a:latin typeface="Canva Sans Bold"/>
                <a:ea typeface="Canva Sans Bold"/>
                <a:cs typeface="Canva Sans Bold"/>
                <a:sym typeface="Canva Sans Bold"/>
              </a:rPr>
              <a:t>02</a:t>
            </a:r>
          </a:p>
        </p:txBody>
      </p:sp>
      <p:sp>
        <p:nvSpPr>
          <p:cNvPr id="70" name="TextBox 54"/>
          <p:cNvSpPr txBox="1"/>
          <p:nvPr/>
        </p:nvSpPr>
        <p:spPr>
          <a:xfrm>
            <a:off x="7708146" y="5610097"/>
            <a:ext cx="515108" cy="352425"/>
          </a:xfrm>
          <a:prstGeom prst="rect">
            <a:avLst/>
          </a:prstGeom>
        </p:spPr>
        <p:txBody>
          <a:bodyPr lIns="0" tIns="0" rIns="0" bIns="0" rtlCol="0" anchor="t">
            <a:spAutoFit/>
          </a:bodyPr>
          <a:lstStyle/>
          <a:p>
            <a:pPr algn="ctr">
              <a:lnSpc>
                <a:spcPts val="2879"/>
              </a:lnSpc>
            </a:pPr>
            <a:r>
              <a:rPr lang="en-US" sz="2400" b="1" dirty="0">
                <a:solidFill>
                  <a:srgbClr val="2BC5CD"/>
                </a:solidFill>
                <a:latin typeface="Canva Sans Bold"/>
                <a:ea typeface="Canva Sans Bold"/>
                <a:cs typeface="Canva Sans Bold"/>
                <a:sym typeface="Canva Sans Bold"/>
              </a:rPr>
              <a:t>03</a:t>
            </a:r>
          </a:p>
        </p:txBody>
      </p:sp>
      <p:sp>
        <p:nvSpPr>
          <p:cNvPr id="71" name="TextBox 55"/>
          <p:cNvSpPr txBox="1"/>
          <p:nvPr/>
        </p:nvSpPr>
        <p:spPr>
          <a:xfrm>
            <a:off x="10440418" y="5610097"/>
            <a:ext cx="515108" cy="352425"/>
          </a:xfrm>
          <a:prstGeom prst="rect">
            <a:avLst/>
          </a:prstGeom>
        </p:spPr>
        <p:txBody>
          <a:bodyPr lIns="0" tIns="0" rIns="0" bIns="0" rtlCol="0" anchor="t">
            <a:spAutoFit/>
          </a:bodyPr>
          <a:lstStyle/>
          <a:p>
            <a:pPr algn="ctr">
              <a:lnSpc>
                <a:spcPts val="2879"/>
              </a:lnSpc>
            </a:pPr>
            <a:r>
              <a:rPr lang="en-US" sz="2400" b="1" dirty="0">
                <a:solidFill>
                  <a:srgbClr val="31BF8A"/>
                </a:solidFill>
                <a:latin typeface="Canva Sans Bold"/>
                <a:ea typeface="Canva Sans Bold"/>
                <a:cs typeface="Canva Sans Bold"/>
                <a:sym typeface="Canva Sans Bold"/>
              </a:rPr>
              <a:t>04</a:t>
            </a:r>
          </a:p>
        </p:txBody>
      </p:sp>
      <p:sp>
        <p:nvSpPr>
          <p:cNvPr id="72" name="TextBox 56"/>
          <p:cNvSpPr txBox="1"/>
          <p:nvPr/>
        </p:nvSpPr>
        <p:spPr>
          <a:xfrm>
            <a:off x="13172691" y="5610097"/>
            <a:ext cx="515108" cy="352425"/>
          </a:xfrm>
          <a:prstGeom prst="rect">
            <a:avLst/>
          </a:prstGeom>
        </p:spPr>
        <p:txBody>
          <a:bodyPr lIns="0" tIns="0" rIns="0" bIns="0" rtlCol="0" anchor="t">
            <a:spAutoFit/>
          </a:bodyPr>
          <a:lstStyle/>
          <a:p>
            <a:pPr algn="ctr">
              <a:lnSpc>
                <a:spcPts val="2879"/>
              </a:lnSpc>
            </a:pPr>
            <a:r>
              <a:rPr lang="en-US" sz="2400" b="1" dirty="0">
                <a:solidFill>
                  <a:srgbClr val="77BF60"/>
                </a:solidFill>
                <a:latin typeface="Canva Sans Bold"/>
                <a:ea typeface="Canva Sans Bold"/>
                <a:cs typeface="Canva Sans Bold"/>
                <a:sym typeface="Canva Sans Bold"/>
              </a:rPr>
              <a:t>05</a:t>
            </a:r>
          </a:p>
        </p:txBody>
      </p:sp>
      <p:sp>
        <p:nvSpPr>
          <p:cNvPr id="73" name="TextBox 57"/>
          <p:cNvSpPr txBox="1"/>
          <p:nvPr/>
        </p:nvSpPr>
        <p:spPr>
          <a:xfrm>
            <a:off x="15904963" y="5610097"/>
            <a:ext cx="515108" cy="352425"/>
          </a:xfrm>
          <a:prstGeom prst="rect">
            <a:avLst/>
          </a:prstGeom>
        </p:spPr>
        <p:txBody>
          <a:bodyPr lIns="0" tIns="0" rIns="0" bIns="0" rtlCol="0" anchor="t">
            <a:spAutoFit/>
          </a:bodyPr>
          <a:lstStyle/>
          <a:p>
            <a:pPr algn="ctr">
              <a:lnSpc>
                <a:spcPts val="2879"/>
              </a:lnSpc>
            </a:pPr>
            <a:r>
              <a:rPr lang="en-US" sz="2400" b="1" dirty="0">
                <a:solidFill>
                  <a:srgbClr val="519D39"/>
                </a:solidFill>
                <a:latin typeface="Canva Sans Bold"/>
                <a:ea typeface="Canva Sans Bold"/>
                <a:cs typeface="Canva Sans Bold"/>
                <a:sym typeface="Canva Sans Bold"/>
              </a:rPr>
              <a:t>06</a:t>
            </a:r>
          </a:p>
        </p:txBody>
      </p:sp>
      <p:sp>
        <p:nvSpPr>
          <p:cNvPr id="76" name="Freeform 35"/>
          <p:cNvSpPr/>
          <p:nvPr/>
        </p:nvSpPr>
        <p:spPr>
          <a:xfrm>
            <a:off x="7518509" y="2980110"/>
            <a:ext cx="753671" cy="838576"/>
          </a:xfrm>
          <a:custGeom>
            <a:avLst/>
            <a:gdLst/>
            <a:ahLst/>
            <a:cxnLst/>
            <a:rect l="l" t="t" r="r" b="b"/>
            <a:pathLst>
              <a:path w="737691" h="820796">
                <a:moveTo>
                  <a:pt x="0" y="0"/>
                </a:moveTo>
                <a:lnTo>
                  <a:pt x="737691" y="0"/>
                </a:lnTo>
                <a:lnTo>
                  <a:pt x="737691" y="820796"/>
                </a:lnTo>
                <a:lnTo>
                  <a:pt x="0" y="820796"/>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a:ln cap="sq">
            <a:noFill/>
            <a:prstDash val="solid"/>
            <a:miter/>
          </a:ln>
        </p:spPr>
      </p:sp>
      <p:sp>
        <p:nvSpPr>
          <p:cNvPr id="77" name="Freeform 38"/>
          <p:cNvSpPr/>
          <p:nvPr/>
        </p:nvSpPr>
        <p:spPr>
          <a:xfrm>
            <a:off x="15765840" y="3033296"/>
            <a:ext cx="833588" cy="768984"/>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a:ln cap="sq">
            <a:noFill/>
            <a:prstDash val="solid"/>
            <a:miter/>
          </a:ln>
        </p:spPr>
      </p:sp>
      <p:sp>
        <p:nvSpPr>
          <p:cNvPr id="78" name="TextBox 55"/>
          <p:cNvSpPr txBox="1"/>
          <p:nvPr/>
        </p:nvSpPr>
        <p:spPr>
          <a:xfrm>
            <a:off x="14727354" y="6401069"/>
            <a:ext cx="3103446" cy="371897"/>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Початковий рівень</a:t>
            </a:r>
            <a:endParaRPr lang="uk-UA" sz="2400" b="1" dirty="0">
              <a:solidFill>
                <a:srgbClr val="1F0A49"/>
              </a:solidFill>
              <a:latin typeface="Canva Sans Bold"/>
              <a:ea typeface="Canva Sans Bold"/>
              <a:cs typeface="Canva Sans Bold"/>
              <a:sym typeface="Canva Sans Bold"/>
            </a:endParaRPr>
          </a:p>
        </p:txBody>
      </p:sp>
      <p:sp>
        <p:nvSpPr>
          <p:cNvPr id="79" name="TextBox 60"/>
          <p:cNvSpPr txBox="1"/>
          <p:nvPr/>
        </p:nvSpPr>
        <p:spPr>
          <a:xfrm>
            <a:off x="355053" y="6505009"/>
            <a:ext cx="3709654" cy="743793"/>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5-11 класи</a:t>
            </a:r>
          </a:p>
          <a:p>
            <a:pPr algn="ctr">
              <a:lnSpc>
                <a:spcPts val="2879"/>
              </a:lnSpc>
            </a:pPr>
            <a:r>
              <a:rPr lang="uk-UA" sz="2400" b="1" dirty="0" smtClean="0">
                <a:solidFill>
                  <a:srgbClr val="1F0A49"/>
                </a:solidFill>
                <a:latin typeface="Canva Sans Bold"/>
                <a:ea typeface="Canva Sans Bold"/>
                <a:cs typeface="Canva Sans Bold"/>
                <a:sym typeface="Canva Sans Bold"/>
              </a:rPr>
              <a:t>341 учень</a:t>
            </a:r>
            <a:endParaRPr lang="en-US" sz="2400" b="1" dirty="0">
              <a:solidFill>
                <a:srgbClr val="1F0A49"/>
              </a:solidFill>
              <a:latin typeface="Canva Sans Bold"/>
              <a:ea typeface="Canva Sans Bold"/>
              <a:cs typeface="Canva Sans Bold"/>
              <a:sym typeface="Canva Sans Bold"/>
            </a:endParaRPr>
          </a:p>
        </p:txBody>
      </p:sp>
      <p:sp>
        <p:nvSpPr>
          <p:cNvPr id="80" name="TextBox 61"/>
          <p:cNvSpPr txBox="1"/>
          <p:nvPr/>
        </p:nvSpPr>
        <p:spPr>
          <a:xfrm>
            <a:off x="11513569" y="6427429"/>
            <a:ext cx="3130864" cy="371897"/>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Середній рівень</a:t>
            </a:r>
            <a:endParaRPr lang="uk-UA" sz="2400" b="1" dirty="0">
              <a:solidFill>
                <a:srgbClr val="1F0A49"/>
              </a:solidFill>
              <a:latin typeface="Canva Sans Bold"/>
              <a:ea typeface="Canva Sans Bold"/>
              <a:cs typeface="Canva Sans Bold"/>
              <a:sym typeface="Canva Sans Bold"/>
            </a:endParaRPr>
          </a:p>
        </p:txBody>
      </p:sp>
      <p:sp>
        <p:nvSpPr>
          <p:cNvPr id="81" name="TextBox 62"/>
          <p:cNvSpPr txBox="1"/>
          <p:nvPr/>
        </p:nvSpPr>
        <p:spPr>
          <a:xfrm>
            <a:off x="4014551" y="6454568"/>
            <a:ext cx="3809235" cy="348942"/>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Високий рівень</a:t>
            </a:r>
            <a:endParaRPr lang="en-US" sz="2400" b="1" dirty="0">
              <a:solidFill>
                <a:srgbClr val="1F0A49"/>
              </a:solidFill>
              <a:latin typeface="Canva Sans Bold"/>
              <a:ea typeface="Canva Sans Bold"/>
              <a:cs typeface="Canva Sans Bold"/>
              <a:sym typeface="Canva Sans Bold"/>
            </a:endParaRPr>
          </a:p>
        </p:txBody>
      </p:sp>
      <p:sp>
        <p:nvSpPr>
          <p:cNvPr id="82" name="TextBox 63"/>
          <p:cNvSpPr txBox="1"/>
          <p:nvPr/>
        </p:nvSpPr>
        <p:spPr>
          <a:xfrm>
            <a:off x="14644433" y="7795243"/>
            <a:ext cx="3311227"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0-0%</a:t>
            </a:r>
            <a:endParaRPr lang="uk-UA" sz="4000" b="1" dirty="0">
              <a:solidFill>
                <a:srgbClr val="575757"/>
              </a:solidFill>
              <a:latin typeface="Canva Sans"/>
              <a:ea typeface="Canva Sans"/>
              <a:cs typeface="Canva Sans"/>
              <a:sym typeface="Canva Sans"/>
            </a:endParaRPr>
          </a:p>
        </p:txBody>
      </p:sp>
      <p:sp>
        <p:nvSpPr>
          <p:cNvPr id="83" name="TextBox 64"/>
          <p:cNvSpPr txBox="1"/>
          <p:nvPr/>
        </p:nvSpPr>
        <p:spPr>
          <a:xfrm>
            <a:off x="389036" y="7795242"/>
            <a:ext cx="3340686"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309 оцінені</a:t>
            </a:r>
            <a:endParaRPr lang="uk-UA" sz="4000" b="1" dirty="0">
              <a:solidFill>
                <a:srgbClr val="575757"/>
              </a:solidFill>
              <a:latin typeface="Canva Sans"/>
              <a:ea typeface="Canva Sans"/>
              <a:cs typeface="Canva Sans"/>
              <a:sym typeface="Canva Sans"/>
            </a:endParaRPr>
          </a:p>
        </p:txBody>
      </p:sp>
      <p:sp>
        <p:nvSpPr>
          <p:cNvPr id="84" name="TextBox 65"/>
          <p:cNvSpPr txBox="1"/>
          <p:nvPr/>
        </p:nvSpPr>
        <p:spPr>
          <a:xfrm>
            <a:off x="11094650" y="7795243"/>
            <a:ext cx="3678673"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71-23%</a:t>
            </a:r>
            <a:endParaRPr lang="uk-UA" sz="4000" b="1" dirty="0">
              <a:solidFill>
                <a:srgbClr val="575757"/>
              </a:solidFill>
              <a:latin typeface="Canva Sans"/>
              <a:ea typeface="Canva Sans"/>
              <a:cs typeface="Canva Sans"/>
              <a:sym typeface="Canva Sans"/>
            </a:endParaRPr>
          </a:p>
        </p:txBody>
      </p:sp>
      <p:sp>
        <p:nvSpPr>
          <p:cNvPr id="85" name="TextBox 66"/>
          <p:cNvSpPr txBox="1"/>
          <p:nvPr/>
        </p:nvSpPr>
        <p:spPr>
          <a:xfrm>
            <a:off x="4000261" y="7546468"/>
            <a:ext cx="3990875" cy="677814"/>
          </a:xfrm>
          <a:prstGeom prst="rect">
            <a:avLst/>
          </a:prstGeom>
        </p:spPr>
        <p:txBody>
          <a:bodyPr wrap="square" lIns="0" tIns="0" rIns="0" bIns="0" rtlCol="0" anchor="t">
            <a:spAutoFit/>
          </a:bodyPr>
          <a:lstStyle/>
          <a:p>
            <a:pPr algn="ctr">
              <a:lnSpc>
                <a:spcPts val="2520"/>
              </a:lnSpc>
            </a:pPr>
            <a:endParaRPr lang="uk-UA" sz="3600" b="1" dirty="0" smtClean="0">
              <a:solidFill>
                <a:srgbClr val="575757"/>
              </a:solidFill>
              <a:latin typeface="Canva Sans"/>
              <a:ea typeface="Canva Sans"/>
              <a:cs typeface="Canva Sans"/>
              <a:sym typeface="Canva Sans"/>
            </a:endParaRPr>
          </a:p>
          <a:p>
            <a:pPr algn="ctr">
              <a:lnSpc>
                <a:spcPts val="2520"/>
              </a:lnSpc>
            </a:pPr>
            <a:r>
              <a:rPr lang="uk-UA" sz="4000" b="1" dirty="0" smtClean="0">
                <a:solidFill>
                  <a:srgbClr val="575757"/>
                </a:solidFill>
                <a:latin typeface="Canva Sans"/>
                <a:ea typeface="Canva Sans"/>
                <a:cs typeface="Canva Sans"/>
                <a:sym typeface="Canva Sans"/>
              </a:rPr>
              <a:t>82-26%</a:t>
            </a:r>
            <a:endParaRPr lang="en-US" sz="4000" b="1" dirty="0">
              <a:solidFill>
                <a:srgbClr val="575757"/>
              </a:solidFill>
              <a:latin typeface="Canva Sans"/>
              <a:ea typeface="Canva Sans"/>
              <a:cs typeface="Canva Sans"/>
              <a:sym typeface="Canva Sans"/>
            </a:endParaRPr>
          </a:p>
        </p:txBody>
      </p:sp>
      <p:sp>
        <p:nvSpPr>
          <p:cNvPr id="86" name="TextBox 71"/>
          <p:cNvSpPr txBox="1"/>
          <p:nvPr/>
        </p:nvSpPr>
        <p:spPr>
          <a:xfrm>
            <a:off x="7640415" y="7795242"/>
            <a:ext cx="3623065" cy="357214"/>
          </a:xfrm>
          <a:prstGeom prst="rect">
            <a:avLst/>
          </a:prstGeom>
        </p:spPr>
        <p:txBody>
          <a:bodyPr wrap="square" lIns="0" tIns="0" rIns="0" bIns="0" rtlCol="0" anchor="t">
            <a:spAutoFit/>
          </a:bodyPr>
          <a:lstStyle/>
          <a:p>
            <a:pPr algn="ctr">
              <a:lnSpc>
                <a:spcPts val="2520"/>
              </a:lnSpc>
            </a:pPr>
            <a:r>
              <a:rPr lang="uk-UA" sz="4000" b="1" dirty="0" smtClean="0">
                <a:solidFill>
                  <a:srgbClr val="575757"/>
                </a:solidFill>
                <a:latin typeface="Canva Sans"/>
                <a:ea typeface="Canva Sans"/>
                <a:cs typeface="Canva Sans"/>
                <a:sym typeface="Canva Sans"/>
              </a:rPr>
              <a:t>156-51%</a:t>
            </a:r>
            <a:endParaRPr lang="en-US" sz="4000" b="1" dirty="0">
              <a:solidFill>
                <a:srgbClr val="575757"/>
              </a:solidFill>
              <a:latin typeface="Canva Sans"/>
              <a:ea typeface="Canva Sans"/>
              <a:cs typeface="Canva Sans"/>
              <a:sym typeface="Canva Sans"/>
            </a:endParaRPr>
          </a:p>
        </p:txBody>
      </p:sp>
      <p:sp>
        <p:nvSpPr>
          <p:cNvPr id="87" name="TextBox 67"/>
          <p:cNvSpPr txBox="1"/>
          <p:nvPr/>
        </p:nvSpPr>
        <p:spPr>
          <a:xfrm>
            <a:off x="7942832" y="6467613"/>
            <a:ext cx="3357081" cy="348942"/>
          </a:xfrm>
          <a:prstGeom prst="rect">
            <a:avLst/>
          </a:prstGeom>
        </p:spPr>
        <p:txBody>
          <a:bodyPr wrap="square" lIns="0" tIns="0" rIns="0" bIns="0" rtlCol="0" anchor="t">
            <a:spAutoFit/>
          </a:bodyPr>
          <a:lstStyle/>
          <a:p>
            <a:pPr algn="ctr">
              <a:lnSpc>
                <a:spcPts val="2879"/>
              </a:lnSpc>
            </a:pPr>
            <a:r>
              <a:rPr lang="uk-UA" sz="2400" b="1" dirty="0" smtClean="0">
                <a:solidFill>
                  <a:srgbClr val="1F0A49"/>
                </a:solidFill>
                <a:latin typeface="Canva Sans Bold"/>
                <a:ea typeface="Canva Sans Bold"/>
                <a:cs typeface="Canva Sans Bold"/>
                <a:sym typeface="Canva Sans Bold"/>
              </a:rPr>
              <a:t>Достатній рівень</a:t>
            </a:r>
            <a:endParaRPr lang="uk-UA" sz="2400" b="1" dirty="0">
              <a:solidFill>
                <a:srgbClr val="1F0A49"/>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1570048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645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sp>
      <p:sp>
        <p:nvSpPr>
          <p:cNvPr id="3" name="Freeform 3"/>
          <p:cNvSpPr/>
          <p:nvPr/>
        </p:nvSpPr>
        <p:spPr>
          <a:xfrm rot="5400000">
            <a:off x="6892619" y="798085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3">
              <a:alphaModFix amt="9999"/>
              <a:extLst>
                <a:ext uri="{96DAC541-7B7A-43D3-8B79-37D633B846F1}">
                  <asvg:svgBlip xmlns="" xmlns:asvg="http://schemas.microsoft.com/office/drawing/2016/SVG/main" r:embed="rId4"/>
                </a:ext>
              </a:extLst>
            </a:blip>
            <a:stretch>
              <a:fillRect/>
            </a:stretch>
          </a:blipFill>
        </p:spPr>
      </p:sp>
      <p:sp>
        <p:nvSpPr>
          <p:cNvPr id="4" name="Freeform 4"/>
          <p:cNvSpPr/>
          <p:nvPr/>
        </p:nvSpPr>
        <p:spPr>
          <a:xfrm rot="5400000">
            <a:off x="-432320" y="-3128313"/>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3">
              <a:alphaModFix amt="9999"/>
              <a:extLst>
                <a:ext uri="{96DAC541-7B7A-43D3-8B79-37D633B846F1}">
                  <asvg:svgBlip xmlns="" xmlns:asvg="http://schemas.microsoft.com/office/drawing/2016/SVG/main" r:embed="rId4"/>
                </a:ext>
              </a:extLst>
            </a:blip>
            <a:stretch>
              <a:fillRect/>
            </a:stretch>
          </a:blipFill>
        </p:spPr>
      </p:sp>
      <p:sp>
        <p:nvSpPr>
          <p:cNvPr id="5" name="Freeform 5"/>
          <p:cNvSpPr/>
          <p:nvPr/>
        </p:nvSpPr>
        <p:spPr>
          <a:xfrm flipH="1">
            <a:off x="12109480" y="5671117"/>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flipH="1" flipV="1">
            <a:off x="11714090" y="-1384906"/>
            <a:ext cx="7880947" cy="3979878"/>
          </a:xfrm>
          <a:custGeom>
            <a:avLst/>
            <a:gdLst/>
            <a:ahLst/>
            <a:cxnLst/>
            <a:rect l="l" t="t" r="r" b="b"/>
            <a:pathLst>
              <a:path w="7880947" h="3979878">
                <a:moveTo>
                  <a:pt x="7880946" y="3979878"/>
                </a:moveTo>
                <a:lnTo>
                  <a:pt x="0" y="3979878"/>
                </a:lnTo>
                <a:lnTo>
                  <a:pt x="0" y="0"/>
                </a:lnTo>
                <a:lnTo>
                  <a:pt x="7880946" y="0"/>
                </a:lnTo>
                <a:lnTo>
                  <a:pt x="7880946" y="3979878"/>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AutoShape 7"/>
          <p:cNvSpPr/>
          <p:nvPr/>
        </p:nvSpPr>
        <p:spPr>
          <a:xfrm>
            <a:off x="4379348" y="1997862"/>
            <a:ext cx="4023971"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10" name="TextBox 10"/>
          <p:cNvSpPr txBox="1"/>
          <p:nvPr/>
        </p:nvSpPr>
        <p:spPr>
          <a:xfrm>
            <a:off x="376993" y="0"/>
            <a:ext cx="11450337" cy="4001095"/>
          </a:xfrm>
          <a:prstGeom prst="rect">
            <a:avLst/>
          </a:prstGeom>
        </p:spPr>
        <p:txBody>
          <a:bodyPr wrap="square" lIns="0" tIns="0" rIns="0" bIns="0" rtlCol="0" anchor="t">
            <a:spAutoFit/>
          </a:bodyPr>
          <a:lstStyle/>
          <a:p>
            <a:pPr algn="ctr">
              <a:lnSpc>
                <a:spcPts val="7843"/>
              </a:lnSpc>
            </a:pPr>
            <a:r>
              <a:rPr lang="ru-RU" sz="6536" b="1" spc="-326" dirty="0" err="1">
                <a:solidFill>
                  <a:srgbClr val="144724"/>
                </a:solidFill>
                <a:latin typeface="Bricolage Grotesque Bold"/>
                <a:ea typeface="Bricolage Grotesque Bold"/>
                <a:cs typeface="Bricolage Grotesque Bold"/>
                <a:sym typeface="Bricolage Grotesque Bold"/>
              </a:rPr>
              <a:t>Якісний</a:t>
            </a:r>
            <a:r>
              <a:rPr lang="ru-RU" sz="6536" b="1" spc="-326" dirty="0">
                <a:solidFill>
                  <a:srgbClr val="144724"/>
                </a:solidFill>
                <a:latin typeface="Bricolage Grotesque Bold"/>
                <a:ea typeface="Bricolage Grotesque Bold"/>
                <a:cs typeface="Bricolage Grotesque Bold"/>
                <a:sym typeface="Bricolage Grotesque Bold"/>
              </a:rPr>
              <a:t> </a:t>
            </a:r>
            <a:r>
              <a:rPr lang="ru-RU" sz="6536" b="1" spc="-326" dirty="0" err="1">
                <a:solidFill>
                  <a:srgbClr val="144724"/>
                </a:solidFill>
                <a:latin typeface="Bricolage Grotesque Bold"/>
                <a:ea typeface="Bricolage Grotesque Bold"/>
                <a:cs typeface="Bricolage Grotesque Bold"/>
                <a:sym typeface="Bricolage Grotesque Bold"/>
              </a:rPr>
              <a:t>показник</a:t>
            </a:r>
            <a:r>
              <a:rPr lang="ru-RU" sz="6536" b="1" spc="-326" dirty="0">
                <a:solidFill>
                  <a:srgbClr val="144724"/>
                </a:solidFill>
                <a:latin typeface="Bricolage Grotesque Bold"/>
                <a:ea typeface="Bricolage Grotesque Bold"/>
                <a:cs typeface="Bricolage Grotesque Bold"/>
                <a:sym typeface="Bricolage Grotesque Bold"/>
              </a:rPr>
              <a:t>  у 2024-2025 </a:t>
            </a:r>
            <a:r>
              <a:rPr lang="ru-RU" sz="6536" b="1" spc="-326" dirty="0" err="1">
                <a:solidFill>
                  <a:srgbClr val="144724"/>
                </a:solidFill>
                <a:latin typeface="Bricolage Grotesque Bold"/>
                <a:ea typeface="Bricolage Grotesque Bold"/>
                <a:cs typeface="Bricolage Grotesque Bold"/>
                <a:sym typeface="Bricolage Grotesque Bold"/>
              </a:rPr>
              <a:t>навчальному</a:t>
            </a:r>
            <a:r>
              <a:rPr lang="ru-RU" sz="6536" b="1" spc="-326" dirty="0">
                <a:solidFill>
                  <a:srgbClr val="144724"/>
                </a:solidFill>
                <a:latin typeface="Bricolage Grotesque Bold"/>
                <a:ea typeface="Bricolage Grotesque Bold"/>
                <a:cs typeface="Bricolage Grotesque Bold"/>
                <a:sym typeface="Bricolage Grotesque Bold"/>
              </a:rPr>
              <a:t> </a:t>
            </a:r>
            <a:r>
              <a:rPr lang="ru-RU" sz="6536" b="1" spc="-326" dirty="0" err="1">
                <a:solidFill>
                  <a:srgbClr val="144724"/>
                </a:solidFill>
                <a:latin typeface="Bricolage Grotesque Bold"/>
                <a:ea typeface="Bricolage Grotesque Bold"/>
                <a:cs typeface="Bricolage Grotesque Bold"/>
                <a:sym typeface="Bricolage Grotesque Bold"/>
              </a:rPr>
              <a:t>році</a:t>
            </a:r>
            <a:r>
              <a:rPr lang="ru-RU" sz="6536" b="1" spc="-326" dirty="0">
                <a:solidFill>
                  <a:srgbClr val="144724"/>
                </a:solidFill>
                <a:latin typeface="Bricolage Grotesque Bold"/>
                <a:ea typeface="Bricolage Grotesque Bold"/>
                <a:cs typeface="Bricolage Grotesque Bold"/>
                <a:sym typeface="Bricolage Grotesque Bold"/>
              </a:rPr>
              <a:t> становить у  5-9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- 78%,  10-11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-82%,    5-11 </a:t>
            </a:r>
            <a:r>
              <a:rPr lang="ru-RU" sz="6536" b="1" spc="-326" dirty="0" err="1">
                <a:solidFill>
                  <a:srgbClr val="144724"/>
                </a:solidFill>
                <a:latin typeface="Bricolage Grotesque Bold"/>
                <a:ea typeface="Bricolage Grotesque Bold"/>
                <a:cs typeface="Bricolage Grotesque Bold"/>
                <a:sym typeface="Bricolage Grotesque Bold"/>
              </a:rPr>
              <a:t>класів</a:t>
            </a:r>
            <a:r>
              <a:rPr lang="ru-RU" sz="6536" b="1" spc="-326" dirty="0">
                <a:solidFill>
                  <a:srgbClr val="144724"/>
                </a:solidFill>
                <a:latin typeface="Bricolage Grotesque Bold"/>
                <a:ea typeface="Bricolage Grotesque Bold"/>
                <a:cs typeface="Bricolage Grotesque Bold"/>
                <a:sym typeface="Bricolage Grotesque Bold"/>
              </a:rPr>
              <a:t> - 79 %</a:t>
            </a:r>
            <a:endParaRPr lang="uk-UA" sz="6536" b="1" spc="-326" dirty="0">
              <a:solidFill>
                <a:srgbClr val="144724"/>
              </a:solidFill>
              <a:latin typeface="Bricolage Grotesque Bold"/>
              <a:ea typeface="Bricolage Grotesque Bold"/>
              <a:cs typeface="Bricolage Grotesque Bold"/>
              <a:sym typeface="Bricolage Grotesque Bold"/>
            </a:endParaRPr>
          </a:p>
        </p:txBody>
      </p:sp>
      <p:sp>
        <p:nvSpPr>
          <p:cNvPr id="11" name="Freeform 11"/>
          <p:cNvSpPr/>
          <p:nvPr/>
        </p:nvSpPr>
        <p:spPr>
          <a:xfrm>
            <a:off x="376993" y="1772967"/>
            <a:ext cx="2516311" cy="449791"/>
          </a:xfrm>
          <a:custGeom>
            <a:avLst/>
            <a:gdLst/>
            <a:ahLst/>
            <a:cxnLst/>
            <a:rect l="l" t="t" r="r" b="b"/>
            <a:pathLst>
              <a:path w="2516311" h="449791">
                <a:moveTo>
                  <a:pt x="0" y="0"/>
                </a:moveTo>
                <a:lnTo>
                  <a:pt x="2516311" y="0"/>
                </a:lnTo>
                <a:lnTo>
                  <a:pt x="2516311" y="449791"/>
                </a:lnTo>
                <a:lnTo>
                  <a:pt x="0" y="44979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6" name="Freeform 3"/>
          <p:cNvSpPr/>
          <p:nvPr/>
        </p:nvSpPr>
        <p:spPr>
          <a:xfrm>
            <a:off x="12254547" y="5762329"/>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7" name="Freeform 4"/>
          <p:cNvSpPr/>
          <p:nvPr/>
        </p:nvSpPr>
        <p:spPr>
          <a:xfrm>
            <a:off x="12939233" y="3650393"/>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8" name="Freeform 5"/>
          <p:cNvSpPr/>
          <p:nvPr/>
        </p:nvSpPr>
        <p:spPr>
          <a:xfrm>
            <a:off x="14364848" y="19978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pic>
        <p:nvPicPr>
          <p:cNvPr id="717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133599" y="4229002"/>
            <a:ext cx="9259523" cy="5410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75565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843443" y="-1685463"/>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0" name="TextBox 40"/>
          <p:cNvSpPr txBox="1"/>
          <p:nvPr/>
        </p:nvSpPr>
        <p:spPr>
          <a:xfrm>
            <a:off x="-262311" y="2218697"/>
            <a:ext cx="18654250" cy="615553"/>
          </a:xfrm>
          <a:prstGeom prst="rect">
            <a:avLst/>
          </a:prstGeom>
        </p:spPr>
        <p:txBody>
          <a:bodyPr wrap="square" lIns="0" tIns="0" rIns="0" bIns="0" rtlCol="0" anchor="t">
            <a:spAutoFit/>
          </a:bodyPr>
          <a:lstStyle/>
          <a:p>
            <a:pPr algn="ctr"/>
            <a:r>
              <a:rPr lang="uk-UA" sz="4000" b="1" spc="10" dirty="0" smtClean="0">
                <a:solidFill>
                  <a:srgbClr val="23403D"/>
                </a:solidFill>
                <a:latin typeface="TT Norms"/>
                <a:ea typeface="TT Norms"/>
                <a:cs typeface="TT Norms"/>
                <a:sym typeface="TT Norms"/>
              </a:rPr>
              <a:t> </a:t>
            </a:r>
            <a:endParaRPr lang="uk-UA" sz="4000" b="1" spc="10" dirty="0">
              <a:solidFill>
                <a:srgbClr val="23403D"/>
              </a:solidFill>
              <a:latin typeface="TT Norms"/>
              <a:ea typeface="TT Norms"/>
              <a:cs typeface="TT Norms"/>
              <a:sym typeface="TT Norms"/>
            </a:endParaRP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59" name="TextBox 55"/>
          <p:cNvSpPr txBox="1"/>
          <p:nvPr/>
        </p:nvSpPr>
        <p:spPr>
          <a:xfrm>
            <a:off x="2781437" y="443835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smtClean="0">
                <a:solidFill>
                  <a:srgbClr val="FCFCFC"/>
                </a:solidFill>
                <a:latin typeface="Canva Sans"/>
                <a:ea typeface="Canva Sans"/>
                <a:cs typeface="Canva Sans"/>
                <a:sym typeface="Canva Sans"/>
              </a:rPr>
              <a:t>1</a:t>
            </a:r>
            <a:endParaRPr lang="en-US" sz="2799" dirty="0">
              <a:solidFill>
                <a:srgbClr val="FCFCFC"/>
              </a:solidFill>
              <a:latin typeface="Canva Sans"/>
              <a:ea typeface="Canva Sans"/>
              <a:cs typeface="Canva Sans"/>
              <a:sym typeface="Canva Sans"/>
            </a:endParaRPr>
          </a:p>
        </p:txBody>
      </p:sp>
      <p:sp>
        <p:nvSpPr>
          <p:cNvPr id="60" name="TextBox 56"/>
          <p:cNvSpPr txBox="1"/>
          <p:nvPr/>
        </p:nvSpPr>
        <p:spPr>
          <a:xfrm>
            <a:off x="4876581" y="4861901"/>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4</a:t>
            </a:r>
          </a:p>
        </p:txBody>
      </p:sp>
      <p:sp>
        <p:nvSpPr>
          <p:cNvPr id="61" name="TextBox 57"/>
          <p:cNvSpPr txBox="1"/>
          <p:nvPr/>
        </p:nvSpPr>
        <p:spPr>
          <a:xfrm>
            <a:off x="5680993" y="6731200"/>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62" name="TextBox 58"/>
          <p:cNvSpPr txBox="1"/>
          <p:nvPr/>
        </p:nvSpPr>
        <p:spPr>
          <a:xfrm>
            <a:off x="4375961" y="8357437"/>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63" name="TextBox 59"/>
          <p:cNvSpPr txBox="1"/>
          <p:nvPr/>
        </p:nvSpPr>
        <p:spPr>
          <a:xfrm>
            <a:off x="2281638" y="810736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64" name="TextBox 60"/>
          <p:cNvSpPr txBox="1"/>
          <p:nvPr/>
        </p:nvSpPr>
        <p:spPr>
          <a:xfrm>
            <a:off x="1564344" y="608272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70" name="TextBox 57"/>
          <p:cNvSpPr txBox="1"/>
          <p:nvPr/>
        </p:nvSpPr>
        <p:spPr>
          <a:xfrm>
            <a:off x="14266792" y="5321779"/>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5</a:t>
            </a:r>
          </a:p>
        </p:txBody>
      </p:sp>
      <p:sp>
        <p:nvSpPr>
          <p:cNvPr id="71" name="TextBox 58"/>
          <p:cNvSpPr txBox="1"/>
          <p:nvPr/>
        </p:nvSpPr>
        <p:spPr>
          <a:xfrm>
            <a:off x="12961760" y="6948016"/>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6</a:t>
            </a:r>
          </a:p>
        </p:txBody>
      </p:sp>
      <p:sp>
        <p:nvSpPr>
          <p:cNvPr id="72" name="TextBox 59"/>
          <p:cNvSpPr txBox="1"/>
          <p:nvPr/>
        </p:nvSpPr>
        <p:spPr>
          <a:xfrm>
            <a:off x="10867437" y="669794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3</a:t>
            </a:r>
          </a:p>
        </p:txBody>
      </p:sp>
      <p:sp>
        <p:nvSpPr>
          <p:cNvPr id="73" name="TextBox 60"/>
          <p:cNvSpPr txBox="1"/>
          <p:nvPr/>
        </p:nvSpPr>
        <p:spPr>
          <a:xfrm>
            <a:off x="10191478" y="4673308"/>
            <a:ext cx="1060444" cy="500137"/>
          </a:xfrm>
          <a:prstGeom prst="rect">
            <a:avLst/>
          </a:prstGeom>
        </p:spPr>
        <p:txBody>
          <a:bodyPr wrap="square" lIns="0" tIns="0" rIns="0" bIns="0" rtlCol="0" anchor="t">
            <a:spAutoFit/>
          </a:bodyPr>
          <a:lstStyle/>
          <a:p>
            <a:pPr algn="ctr">
              <a:lnSpc>
                <a:spcPts val="3919"/>
              </a:lnSpc>
              <a:spcBef>
                <a:spcPct val="0"/>
              </a:spcBef>
            </a:pPr>
            <a:r>
              <a:rPr lang="en-US" sz="2799" dirty="0">
                <a:solidFill>
                  <a:srgbClr val="FCFCFC"/>
                </a:solidFill>
                <a:latin typeface="Canva Sans"/>
                <a:ea typeface="Canva Sans"/>
                <a:cs typeface="Canva Sans"/>
                <a:sym typeface="Canva Sans"/>
              </a:rPr>
              <a:t>2</a:t>
            </a:r>
          </a:p>
        </p:txBody>
      </p:sp>
      <p:sp>
        <p:nvSpPr>
          <p:cNvPr id="38" name="TextBox 22"/>
          <p:cNvSpPr txBox="1"/>
          <p:nvPr/>
        </p:nvSpPr>
        <p:spPr>
          <a:xfrm>
            <a:off x="9147502" y="4384385"/>
            <a:ext cx="4637309" cy="1561464"/>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1 %  не  інформують</a:t>
            </a:r>
            <a:endParaRPr lang="uk-UA" sz="2800" b="1" dirty="0">
              <a:solidFill>
                <a:srgbClr val="FFFFFF"/>
              </a:solidFill>
              <a:latin typeface="TT Norms"/>
              <a:ea typeface="TT Norms"/>
              <a:cs typeface="TT Norms"/>
              <a:sym typeface="TT Norms"/>
            </a:endParaRPr>
          </a:p>
        </p:txBody>
      </p:sp>
      <p:sp>
        <p:nvSpPr>
          <p:cNvPr id="44" name="TextBox 22"/>
          <p:cNvSpPr txBox="1"/>
          <p:nvPr/>
        </p:nvSpPr>
        <p:spPr>
          <a:xfrm>
            <a:off x="9564652" y="5588047"/>
            <a:ext cx="4646108"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6 % у поодиноких випадках</a:t>
            </a:r>
            <a:endParaRPr lang="uk-UA" sz="2800" b="1" dirty="0">
              <a:solidFill>
                <a:srgbClr val="FFFFFF"/>
              </a:solidFill>
              <a:latin typeface="TT Norms"/>
              <a:ea typeface="TT Norms"/>
              <a:cs typeface="TT Norms"/>
              <a:sym typeface="TT Norms"/>
            </a:endParaRPr>
          </a:p>
        </p:txBody>
      </p:sp>
      <p:sp>
        <p:nvSpPr>
          <p:cNvPr id="47" name="TextBox 22"/>
          <p:cNvSpPr txBox="1"/>
          <p:nvPr/>
        </p:nvSpPr>
        <p:spPr>
          <a:xfrm>
            <a:off x="8780387" y="6889845"/>
            <a:ext cx="6139562" cy="1365352"/>
          </a:xfrm>
          <a:prstGeom prst="rect">
            <a:avLst/>
          </a:prstGeom>
        </p:spPr>
        <p:txBody>
          <a:bodyPr lIns="50800" tIns="50800" rIns="50800" bIns="50800" rtlCol="0" anchor="ctr"/>
          <a:lstStyle/>
          <a:p>
            <a:pPr algn="ctr">
              <a:lnSpc>
                <a:spcPts val="3750"/>
              </a:lnSpc>
            </a:pPr>
            <a:r>
              <a:rPr lang="uk-UA" sz="2800" b="1" dirty="0">
                <a:solidFill>
                  <a:srgbClr val="FFFFFF"/>
                </a:solidFill>
                <a:latin typeface="TT Norms"/>
                <a:ea typeface="TT Norms"/>
                <a:cs typeface="TT Norms"/>
                <a:sym typeface="TT Norms"/>
              </a:rPr>
              <a:t>2</a:t>
            </a:r>
            <a:r>
              <a:rPr lang="uk-UA" sz="2800" b="1" dirty="0" smtClean="0">
                <a:solidFill>
                  <a:srgbClr val="FFFFFF"/>
                </a:solidFill>
                <a:latin typeface="TT Norms"/>
                <a:ea typeface="TT Norms"/>
                <a:cs typeface="TT Norms"/>
                <a:sym typeface="TT Norms"/>
              </a:rPr>
              <a:t>8 % так, регулярно, із залученням </a:t>
            </a:r>
            <a:r>
              <a:rPr lang="uk-UA" sz="2800" b="1" dirty="0" err="1" smtClean="0">
                <a:solidFill>
                  <a:srgbClr val="FFFFFF"/>
                </a:solidFill>
                <a:latin typeface="TT Norms"/>
                <a:ea typeface="TT Norms"/>
                <a:cs typeface="TT Norms"/>
                <a:sym typeface="TT Norms"/>
              </a:rPr>
              <a:t>пеціальних</a:t>
            </a:r>
            <a:r>
              <a:rPr lang="uk-UA" sz="2800" b="1" dirty="0" smtClean="0">
                <a:solidFill>
                  <a:srgbClr val="FFFFFF"/>
                </a:solidFill>
                <a:latin typeface="TT Norms"/>
                <a:ea typeface="TT Norms"/>
                <a:cs typeface="TT Norms"/>
                <a:sym typeface="TT Norms"/>
              </a:rPr>
              <a:t> служб</a:t>
            </a:r>
            <a:endParaRPr lang="uk-UA" sz="2800" b="1" dirty="0">
              <a:solidFill>
                <a:srgbClr val="FFFFFF"/>
              </a:solidFill>
              <a:latin typeface="TT Norms"/>
              <a:ea typeface="TT Norms"/>
              <a:cs typeface="TT Norms"/>
              <a:sym typeface="TT Norms"/>
            </a:endParaRPr>
          </a:p>
        </p:txBody>
      </p:sp>
      <p:sp>
        <p:nvSpPr>
          <p:cNvPr id="49" name="TextBox 22"/>
          <p:cNvSpPr txBox="1"/>
          <p:nvPr/>
        </p:nvSpPr>
        <p:spPr>
          <a:xfrm>
            <a:off x="8211038" y="8153123"/>
            <a:ext cx="6560993" cy="1365352"/>
          </a:xfrm>
          <a:prstGeom prst="rect">
            <a:avLst/>
          </a:prstGeom>
        </p:spPr>
        <p:txBody>
          <a:bodyPr lIns="50800" tIns="50800" rIns="50800" bIns="50800" rtlCol="0" anchor="ctr"/>
          <a:lstStyle/>
          <a:p>
            <a:pPr algn="ctr">
              <a:lnSpc>
                <a:spcPts val="3750"/>
              </a:lnSpc>
            </a:pPr>
            <a:r>
              <a:rPr lang="uk-UA" sz="2800" b="1" dirty="0" smtClean="0">
                <a:solidFill>
                  <a:srgbClr val="FFFFFF"/>
                </a:solidFill>
                <a:latin typeface="TT Norms"/>
                <a:ea typeface="TT Norms"/>
                <a:cs typeface="TT Norms"/>
                <a:sym typeface="TT Norms"/>
              </a:rPr>
              <a:t>65 % так, регулярно, під час проведення навчальних занять </a:t>
            </a:r>
            <a:endParaRPr lang="uk-UA" sz="2800" b="1" dirty="0">
              <a:solidFill>
                <a:srgbClr val="FFFFFF"/>
              </a:solidFill>
              <a:latin typeface="TT Norms"/>
              <a:ea typeface="TT Norms"/>
              <a:cs typeface="TT Norms"/>
              <a:sym typeface="TT Norms"/>
            </a:endParaRPr>
          </a:p>
        </p:txBody>
      </p:sp>
      <p:grpSp>
        <p:nvGrpSpPr>
          <p:cNvPr id="50" name="Group 9"/>
          <p:cNvGrpSpPr/>
          <p:nvPr/>
        </p:nvGrpSpPr>
        <p:grpSpPr>
          <a:xfrm>
            <a:off x="15894469" y="4448622"/>
            <a:ext cx="1449475" cy="1449475"/>
            <a:chOff x="0" y="0"/>
            <a:chExt cx="812800" cy="812800"/>
          </a:xfrm>
        </p:grpSpPr>
        <p:sp>
          <p:nvSpPr>
            <p:cNvPr id="51"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52"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5"/>
          <p:cNvGrpSpPr/>
          <p:nvPr/>
        </p:nvGrpSpPr>
        <p:grpSpPr>
          <a:xfrm>
            <a:off x="15858948" y="7766632"/>
            <a:ext cx="1449475" cy="1449475"/>
            <a:chOff x="0" y="0"/>
            <a:chExt cx="812800" cy="812800"/>
          </a:xfrm>
        </p:grpSpPr>
        <p:sp>
          <p:nvSpPr>
            <p:cNvPr id="54"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55"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4" name="Group 21"/>
          <p:cNvGrpSpPr/>
          <p:nvPr/>
        </p:nvGrpSpPr>
        <p:grpSpPr>
          <a:xfrm>
            <a:off x="15817693" y="6038483"/>
            <a:ext cx="1449475" cy="1449475"/>
            <a:chOff x="0" y="0"/>
            <a:chExt cx="812800" cy="812800"/>
          </a:xfrm>
        </p:grpSpPr>
        <p:sp>
          <p:nvSpPr>
            <p:cNvPr id="75"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76"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7" name="Freeform 26"/>
          <p:cNvSpPr/>
          <p:nvPr/>
        </p:nvSpPr>
        <p:spPr>
          <a:xfrm>
            <a:off x="16214394" y="4809534"/>
            <a:ext cx="809625" cy="727650"/>
          </a:xfrm>
          <a:custGeom>
            <a:avLst/>
            <a:gdLst/>
            <a:ahLst/>
            <a:cxnLst/>
            <a:rect l="l" t="t" r="r" b="b"/>
            <a:pathLst>
              <a:path w="809625" h="727650">
                <a:moveTo>
                  <a:pt x="0" y="0"/>
                </a:moveTo>
                <a:lnTo>
                  <a:pt x="809625" y="0"/>
                </a:lnTo>
                <a:lnTo>
                  <a:pt x="809625" y="727651"/>
                </a:lnTo>
                <a:lnTo>
                  <a:pt x="0" y="727651"/>
                </a:lnTo>
                <a:lnTo>
                  <a:pt x="0" y="0"/>
                </a:lnTo>
                <a:close/>
              </a:path>
            </a:pathLst>
          </a:custGeom>
          <a:blipFill>
            <a:blip r:embed="rId26">
              <a:extLst>
                <a:ext uri="{96DAC541-7B7A-43D3-8B79-37D633B846F1}">
                  <asvg:svgBlip xmlns="" xmlns:asvg="http://schemas.microsoft.com/office/drawing/2016/SVG/main" r:embed="rId12"/>
                </a:ext>
              </a:extLst>
            </a:blip>
            <a:stretch>
              <a:fillRect/>
            </a:stretch>
          </a:blipFill>
          <a:ln cap="sq">
            <a:noFill/>
            <a:prstDash val="solid"/>
            <a:miter/>
          </a:ln>
        </p:spPr>
      </p:sp>
      <p:sp>
        <p:nvSpPr>
          <p:cNvPr id="78" name="Freeform 27"/>
          <p:cNvSpPr/>
          <p:nvPr/>
        </p:nvSpPr>
        <p:spPr>
          <a:xfrm>
            <a:off x="16178873" y="8108822"/>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7">
              <a:extLst>
                <a:ext uri="{96DAC541-7B7A-43D3-8B79-37D633B846F1}">
                  <asvg:svgBlip xmlns="" xmlns:asvg="http://schemas.microsoft.com/office/drawing/2016/SVG/main" r:embed="rId14"/>
                </a:ext>
              </a:extLst>
            </a:blip>
            <a:stretch>
              <a:fillRect/>
            </a:stretch>
          </a:blipFill>
          <a:ln cap="sq">
            <a:noFill/>
            <a:prstDash val="solid"/>
            <a:miter/>
          </a:ln>
        </p:spPr>
      </p:sp>
      <p:sp>
        <p:nvSpPr>
          <p:cNvPr id="79" name="Freeform 28"/>
          <p:cNvSpPr/>
          <p:nvPr/>
        </p:nvSpPr>
        <p:spPr>
          <a:xfrm>
            <a:off x="16168485" y="6358408"/>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8">
              <a:extLst>
                <a:ext uri="{96DAC541-7B7A-43D3-8B79-37D633B846F1}">
                  <asvg:svgBlip xmlns="" xmlns:asvg="http://schemas.microsoft.com/office/drawing/2016/SVG/main" r:embed="rId16"/>
                </a:ext>
              </a:extLst>
            </a:blip>
            <a:stretch>
              <a:fillRect/>
            </a:stretch>
          </a:blipFill>
          <a:ln cap="sq">
            <a:noFill/>
            <a:prstDash val="solid"/>
            <a:miter/>
          </a:ln>
        </p:spPr>
      </p:sp>
      <p:sp>
        <p:nvSpPr>
          <p:cNvPr id="2" name="Прямоугольник 1"/>
          <p:cNvSpPr/>
          <p:nvPr/>
        </p:nvSpPr>
        <p:spPr>
          <a:xfrm>
            <a:off x="4572000" y="3850839"/>
            <a:ext cx="9144000" cy="646331"/>
          </a:xfrm>
          <a:prstGeom prst="rect">
            <a:avLst/>
          </a:prstGeom>
        </p:spPr>
        <p:txBody>
          <a:bodyPr>
            <a:spAutoFit/>
          </a:bodyPr>
          <a:lstStyle/>
          <a:p>
            <a:r>
              <a:rPr lang="uk-UA" dirty="0" smtClean="0"/>
              <a:t> </a:t>
            </a:r>
            <a:endParaRPr lang="uk-UA" dirty="0"/>
          </a:p>
          <a:p>
            <a:endParaRPr lang="uk-UA" dirty="0"/>
          </a:p>
        </p:txBody>
      </p:sp>
      <p:pic>
        <p:nvPicPr>
          <p:cNvPr id="1026" name="Picture 2"/>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298770" y="1303380"/>
            <a:ext cx="9214826" cy="5927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6896100" y="4079874"/>
            <a:ext cx="10069540" cy="475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838200" y="-647700"/>
            <a:ext cx="16127440" cy="1815882"/>
          </a:xfrm>
          <a:prstGeom prst="rect">
            <a:avLst/>
          </a:prstGeom>
        </p:spPr>
        <p:txBody>
          <a:bodyPr wrap="square">
            <a:spAutoFit/>
          </a:bodyPr>
          <a:lstStyle/>
          <a:p>
            <a:r>
              <a:rPr lang="ru-RU" sz="4000" b="1" dirty="0" err="1" smtClean="0"/>
              <a:t>Порівнюючи</a:t>
            </a:r>
            <a:r>
              <a:rPr lang="ru-RU" sz="4000" b="1" dirty="0" smtClean="0"/>
              <a:t> </a:t>
            </a:r>
            <a:r>
              <a:rPr lang="ru-RU" sz="4000" b="1" dirty="0" err="1" smtClean="0"/>
              <a:t>рівень</a:t>
            </a:r>
            <a:r>
              <a:rPr lang="ru-RU" sz="4000" b="1" dirty="0" smtClean="0"/>
              <a:t> </a:t>
            </a:r>
            <a:r>
              <a:rPr lang="ru-RU" sz="4000" b="1" dirty="0" err="1" smtClean="0"/>
              <a:t>навчальних</a:t>
            </a:r>
            <a:r>
              <a:rPr lang="ru-RU" sz="4000" b="1" dirty="0" smtClean="0"/>
              <a:t> </a:t>
            </a:r>
            <a:r>
              <a:rPr lang="ru-RU" sz="4000" b="1" dirty="0" err="1" smtClean="0"/>
              <a:t>досягнень</a:t>
            </a:r>
            <a:r>
              <a:rPr lang="ru-RU" sz="4000" b="1" dirty="0" smtClean="0"/>
              <a:t>  за І та ІІ семестр </a:t>
            </a:r>
          </a:p>
          <a:p>
            <a:r>
              <a:rPr lang="ru-RU" sz="3600" b="1" dirty="0" err="1" smtClean="0"/>
              <a:t>Дані</a:t>
            </a:r>
            <a:r>
              <a:rPr lang="ru-RU" sz="3600" b="1" dirty="0" smtClean="0"/>
              <a:t>  </a:t>
            </a:r>
            <a:r>
              <a:rPr lang="ru-RU" sz="3600" b="1" dirty="0" err="1"/>
              <a:t>вказують</a:t>
            </a:r>
            <a:r>
              <a:rPr lang="ru-RU" sz="3600" b="1" dirty="0"/>
              <a:t> на </a:t>
            </a:r>
            <a:r>
              <a:rPr lang="ru-RU" sz="3600" b="1" dirty="0" err="1"/>
              <a:t>значне</a:t>
            </a:r>
            <a:r>
              <a:rPr lang="ru-RU" sz="3600" b="1" dirty="0"/>
              <a:t> </a:t>
            </a:r>
            <a:r>
              <a:rPr lang="ru-RU" sz="3600" b="1" dirty="0" err="1"/>
              <a:t>збільшення</a:t>
            </a:r>
            <a:r>
              <a:rPr lang="ru-RU" sz="3600" b="1" dirty="0"/>
              <a:t> </a:t>
            </a:r>
            <a:r>
              <a:rPr lang="ru-RU" sz="3600" b="1" dirty="0" err="1" smtClean="0"/>
              <a:t>високого</a:t>
            </a:r>
            <a:r>
              <a:rPr lang="ru-RU" sz="3600" b="1" dirty="0" smtClean="0"/>
              <a:t> </a:t>
            </a:r>
            <a:r>
              <a:rPr lang="ru-RU" sz="3600" b="1" dirty="0" err="1" smtClean="0"/>
              <a:t>рівня</a:t>
            </a:r>
            <a:r>
              <a:rPr lang="ru-RU" sz="3600" b="1" dirty="0" smtClean="0"/>
              <a:t> </a:t>
            </a:r>
            <a:r>
              <a:rPr lang="ru-RU" sz="3600" b="1" dirty="0" err="1" smtClean="0"/>
              <a:t>навчальних</a:t>
            </a:r>
            <a:r>
              <a:rPr lang="ru-RU" sz="3600" b="1" dirty="0" smtClean="0"/>
              <a:t> </a:t>
            </a:r>
            <a:r>
              <a:rPr lang="ru-RU" sz="3600" b="1" dirty="0" err="1"/>
              <a:t>досягнень</a:t>
            </a:r>
            <a:r>
              <a:rPr lang="ru-RU" sz="3600" b="1" dirty="0"/>
              <a:t> </a:t>
            </a:r>
            <a:r>
              <a:rPr lang="ru-RU" sz="3600" b="1" dirty="0" err="1"/>
              <a:t>учнів</a:t>
            </a:r>
            <a:r>
              <a:rPr lang="ru-RU" sz="3600" b="1" dirty="0"/>
              <a:t> </a:t>
            </a:r>
            <a:r>
              <a:rPr lang="ru-RU" sz="3600" b="1" dirty="0" err="1"/>
              <a:t>основної</a:t>
            </a:r>
            <a:r>
              <a:rPr lang="ru-RU" sz="3600" b="1" dirty="0"/>
              <a:t> та </a:t>
            </a:r>
            <a:r>
              <a:rPr lang="ru-RU" sz="3600" b="1" dirty="0" err="1"/>
              <a:t>старшої</a:t>
            </a:r>
            <a:r>
              <a:rPr lang="ru-RU" sz="3600" b="1" dirty="0"/>
              <a:t> </a:t>
            </a:r>
            <a:r>
              <a:rPr lang="ru-RU" sz="3600" b="1" dirty="0" err="1"/>
              <a:t>школи</a:t>
            </a:r>
            <a:r>
              <a:rPr lang="ru-RU" sz="3600" b="1" dirty="0"/>
              <a:t>.</a:t>
            </a:r>
            <a:endParaRPr lang="uk-UA" sz="3600" b="1" dirty="0"/>
          </a:p>
        </p:txBody>
      </p:sp>
    </p:spTree>
    <p:extLst>
      <p:ext uri="{BB962C8B-B14F-4D97-AF65-F5344CB8AC3E}">
        <p14:creationId xmlns:p14="http://schemas.microsoft.com/office/powerpoint/2010/main" val="26756448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5400000">
            <a:off x="-1616863" y="-3905517"/>
            <a:ext cx="6341418" cy="7363039"/>
          </a:xfrm>
          <a:custGeom>
            <a:avLst/>
            <a:gdLst/>
            <a:ahLst/>
            <a:cxnLst/>
            <a:rect l="l" t="t" r="r" b="b"/>
            <a:pathLst>
              <a:path w="6341418" h="7363039">
                <a:moveTo>
                  <a:pt x="0" y="0"/>
                </a:moveTo>
                <a:lnTo>
                  <a:pt x="6341418" y="0"/>
                </a:lnTo>
                <a:lnTo>
                  <a:pt x="6341418" y="7363040"/>
                </a:lnTo>
                <a:lnTo>
                  <a:pt x="0" y="7363040"/>
                </a:lnTo>
                <a:lnTo>
                  <a:pt x="0" y="0"/>
                </a:lnTo>
                <a:close/>
              </a:path>
            </a:pathLst>
          </a:custGeom>
          <a:blipFill>
            <a:blip r:embed="rId2">
              <a:alphaModFix amt="9999"/>
              <a:extLst>
                <a:ext uri="{96DAC541-7B7A-43D3-8B79-37D633B846F1}">
                  <asvg:svgBlip xmlns="" xmlns:asvg="http://schemas.microsoft.com/office/drawing/2016/SVG/main" r:embed="rId4"/>
                </a:ext>
              </a:extLst>
            </a:blip>
            <a:stretch>
              <a:fillRect/>
            </a:stretch>
          </a:blipFill>
        </p:spPr>
      </p:sp>
      <p:sp>
        <p:nvSpPr>
          <p:cNvPr id="9" name="TextBox 9"/>
          <p:cNvSpPr txBox="1"/>
          <p:nvPr/>
        </p:nvSpPr>
        <p:spPr>
          <a:xfrm>
            <a:off x="1633648" y="8601494"/>
            <a:ext cx="7160284" cy="858767"/>
          </a:xfrm>
          <a:prstGeom prst="rect">
            <a:avLst/>
          </a:prstGeom>
        </p:spPr>
        <p:txBody>
          <a:bodyPr lIns="50800" tIns="50800" rIns="50800" bIns="50800" rtlCol="0" anchor="ctr"/>
          <a:lstStyle/>
          <a:p>
            <a:pPr algn="ctr">
              <a:lnSpc>
                <a:spcPts val="2659"/>
              </a:lnSpc>
            </a:pPr>
            <a:endParaRPr dirty="0"/>
          </a:p>
        </p:txBody>
      </p:sp>
      <p:sp>
        <p:nvSpPr>
          <p:cNvPr id="10" name="Freeform 10"/>
          <p:cNvSpPr/>
          <p:nvPr/>
        </p:nvSpPr>
        <p:spPr>
          <a:xfrm>
            <a:off x="1813738" y="910235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1" name="TextBox 11"/>
          <p:cNvSpPr txBox="1"/>
          <p:nvPr/>
        </p:nvSpPr>
        <p:spPr>
          <a:xfrm>
            <a:off x="2160833" y="8995437"/>
            <a:ext cx="6635156" cy="438150"/>
          </a:xfrm>
          <a:prstGeom prst="rect">
            <a:avLst/>
          </a:prstGeom>
        </p:spPr>
        <p:txBody>
          <a:bodyPr lIns="0" tIns="0" rIns="0" bIns="0" rtlCol="0" anchor="t">
            <a:spAutoFit/>
          </a:bodyPr>
          <a:lstStyle/>
          <a:p>
            <a:pPr algn="l">
              <a:lnSpc>
                <a:spcPts val="3300"/>
              </a:lnSpc>
            </a:pPr>
            <a:r>
              <a:rPr lang="en-US" sz="3000" b="1" spc="-105" dirty="0">
                <a:solidFill>
                  <a:srgbClr val="FFFFFF"/>
                </a:solidFill>
                <a:latin typeface="Be Vietnam Medium"/>
                <a:ea typeface="Be Vietnam Medium"/>
                <a:cs typeface="Be Vietnam Medium"/>
                <a:sym typeface="Be Vietnam Medium"/>
              </a:rPr>
              <a:t>Impact on Human Health</a:t>
            </a:r>
          </a:p>
        </p:txBody>
      </p:sp>
      <p:sp>
        <p:nvSpPr>
          <p:cNvPr id="12" name="Freeform 12"/>
          <p:cNvSpPr/>
          <p:nvPr/>
        </p:nvSpPr>
        <p:spPr>
          <a:xfrm>
            <a:off x="1635704" y="246089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13" name="Freeform 13"/>
          <p:cNvSpPr/>
          <p:nvPr/>
        </p:nvSpPr>
        <p:spPr>
          <a:xfrm flipH="1">
            <a:off x="5215846" y="2460895"/>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15" name="Group 15"/>
          <p:cNvGrpSpPr/>
          <p:nvPr/>
        </p:nvGrpSpPr>
        <p:grpSpPr>
          <a:xfrm>
            <a:off x="1635704" y="6271452"/>
            <a:ext cx="11013496" cy="714106"/>
            <a:chOff x="0" y="0"/>
            <a:chExt cx="1885836" cy="188077"/>
          </a:xfrm>
        </p:grpSpPr>
        <p:sp>
          <p:nvSpPr>
            <p:cNvPr id="16" name="Freeform 16"/>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17" name="TextBox 17"/>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18" name="Freeform 18"/>
          <p:cNvSpPr/>
          <p:nvPr/>
        </p:nvSpPr>
        <p:spPr>
          <a:xfrm>
            <a:off x="1813738" y="6543124"/>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19" name="TextBox 19"/>
          <p:cNvSpPr txBox="1"/>
          <p:nvPr/>
        </p:nvSpPr>
        <p:spPr>
          <a:xfrm>
            <a:off x="2160832" y="6436202"/>
            <a:ext cx="9954968" cy="423193"/>
          </a:xfrm>
          <a:prstGeom prst="rect">
            <a:avLst/>
          </a:prstGeom>
        </p:spPr>
        <p:txBody>
          <a:bodyPr wrap="square" lIns="0" tIns="0" rIns="0" bIns="0" rtlCol="0" anchor="t">
            <a:spAutoFit/>
          </a:bodyPr>
          <a:lstStyle/>
          <a:p>
            <a:pPr>
              <a:lnSpc>
                <a:spcPts val="3300"/>
              </a:lnSpc>
            </a:pPr>
            <a:r>
              <a:rPr lang="ru-RU" sz="3000" b="1" spc="-105" dirty="0">
                <a:solidFill>
                  <a:srgbClr val="FFFFFF"/>
                </a:solidFill>
                <a:latin typeface="Be Vietnam Medium"/>
                <a:ea typeface="Be Vietnam Medium"/>
                <a:cs typeface="Be Vietnam Medium"/>
                <a:sym typeface="Be Vietnam Medium"/>
              </a:rPr>
              <a:t>Законом </a:t>
            </a:r>
            <a:r>
              <a:rPr lang="uk-UA" sz="3000" b="1" spc="-105" dirty="0" smtClean="0">
                <a:solidFill>
                  <a:srgbClr val="FFFFFF"/>
                </a:solidFill>
                <a:latin typeface="Be Vietnam Medium"/>
                <a:ea typeface="Be Vietnam Medium"/>
                <a:cs typeface="Be Vietnam Medium"/>
                <a:sym typeface="Be Vietnam Medium"/>
              </a:rPr>
              <a:t>України «Про повну загальну середню освіту»</a:t>
            </a:r>
            <a:endParaRPr lang="uk-UA" sz="3000" b="1" spc="-105" dirty="0">
              <a:solidFill>
                <a:srgbClr val="FFFFFF"/>
              </a:solidFill>
              <a:latin typeface="Be Vietnam Medium"/>
              <a:ea typeface="Be Vietnam Medium"/>
              <a:cs typeface="Be Vietnam Medium"/>
              <a:sym typeface="Be Vietnam Medium"/>
            </a:endParaRPr>
          </a:p>
        </p:txBody>
      </p:sp>
      <p:sp>
        <p:nvSpPr>
          <p:cNvPr id="20" name="Freeform 20"/>
          <p:cNvSpPr/>
          <p:nvPr/>
        </p:nvSpPr>
        <p:spPr>
          <a:xfrm>
            <a:off x="1635704" y="7040644"/>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21" name="Freeform 21"/>
          <p:cNvSpPr/>
          <p:nvPr/>
        </p:nvSpPr>
        <p:spPr>
          <a:xfrm flipH="1">
            <a:off x="5215846" y="7040644"/>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23" name="Group 23"/>
          <p:cNvGrpSpPr/>
          <p:nvPr/>
        </p:nvGrpSpPr>
        <p:grpSpPr>
          <a:xfrm>
            <a:off x="1662335" y="3827113"/>
            <a:ext cx="7160284" cy="714106"/>
            <a:chOff x="0" y="0"/>
            <a:chExt cx="1885836" cy="188077"/>
          </a:xfrm>
        </p:grpSpPr>
        <p:sp>
          <p:nvSpPr>
            <p:cNvPr id="24"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25"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26" name="Freeform 26"/>
          <p:cNvSpPr/>
          <p:nvPr/>
        </p:nvSpPr>
        <p:spPr>
          <a:xfrm>
            <a:off x="1840369" y="4043699"/>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27" name="TextBox 27"/>
          <p:cNvSpPr txBox="1"/>
          <p:nvPr/>
        </p:nvSpPr>
        <p:spPr>
          <a:xfrm>
            <a:off x="2301816" y="3978513"/>
            <a:ext cx="4409695" cy="438150"/>
          </a:xfrm>
          <a:prstGeom prst="rect">
            <a:avLst/>
          </a:prstGeom>
        </p:spPr>
        <p:txBody>
          <a:bodyPr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Статутом закладу освіти</a:t>
            </a:r>
          </a:p>
        </p:txBody>
      </p:sp>
      <p:sp>
        <p:nvSpPr>
          <p:cNvPr id="28" name="Freeform 28"/>
          <p:cNvSpPr/>
          <p:nvPr/>
        </p:nvSpPr>
        <p:spPr>
          <a:xfrm>
            <a:off x="1635704" y="4541219"/>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11"/>
            <a:stretch>
              <a:fillRect t="-22409" r="-50370"/>
            </a:stretch>
          </a:blipFill>
        </p:spPr>
      </p:sp>
      <p:sp>
        <p:nvSpPr>
          <p:cNvPr id="29" name="Freeform 29"/>
          <p:cNvSpPr/>
          <p:nvPr/>
        </p:nvSpPr>
        <p:spPr>
          <a:xfrm flipH="1">
            <a:off x="5215846" y="4541219"/>
            <a:ext cx="3580142" cy="280368"/>
          </a:xfrm>
          <a:custGeom>
            <a:avLst/>
            <a:gdLst/>
            <a:ahLst/>
            <a:cxnLst/>
            <a:rect l="l" t="t" r="r" b="b"/>
            <a:pathLst>
              <a:path w="3580142" h="280368">
                <a:moveTo>
                  <a:pt x="3580143" y="0"/>
                </a:moveTo>
                <a:lnTo>
                  <a:pt x="0" y="0"/>
                </a:lnTo>
                <a:lnTo>
                  <a:pt x="0" y="280368"/>
                </a:lnTo>
                <a:lnTo>
                  <a:pt x="3580143" y="280368"/>
                </a:lnTo>
                <a:lnTo>
                  <a:pt x="3580143" y="0"/>
                </a:lnTo>
                <a:close/>
              </a:path>
            </a:pathLst>
          </a:custGeom>
          <a:blipFill>
            <a:blip r:embed="rId11"/>
            <a:stretch>
              <a:fillRect t="-22409" r="-50370"/>
            </a:stretch>
          </a:blipFill>
        </p:spPr>
      </p:sp>
      <p:grpSp>
        <p:nvGrpSpPr>
          <p:cNvPr id="32" name="Group 23"/>
          <p:cNvGrpSpPr/>
          <p:nvPr/>
        </p:nvGrpSpPr>
        <p:grpSpPr>
          <a:xfrm>
            <a:off x="1633648" y="2809182"/>
            <a:ext cx="7160284" cy="714106"/>
            <a:chOff x="0" y="0"/>
            <a:chExt cx="1885836" cy="188077"/>
          </a:xfrm>
        </p:grpSpPr>
        <p:sp>
          <p:nvSpPr>
            <p:cNvPr id="33"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34"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35" name="Freeform 26"/>
          <p:cNvSpPr/>
          <p:nvPr/>
        </p:nvSpPr>
        <p:spPr>
          <a:xfrm>
            <a:off x="1840369" y="2809182"/>
            <a:ext cx="254726" cy="497519"/>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36" name="TextBox 27"/>
          <p:cNvSpPr txBox="1"/>
          <p:nvPr/>
        </p:nvSpPr>
        <p:spPr>
          <a:xfrm>
            <a:off x="2160833" y="2682557"/>
            <a:ext cx="9040567" cy="846386"/>
          </a:xfrm>
          <a:prstGeom prst="rect">
            <a:avLst/>
          </a:prstGeom>
        </p:spPr>
        <p:txBody>
          <a:bodyPr wrap="square" lIns="0" tIns="0" rIns="0" bIns="0" rtlCol="0" anchor="t">
            <a:spAutoFit/>
          </a:bodyPr>
          <a:lstStyle/>
          <a:p>
            <a:pPr>
              <a:lnSpc>
                <a:spcPts val="3300"/>
              </a:lnSpc>
            </a:pP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посадовою</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інструкцією</a:t>
            </a:r>
            <a:r>
              <a:rPr lang="ru-RU" sz="3000" b="1" spc="-105" dirty="0">
                <a:solidFill>
                  <a:srgbClr val="FFFFFF"/>
                </a:solidFill>
                <a:latin typeface="Be Vietnam Medium"/>
                <a:ea typeface="Be Vietnam Medium"/>
                <a:cs typeface="Be Vietnam Medium"/>
                <a:sym typeface="Be Vietnam Medium"/>
              </a:rPr>
              <a:t>, яка </a:t>
            </a:r>
            <a:r>
              <a:rPr lang="ru-RU" sz="3000" b="1" spc="-105" dirty="0" err="1">
                <a:solidFill>
                  <a:srgbClr val="FFFFFF"/>
                </a:solidFill>
                <a:latin typeface="Be Vietnam Medium"/>
                <a:ea typeface="Be Vietnam Medium"/>
                <a:cs typeface="Be Vietnam Medium"/>
                <a:sym typeface="Be Vietnam Medium"/>
              </a:rPr>
              <a:t>визначає</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конкретні</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обов'язки</a:t>
            </a:r>
            <a:r>
              <a:rPr lang="ru-RU" sz="3000" b="1" spc="-105" dirty="0">
                <a:solidFill>
                  <a:srgbClr val="FFFFFF"/>
                </a:solidFill>
                <a:latin typeface="Be Vietnam Medium"/>
                <a:ea typeface="Be Vietnam Medium"/>
                <a:cs typeface="Be Vietnam Medium"/>
                <a:sym typeface="Be Vietnam Medium"/>
              </a:rPr>
              <a:t> та </a:t>
            </a:r>
            <a:r>
              <a:rPr lang="ru-RU" sz="3000" b="1" spc="-105" dirty="0" err="1">
                <a:solidFill>
                  <a:srgbClr val="FFFFFF"/>
                </a:solidFill>
                <a:latin typeface="Be Vietnam Medium"/>
                <a:ea typeface="Be Vietnam Medium"/>
                <a:cs typeface="Be Vietnam Medium"/>
                <a:sym typeface="Be Vietnam Medium"/>
              </a:rPr>
              <a:t>завдання</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залежно</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від</a:t>
            </a:r>
            <a:r>
              <a:rPr lang="ru-RU" sz="3000" b="1" spc="-105" dirty="0">
                <a:solidFill>
                  <a:srgbClr val="FFFFFF"/>
                </a:solidFill>
                <a:latin typeface="Be Vietnam Medium"/>
                <a:ea typeface="Be Vietnam Medium"/>
                <a:cs typeface="Be Vietnam Medium"/>
                <a:sym typeface="Be Vietnam Medium"/>
              </a:rPr>
              <a:t> </a:t>
            </a:r>
            <a:r>
              <a:rPr lang="ru-RU" sz="3000" b="1" spc="-105" dirty="0" err="1">
                <a:solidFill>
                  <a:srgbClr val="FFFFFF"/>
                </a:solidFill>
                <a:latin typeface="Be Vietnam Medium"/>
                <a:ea typeface="Be Vietnam Medium"/>
                <a:cs typeface="Be Vietnam Medium"/>
                <a:sym typeface="Be Vietnam Medium"/>
              </a:rPr>
              <a:t>профілю</a:t>
            </a:r>
            <a:r>
              <a:rPr lang="ru-RU" sz="3000" b="1" spc="-105" dirty="0">
                <a:solidFill>
                  <a:srgbClr val="FFFFFF"/>
                </a:solidFill>
                <a:latin typeface="Be Vietnam Medium"/>
                <a:ea typeface="Be Vietnam Medium"/>
                <a:cs typeface="Be Vietnam Medium"/>
                <a:sym typeface="Be Vietnam Medium"/>
              </a:rPr>
              <a:t> посади</a:t>
            </a:r>
            <a:endParaRPr lang="uk-UA" sz="3000" b="1" spc="-105" dirty="0">
              <a:solidFill>
                <a:srgbClr val="FFFFFF"/>
              </a:solidFill>
              <a:latin typeface="Be Vietnam Medium"/>
              <a:ea typeface="Be Vietnam Medium"/>
              <a:cs typeface="Be Vietnam Medium"/>
              <a:sym typeface="Be Vietnam Medium"/>
            </a:endParaRPr>
          </a:p>
        </p:txBody>
      </p:sp>
      <p:grpSp>
        <p:nvGrpSpPr>
          <p:cNvPr id="37" name="Group 23"/>
          <p:cNvGrpSpPr/>
          <p:nvPr/>
        </p:nvGrpSpPr>
        <p:grpSpPr>
          <a:xfrm>
            <a:off x="1662335" y="4981568"/>
            <a:ext cx="7160284" cy="714106"/>
            <a:chOff x="0" y="0"/>
            <a:chExt cx="1885836" cy="188077"/>
          </a:xfrm>
        </p:grpSpPr>
        <p:sp>
          <p:nvSpPr>
            <p:cNvPr id="38"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39"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40" name="Freeform 26"/>
          <p:cNvSpPr/>
          <p:nvPr/>
        </p:nvSpPr>
        <p:spPr>
          <a:xfrm>
            <a:off x="1840369" y="5198154"/>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41" name="TextBox 27"/>
          <p:cNvSpPr txBox="1"/>
          <p:nvPr/>
        </p:nvSpPr>
        <p:spPr>
          <a:xfrm>
            <a:off x="2301816" y="5132968"/>
            <a:ext cx="5699184" cy="423193"/>
          </a:xfrm>
          <a:prstGeom prst="rect">
            <a:avLst/>
          </a:prstGeom>
        </p:spPr>
        <p:txBody>
          <a:bodyPr wrap="square"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Законом України «Про освіту»</a:t>
            </a:r>
          </a:p>
        </p:txBody>
      </p:sp>
      <p:grpSp>
        <p:nvGrpSpPr>
          <p:cNvPr id="42" name="Group 23"/>
          <p:cNvGrpSpPr/>
          <p:nvPr/>
        </p:nvGrpSpPr>
        <p:grpSpPr>
          <a:xfrm>
            <a:off x="1624122" y="7431243"/>
            <a:ext cx="7596077" cy="714106"/>
            <a:chOff x="0" y="0"/>
            <a:chExt cx="1885836" cy="188077"/>
          </a:xfrm>
        </p:grpSpPr>
        <p:sp>
          <p:nvSpPr>
            <p:cNvPr id="43"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44"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45" name="Freeform 26"/>
          <p:cNvSpPr/>
          <p:nvPr/>
        </p:nvSpPr>
        <p:spPr>
          <a:xfrm>
            <a:off x="1780023" y="7702092"/>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46" name="TextBox 27"/>
          <p:cNvSpPr txBox="1"/>
          <p:nvPr/>
        </p:nvSpPr>
        <p:spPr>
          <a:xfrm>
            <a:off x="2241470" y="7636906"/>
            <a:ext cx="7664530" cy="423193"/>
          </a:xfrm>
          <a:prstGeom prst="rect">
            <a:avLst/>
          </a:prstGeom>
        </p:spPr>
        <p:txBody>
          <a:bodyPr wrap="square" lIns="0" tIns="0" rIns="0" bIns="0" rtlCol="0" anchor="t">
            <a:spAutoFit/>
          </a:bodyPr>
          <a:lstStyle/>
          <a:p>
            <a:pPr>
              <a:lnSpc>
                <a:spcPts val="3300"/>
              </a:lnSpc>
            </a:pPr>
            <a:r>
              <a:rPr lang="uk-UA" sz="3000" b="1" spc="-105" dirty="0" smtClean="0">
                <a:solidFill>
                  <a:srgbClr val="FFFFFF"/>
                </a:solidFill>
                <a:latin typeface="Be Vietnam Medium"/>
                <a:ea typeface="Be Vietnam Medium"/>
                <a:cs typeface="Be Vietnam Medium"/>
                <a:sym typeface="Be Vietnam Medium"/>
              </a:rPr>
              <a:t>нормативно-правовими документами</a:t>
            </a:r>
            <a:endParaRPr lang="uk-UA" sz="3000" b="1" spc="-105" dirty="0">
              <a:solidFill>
                <a:srgbClr val="FFFFFF"/>
              </a:solidFill>
              <a:latin typeface="Be Vietnam Medium"/>
              <a:ea typeface="Be Vietnam Medium"/>
              <a:cs typeface="Be Vietnam Medium"/>
              <a:sym typeface="Be Vietnam Medium"/>
            </a:endParaRPr>
          </a:p>
        </p:txBody>
      </p:sp>
      <p:grpSp>
        <p:nvGrpSpPr>
          <p:cNvPr id="47" name="Group 23"/>
          <p:cNvGrpSpPr/>
          <p:nvPr/>
        </p:nvGrpSpPr>
        <p:grpSpPr>
          <a:xfrm>
            <a:off x="1601989" y="8746155"/>
            <a:ext cx="7160284" cy="714106"/>
            <a:chOff x="0" y="0"/>
            <a:chExt cx="1885836" cy="188077"/>
          </a:xfrm>
        </p:grpSpPr>
        <p:sp>
          <p:nvSpPr>
            <p:cNvPr id="48" name="Freeform 24"/>
            <p:cNvSpPr/>
            <p:nvPr/>
          </p:nvSpPr>
          <p:spPr>
            <a:xfrm>
              <a:off x="0" y="0"/>
              <a:ext cx="1885836" cy="188077"/>
            </a:xfrm>
            <a:custGeom>
              <a:avLst/>
              <a:gdLst/>
              <a:ahLst/>
              <a:cxnLst/>
              <a:rect l="l" t="t" r="r" b="b"/>
              <a:pathLst>
                <a:path w="1885836" h="188077">
                  <a:moveTo>
                    <a:pt x="0" y="0"/>
                  </a:moveTo>
                  <a:lnTo>
                    <a:pt x="1885836" y="0"/>
                  </a:lnTo>
                  <a:lnTo>
                    <a:pt x="1885836" y="188077"/>
                  </a:lnTo>
                  <a:lnTo>
                    <a:pt x="0" y="188077"/>
                  </a:lnTo>
                  <a:close/>
                </a:path>
              </a:pathLst>
            </a:custGeom>
            <a:gradFill rotWithShape="1">
              <a:gsLst>
                <a:gs pos="0">
                  <a:srgbClr val="22743D">
                    <a:alpha val="100000"/>
                  </a:srgbClr>
                </a:gs>
                <a:gs pos="100000">
                  <a:srgbClr val="0E321A">
                    <a:alpha val="100000"/>
                  </a:srgbClr>
                </a:gs>
              </a:gsLst>
              <a:path path="circle">
                <a:fillToRect r="100000" b="100000"/>
              </a:path>
              <a:tileRect l="-100000" t="-100000"/>
            </a:gradFill>
          </p:spPr>
        </p:sp>
        <p:sp>
          <p:nvSpPr>
            <p:cNvPr id="49" name="TextBox 25"/>
            <p:cNvSpPr txBox="1"/>
            <p:nvPr/>
          </p:nvSpPr>
          <p:spPr>
            <a:xfrm>
              <a:off x="0" y="-38100"/>
              <a:ext cx="1885836" cy="226177"/>
            </a:xfrm>
            <a:prstGeom prst="rect">
              <a:avLst/>
            </a:prstGeom>
          </p:spPr>
          <p:txBody>
            <a:bodyPr lIns="50800" tIns="50800" rIns="50800" bIns="50800" rtlCol="0" anchor="ctr"/>
            <a:lstStyle/>
            <a:p>
              <a:pPr algn="ctr">
                <a:lnSpc>
                  <a:spcPts val="2659"/>
                </a:lnSpc>
              </a:pPr>
              <a:endParaRPr dirty="0"/>
            </a:p>
          </p:txBody>
        </p:sp>
      </p:grpSp>
      <p:sp>
        <p:nvSpPr>
          <p:cNvPr id="50" name="Freeform 26"/>
          <p:cNvSpPr/>
          <p:nvPr/>
        </p:nvSpPr>
        <p:spPr>
          <a:xfrm>
            <a:off x="1780023" y="8962741"/>
            <a:ext cx="283413" cy="280933"/>
          </a:xfrm>
          <a:custGeom>
            <a:avLst/>
            <a:gdLst/>
            <a:ahLst/>
            <a:cxnLst/>
            <a:rect l="l" t="t" r="r" b="b"/>
            <a:pathLst>
              <a:path w="283413" h="280933">
                <a:moveTo>
                  <a:pt x="0" y="0"/>
                </a:moveTo>
                <a:lnTo>
                  <a:pt x="283413" y="0"/>
                </a:lnTo>
                <a:lnTo>
                  <a:pt x="283413" y="280933"/>
                </a:lnTo>
                <a:lnTo>
                  <a:pt x="0" y="280933"/>
                </a:lnTo>
                <a:lnTo>
                  <a:pt x="0" y="0"/>
                </a:lnTo>
                <a:close/>
              </a:path>
            </a:pathLst>
          </a:custGeom>
          <a:blipFill>
            <a:blip r:embed="rId5">
              <a:extLst>
                <a:ext uri="{96DAC541-7B7A-43D3-8B79-37D633B846F1}">
                  <asvg:svgBlip xmlns="" xmlns:asvg="http://schemas.microsoft.com/office/drawing/2016/SVG/main" r:embed="rId10"/>
                </a:ext>
              </a:extLst>
            </a:blip>
            <a:stretch>
              <a:fillRect/>
            </a:stretch>
          </a:blipFill>
        </p:spPr>
      </p:sp>
      <p:sp>
        <p:nvSpPr>
          <p:cNvPr id="51" name="TextBox 27"/>
          <p:cNvSpPr txBox="1"/>
          <p:nvPr/>
        </p:nvSpPr>
        <p:spPr>
          <a:xfrm>
            <a:off x="2241470" y="8897555"/>
            <a:ext cx="6140530" cy="423193"/>
          </a:xfrm>
          <a:prstGeom prst="rect">
            <a:avLst/>
          </a:prstGeom>
        </p:spPr>
        <p:txBody>
          <a:bodyPr wrap="square" lIns="0" tIns="0" rIns="0" bIns="0" rtlCol="0" anchor="t">
            <a:spAutoFit/>
          </a:bodyPr>
          <a:lstStyle/>
          <a:p>
            <a:pPr>
              <a:lnSpc>
                <a:spcPts val="3300"/>
              </a:lnSpc>
            </a:pPr>
            <a:r>
              <a:rPr lang="uk-UA" sz="3000" b="1" spc="-105" dirty="0">
                <a:solidFill>
                  <a:srgbClr val="FFFFFF"/>
                </a:solidFill>
                <a:latin typeface="Be Vietnam Medium"/>
                <a:ea typeface="Be Vietnam Medium"/>
                <a:cs typeface="Be Vietnam Medium"/>
                <a:sym typeface="Be Vietnam Medium"/>
              </a:rPr>
              <a:t>Конституцією України, КЗпП</a:t>
            </a:r>
          </a:p>
        </p:txBody>
      </p:sp>
      <p:sp>
        <p:nvSpPr>
          <p:cNvPr id="52" name="AutoShape 13"/>
          <p:cNvSpPr/>
          <p:nvPr/>
        </p:nvSpPr>
        <p:spPr>
          <a:xfrm>
            <a:off x="381000" y="210651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3" name="AutoShape 13"/>
          <p:cNvSpPr/>
          <p:nvPr/>
        </p:nvSpPr>
        <p:spPr>
          <a:xfrm>
            <a:off x="4495800" y="210651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4" name="AutoShape 13"/>
          <p:cNvSpPr/>
          <p:nvPr/>
        </p:nvSpPr>
        <p:spPr>
          <a:xfrm>
            <a:off x="762000" y="1104900"/>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txBody>
          <a:bodyPr/>
          <a:lstStyle/>
          <a:p>
            <a:r>
              <a:rPr lang="uk-UA" sz="3600" b="1" spc="-420" dirty="0">
                <a:solidFill>
                  <a:srgbClr val="144724"/>
                </a:solidFill>
                <a:latin typeface="Bricolage Grotesque Bold"/>
                <a:ea typeface="Bricolage Grotesque Bold"/>
                <a:cs typeface="Bricolage Grotesque Bold"/>
                <a:sym typeface="Bricolage Grotesque Bold"/>
              </a:rPr>
              <a:t>У своїй </a:t>
            </a:r>
            <a:r>
              <a:rPr lang="uk-UA" sz="3600" b="1" spc="-420" dirty="0" smtClean="0">
                <a:solidFill>
                  <a:srgbClr val="144724"/>
                </a:solidFill>
                <a:latin typeface="Bricolage Grotesque Bold"/>
                <a:ea typeface="Bricolage Grotesque Bold"/>
                <a:cs typeface="Bricolage Grotesque Bold"/>
                <a:sym typeface="Bricolage Grotesque Bold"/>
              </a:rPr>
              <a:t>    </a:t>
            </a:r>
            <a:r>
              <a:rPr lang="uk-UA" sz="3600" b="1" spc="-420" dirty="0" err="1" smtClean="0">
                <a:solidFill>
                  <a:srgbClr val="144724"/>
                </a:solidFill>
                <a:latin typeface="Bricolage Grotesque Bold"/>
                <a:ea typeface="Bricolage Grotesque Bold"/>
                <a:cs typeface="Bricolage Grotesque Bold"/>
                <a:sym typeface="Bricolage Grotesque Bold"/>
              </a:rPr>
              <a:t>діяльност</a:t>
            </a:r>
            <a:r>
              <a:rPr lang="uk-UA" sz="3600" b="1" spc="-420" dirty="0" smtClean="0">
                <a:solidFill>
                  <a:srgbClr val="144724"/>
                </a:solidFill>
                <a:latin typeface="Bricolage Grotesque Bold"/>
                <a:ea typeface="Bricolage Grotesque Bold"/>
                <a:cs typeface="Bricolage Grotesque Bold"/>
                <a:sym typeface="Bricolage Grotesque Bold"/>
              </a:rPr>
              <a:t>  </a:t>
            </a:r>
            <a:r>
              <a:rPr lang="uk-UA" sz="3600" b="1" spc="-420" dirty="0">
                <a:solidFill>
                  <a:srgbClr val="144724"/>
                </a:solidFill>
                <a:latin typeface="Bricolage Grotesque Bold"/>
                <a:ea typeface="Bricolage Grotesque Bold"/>
                <a:cs typeface="Bricolage Grotesque Bold"/>
                <a:sym typeface="Bricolage Grotesque Bold"/>
              </a:rPr>
              <a:t>як </a:t>
            </a:r>
            <a:r>
              <a:rPr lang="uk-UA" sz="3600" b="1" spc="-420" dirty="0" smtClean="0">
                <a:solidFill>
                  <a:srgbClr val="144724"/>
                </a:solidFill>
                <a:latin typeface="Bricolage Grotesque Bold"/>
                <a:ea typeface="Bricolage Grotesque Bold"/>
                <a:cs typeface="Bricolage Grotesque Bold"/>
                <a:sym typeface="Bricolage Grotesque Bold"/>
              </a:rPr>
              <a:t>     заступник </a:t>
            </a:r>
            <a:endParaRPr lang="uk-UA" sz="3600" b="1" spc="-420" dirty="0">
              <a:solidFill>
                <a:srgbClr val="144724"/>
              </a:solidFill>
              <a:latin typeface="Bricolage Grotesque Bold"/>
              <a:ea typeface="Bricolage Grotesque Bold"/>
              <a:cs typeface="Bricolage Grotesque Bold"/>
              <a:sym typeface="Bricolage Grotesque Bold"/>
            </a:endParaRPr>
          </a:p>
          <a:p>
            <a:r>
              <a:rPr lang="uk-UA" sz="3600" b="1" spc="-420" dirty="0">
                <a:solidFill>
                  <a:srgbClr val="144724"/>
                </a:solidFill>
                <a:latin typeface="Bricolage Grotesque Bold"/>
                <a:ea typeface="Bricolage Grotesque Bold"/>
                <a:cs typeface="Bricolage Grotesque Bold"/>
                <a:sym typeface="Bricolage Grotesque Bold"/>
              </a:rPr>
              <a:t>директор </a:t>
            </a:r>
            <a:r>
              <a:rPr lang="uk-UA" sz="3600" b="1" spc="-420" dirty="0" smtClean="0">
                <a:solidFill>
                  <a:srgbClr val="144724"/>
                </a:solidFill>
                <a:latin typeface="Bricolage Grotesque Bold"/>
                <a:ea typeface="Bricolage Grotesque Bold"/>
                <a:cs typeface="Bricolage Grotesque Bold"/>
                <a:sym typeface="Bricolage Grotesque Bold"/>
              </a:rPr>
              <a:t>а</a:t>
            </a:r>
            <a:endParaRPr lang="uk-UA" sz="3600" b="1" spc="-420" dirty="0">
              <a:solidFill>
                <a:srgbClr val="144724"/>
              </a:solidFill>
              <a:latin typeface="Bricolage Grotesque Bold"/>
              <a:ea typeface="Bricolage Grotesque Bold"/>
              <a:cs typeface="Bricolage Grotesque Bold"/>
              <a:sym typeface="Bricolage Grotesque Bold"/>
            </a:endParaRPr>
          </a:p>
          <a:p>
            <a:r>
              <a:rPr lang="uk-UA" sz="3600" b="1" spc="-420" dirty="0">
                <a:solidFill>
                  <a:srgbClr val="144724"/>
                </a:solidFill>
                <a:latin typeface="Bricolage Grotesque Bold"/>
                <a:ea typeface="Bricolage Grotesque Bold"/>
                <a:cs typeface="Bricolage Grotesque Bold"/>
                <a:sym typeface="Bricolage Grotesque Bold"/>
              </a:rPr>
              <a:t>закладу освіти </a:t>
            </a:r>
            <a:r>
              <a:rPr lang="uk-UA" sz="3600" b="1" spc="-420" dirty="0" smtClean="0">
                <a:solidFill>
                  <a:srgbClr val="144724"/>
                </a:solidFill>
                <a:latin typeface="Bricolage Grotesque Bold"/>
                <a:ea typeface="Bricolage Grotesque Bold"/>
                <a:cs typeface="Bricolage Grotesque Bold"/>
                <a:sym typeface="Bricolage Grotesque Bold"/>
              </a:rPr>
              <a:t> керувалася</a:t>
            </a:r>
            <a:r>
              <a:rPr lang="uk-UA" sz="3600" b="1" spc="-420" dirty="0">
                <a:solidFill>
                  <a:srgbClr val="144724"/>
                </a:solidFill>
                <a:latin typeface="Bricolage Grotesque Bold"/>
                <a:ea typeface="Bricolage Grotesque Bold"/>
                <a:cs typeface="Bricolage Grotesque Bold"/>
                <a:sym typeface="Bricolage Grotesque Bold"/>
              </a:rPr>
              <a:t>:</a:t>
            </a:r>
          </a:p>
          <a:p>
            <a:endParaRPr lang="uk-UA" dirty="0"/>
          </a:p>
        </p:txBody>
      </p:sp>
      <p:sp>
        <p:nvSpPr>
          <p:cNvPr id="55" name="AutoShape 13"/>
          <p:cNvSpPr/>
          <p:nvPr/>
        </p:nvSpPr>
        <p:spPr>
          <a:xfrm>
            <a:off x="5108483" y="1127886"/>
            <a:ext cx="3978967" cy="0"/>
          </a:xfrm>
          <a:prstGeom prst="line">
            <a:avLst/>
          </a:prstGeom>
          <a:ln w="114300" cap="flat">
            <a:gradFill>
              <a:gsLst>
                <a:gs pos="0">
                  <a:srgbClr val="22743D">
                    <a:alpha val="100000"/>
                  </a:srgbClr>
                </a:gs>
                <a:gs pos="100000">
                  <a:srgbClr val="0E321A">
                    <a:alpha val="100000"/>
                  </a:srgbClr>
                </a:gs>
              </a:gsLst>
              <a:lin ang="0"/>
            </a:gradFill>
            <a:prstDash val="solid"/>
            <a:headEnd type="none" w="sm" len="sm"/>
            <a:tailEnd type="none" w="sm" len="sm"/>
          </a:ln>
        </p:spPr>
      </p:sp>
      <p:sp>
        <p:nvSpPr>
          <p:cNvPr id="56" name="Freeform 22"/>
          <p:cNvSpPr/>
          <p:nvPr/>
        </p:nvSpPr>
        <p:spPr>
          <a:xfrm flipH="1" flipV="1">
            <a:off x="10866639" y="205887"/>
            <a:ext cx="7824936" cy="5076427"/>
          </a:xfrm>
          <a:custGeom>
            <a:avLst/>
            <a:gdLst/>
            <a:ahLst/>
            <a:cxnLst/>
            <a:rect l="l" t="t" r="r" b="b"/>
            <a:pathLst>
              <a:path w="7301574" h="4736896">
                <a:moveTo>
                  <a:pt x="7301574" y="4736896"/>
                </a:moveTo>
                <a:lnTo>
                  <a:pt x="0" y="4736896"/>
                </a:lnTo>
                <a:lnTo>
                  <a:pt x="0" y="0"/>
                </a:lnTo>
                <a:lnTo>
                  <a:pt x="7301574" y="0"/>
                </a:lnTo>
                <a:lnTo>
                  <a:pt x="7301574" y="4736896"/>
                </a:lnTo>
                <a:close/>
              </a:path>
            </a:pathLst>
          </a:custGeom>
          <a:blipFill>
            <a:blip r:embed="rId12">
              <a:extLst>
                <a:ext uri="{96DAC541-7B7A-43D3-8B79-37D633B846F1}">
                  <asvg:svgBlip xmlns="" xmlns:asvg="http://schemas.microsoft.com/office/drawing/2016/SVG/main" r:embed="rId8"/>
                </a:ext>
              </a:extLst>
            </a:blip>
            <a:stretch>
              <a:fillRect/>
            </a:stretch>
          </a:blipFill>
        </p:spPr>
      </p:sp>
      <p:sp>
        <p:nvSpPr>
          <p:cNvPr id="57" name="Freeform 10"/>
          <p:cNvSpPr/>
          <p:nvPr/>
        </p:nvSpPr>
        <p:spPr>
          <a:xfrm flipH="1">
            <a:off x="10668000" y="6559911"/>
            <a:ext cx="8038344" cy="4682336"/>
          </a:xfrm>
          <a:custGeom>
            <a:avLst/>
            <a:gdLst/>
            <a:ahLst/>
            <a:cxnLst/>
            <a:rect l="l" t="t" r="r" b="b"/>
            <a:pathLst>
              <a:path w="8038344" h="4682336">
                <a:moveTo>
                  <a:pt x="8038344" y="0"/>
                </a:moveTo>
                <a:lnTo>
                  <a:pt x="0" y="0"/>
                </a:lnTo>
                <a:lnTo>
                  <a:pt x="0" y="4682336"/>
                </a:lnTo>
                <a:lnTo>
                  <a:pt x="8038344" y="4682336"/>
                </a:lnTo>
                <a:lnTo>
                  <a:pt x="8038344" y="0"/>
                </a:lnTo>
                <a:close/>
              </a:path>
            </a:pathLst>
          </a:custGeom>
          <a:blipFill>
            <a:blip r:embed="rId13">
              <a:extLst>
                <a:ext uri="{96DAC541-7B7A-43D3-8B79-37D633B846F1}">
                  <asvg:svgBlip xmlns="" xmlns:asvg="http://schemas.microsoft.com/office/drawing/2016/SVG/main" r:embed="rId14"/>
                </a:ext>
              </a:extLst>
            </a:blip>
            <a:stretch>
              <a:fillRect/>
            </a:stretch>
          </a:blipFill>
        </p:spPr>
      </p:sp>
      <p:grpSp>
        <p:nvGrpSpPr>
          <p:cNvPr id="72" name="Group 9"/>
          <p:cNvGrpSpPr/>
          <p:nvPr/>
        </p:nvGrpSpPr>
        <p:grpSpPr>
          <a:xfrm rot="5400000">
            <a:off x="-2567221" y="5511020"/>
            <a:ext cx="6713600" cy="1030944"/>
            <a:chOff x="0" y="0"/>
            <a:chExt cx="2323913" cy="332620"/>
          </a:xfrm>
        </p:grpSpPr>
        <p:sp>
          <p:nvSpPr>
            <p:cNvPr id="73" name="Freeform 10"/>
            <p:cNvSpPr/>
            <p:nvPr/>
          </p:nvSpPr>
          <p:spPr>
            <a:xfrm>
              <a:off x="4453" y="0"/>
              <a:ext cx="2315006" cy="332620"/>
            </a:xfrm>
            <a:custGeom>
              <a:avLst/>
              <a:gdLst/>
              <a:ahLst/>
              <a:cxnLst/>
              <a:rect l="l" t="t" r="r" b="b"/>
              <a:pathLst>
                <a:path w="2315006" h="332620">
                  <a:moveTo>
                    <a:pt x="209569" y="0"/>
                  </a:moveTo>
                  <a:lnTo>
                    <a:pt x="2308638" y="0"/>
                  </a:lnTo>
                  <a:cubicBezTo>
                    <a:pt x="2310834" y="0"/>
                    <a:pt x="2312858" y="1186"/>
                    <a:pt x="2313933" y="3101"/>
                  </a:cubicBezTo>
                  <a:cubicBezTo>
                    <a:pt x="2315007" y="5015"/>
                    <a:pt x="2314963" y="7361"/>
                    <a:pt x="2313818" y="9235"/>
                  </a:cubicBezTo>
                  <a:lnTo>
                    <a:pt x="2121902" y="323385"/>
                  </a:lnTo>
                  <a:cubicBezTo>
                    <a:pt x="2118398" y="329121"/>
                    <a:pt x="2112160" y="332620"/>
                    <a:pt x="2105438" y="332620"/>
                  </a:cubicBezTo>
                  <a:lnTo>
                    <a:pt x="6369" y="332620"/>
                  </a:lnTo>
                  <a:cubicBezTo>
                    <a:pt x="4173" y="332620"/>
                    <a:pt x="2149" y="331434"/>
                    <a:pt x="1075" y="329519"/>
                  </a:cubicBezTo>
                  <a:cubicBezTo>
                    <a:pt x="0" y="327604"/>
                    <a:pt x="44" y="325259"/>
                    <a:pt x="1189" y="323385"/>
                  </a:cubicBezTo>
                  <a:lnTo>
                    <a:pt x="193105" y="9235"/>
                  </a:lnTo>
                  <a:cubicBezTo>
                    <a:pt x="196610" y="3499"/>
                    <a:pt x="202847" y="0"/>
                    <a:pt x="209569" y="0"/>
                  </a:cubicBezTo>
                  <a:close/>
                </a:path>
              </a:pathLst>
            </a:custGeom>
            <a:solidFill>
              <a:srgbClr val="1D7363"/>
            </a:solidFill>
          </p:spPr>
        </p:sp>
        <p:sp>
          <p:nvSpPr>
            <p:cNvPr id="74" name="TextBox 11"/>
            <p:cNvSpPr txBox="1"/>
            <p:nvPr/>
          </p:nvSpPr>
          <p:spPr>
            <a:xfrm>
              <a:off x="101600" y="-66675"/>
              <a:ext cx="2120713" cy="399295"/>
            </a:xfrm>
            <a:prstGeom prst="rect">
              <a:avLst/>
            </a:prstGeom>
          </p:spPr>
          <p:txBody>
            <a:bodyPr lIns="50800" tIns="50800" rIns="50800" bIns="50800" rtlCol="0" anchor="ctr"/>
            <a:lstStyle/>
            <a:p>
              <a:pPr algn="ctr">
                <a:lnSpc>
                  <a:spcPts val="3750"/>
                </a:lnSpc>
              </a:pPr>
              <a:endParaRPr dirty="0"/>
            </a:p>
          </p:txBody>
        </p:sp>
      </p:grpSp>
      <p:sp>
        <p:nvSpPr>
          <p:cNvPr id="75" name="Freeform 12"/>
          <p:cNvSpPr/>
          <p:nvPr/>
        </p:nvSpPr>
        <p:spPr>
          <a:xfrm>
            <a:off x="534842" y="6354755"/>
            <a:ext cx="512917" cy="475684"/>
          </a:xfrm>
          <a:custGeom>
            <a:avLst/>
            <a:gdLst/>
            <a:ahLst/>
            <a:cxnLst/>
            <a:rect l="l" t="t" r="r" b="b"/>
            <a:pathLst>
              <a:path w="764156" h="760336">
                <a:moveTo>
                  <a:pt x="0" y="0"/>
                </a:moveTo>
                <a:lnTo>
                  <a:pt x="764156" y="0"/>
                </a:lnTo>
                <a:lnTo>
                  <a:pt x="764156" y="760336"/>
                </a:lnTo>
                <a:lnTo>
                  <a:pt x="0" y="760336"/>
                </a:lnTo>
                <a:lnTo>
                  <a:pt x="0" y="0"/>
                </a:lnTo>
                <a:close/>
              </a:path>
            </a:pathLst>
          </a:custGeom>
          <a:blipFill>
            <a:blip r:embed="rId15">
              <a:extLst>
                <a:ext uri="{96DAC541-7B7A-43D3-8B79-37D633B846F1}">
                  <asvg:svgBlip xmlns:asvg="http://schemas.microsoft.com/office/drawing/2016/SVG/main" xmlns="" r:embed="rId3"/>
                </a:ext>
              </a:extLst>
            </a:blip>
            <a:stretch>
              <a:fillRect/>
            </a:stretch>
          </a:blipFill>
        </p:spPr>
      </p:sp>
      <p:sp>
        <p:nvSpPr>
          <p:cNvPr id="76" name="Freeform 13"/>
          <p:cNvSpPr/>
          <p:nvPr/>
        </p:nvSpPr>
        <p:spPr>
          <a:xfrm>
            <a:off x="534842" y="5016680"/>
            <a:ext cx="512917" cy="338835"/>
          </a:xfrm>
          <a:custGeom>
            <a:avLst/>
            <a:gdLst/>
            <a:ahLst/>
            <a:cxnLst/>
            <a:rect l="l" t="t" r="r" b="b"/>
            <a:pathLst>
              <a:path w="764156" h="541596">
                <a:moveTo>
                  <a:pt x="0" y="0"/>
                </a:moveTo>
                <a:lnTo>
                  <a:pt x="764156" y="0"/>
                </a:lnTo>
                <a:lnTo>
                  <a:pt x="764156" y="541596"/>
                </a:lnTo>
                <a:lnTo>
                  <a:pt x="0" y="541596"/>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77" name="Freeform 14"/>
          <p:cNvSpPr/>
          <p:nvPr/>
        </p:nvSpPr>
        <p:spPr>
          <a:xfrm>
            <a:off x="534842" y="3599542"/>
            <a:ext cx="512917" cy="480477"/>
          </a:xfrm>
          <a:custGeom>
            <a:avLst/>
            <a:gdLst/>
            <a:ahLst/>
            <a:cxnLst/>
            <a:rect l="l" t="t" r="r" b="b"/>
            <a:pathLst>
              <a:path w="764156" h="767996">
                <a:moveTo>
                  <a:pt x="0" y="0"/>
                </a:moveTo>
                <a:lnTo>
                  <a:pt x="764156" y="0"/>
                </a:lnTo>
                <a:lnTo>
                  <a:pt x="764156" y="767997"/>
                </a:lnTo>
                <a:lnTo>
                  <a:pt x="0" y="767997"/>
                </a:lnTo>
                <a:lnTo>
                  <a:pt x="0" y="0"/>
                </a:lnTo>
                <a:close/>
              </a:path>
            </a:pathLst>
          </a:custGeom>
          <a:blipFill>
            <a:blip r:embed="rId18">
              <a:extLst>
                <a:ext uri="{96DAC541-7B7A-43D3-8B79-37D633B846F1}">
                  <asvg:svgBlip xmlns:asvg="http://schemas.microsoft.com/office/drawing/2016/SVG/main" xmlns="" r:embed="rId7"/>
                </a:ext>
              </a:extLst>
            </a:blip>
            <a:stretch>
              <a:fillRect/>
            </a:stretch>
          </a:blipFill>
        </p:spPr>
      </p:sp>
      <p:sp>
        <p:nvSpPr>
          <p:cNvPr id="78" name="Freeform 15"/>
          <p:cNvSpPr/>
          <p:nvPr/>
        </p:nvSpPr>
        <p:spPr>
          <a:xfrm>
            <a:off x="534842" y="7718594"/>
            <a:ext cx="512917" cy="521773"/>
          </a:xfrm>
          <a:custGeom>
            <a:avLst/>
            <a:gdLst/>
            <a:ahLst/>
            <a:cxnLst/>
            <a:rect l="l" t="t" r="r" b="b"/>
            <a:pathLst>
              <a:path w="764156" h="834004">
                <a:moveTo>
                  <a:pt x="0" y="0"/>
                </a:moveTo>
                <a:lnTo>
                  <a:pt x="764156" y="0"/>
                </a:lnTo>
                <a:lnTo>
                  <a:pt x="764156" y="834004"/>
                </a:lnTo>
                <a:lnTo>
                  <a:pt x="0" y="834004"/>
                </a:lnTo>
                <a:lnTo>
                  <a:pt x="0" y="0"/>
                </a:lnTo>
                <a:close/>
              </a:path>
            </a:pathLst>
          </a:custGeom>
          <a:blipFill>
            <a:blip r:embed="rId19">
              <a:extLst>
                <a:ext uri="{96DAC541-7B7A-43D3-8B79-37D633B846F1}">
                  <asvg:svgBlip xmlns:asvg="http://schemas.microsoft.com/office/drawing/2016/SVG/main" xmlns="" r:embed="rId9"/>
                </a:ext>
              </a:extLst>
            </a:blip>
            <a:stretch>
              <a:fillRect/>
            </a:stretch>
          </a:blipFill>
        </p:spPr>
      </p:sp>
      <p:sp>
        <p:nvSpPr>
          <p:cNvPr id="80" name="Freeform 11"/>
          <p:cNvSpPr/>
          <p:nvPr/>
        </p:nvSpPr>
        <p:spPr>
          <a:xfrm>
            <a:off x="13136875" y="4196884"/>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8" name="Freeform 15"/>
          <p:cNvSpPr/>
          <p:nvPr/>
        </p:nvSpPr>
        <p:spPr>
          <a:xfrm rot="5400000">
            <a:off x="16775717" y="5235792"/>
            <a:ext cx="727982" cy="903815"/>
          </a:xfrm>
          <a:custGeom>
            <a:avLst/>
            <a:gdLst/>
            <a:ahLst/>
            <a:cxnLst/>
            <a:rect l="l" t="t" r="r" b="b"/>
            <a:pathLst>
              <a:path w="970643" h="1205087">
                <a:moveTo>
                  <a:pt x="0" y="0"/>
                </a:moveTo>
                <a:lnTo>
                  <a:pt x="970643" y="0"/>
                </a:lnTo>
                <a:lnTo>
                  <a:pt x="970643" y="1205087"/>
                </a:lnTo>
                <a:lnTo>
                  <a:pt x="0" y="120508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grpSp>
        <p:nvGrpSpPr>
          <p:cNvPr id="59" name="Group 17"/>
          <p:cNvGrpSpPr/>
          <p:nvPr/>
        </p:nvGrpSpPr>
        <p:grpSpPr>
          <a:xfrm>
            <a:off x="13569908" y="4466643"/>
            <a:ext cx="2441677" cy="2441677"/>
            <a:chOff x="0" y="0"/>
            <a:chExt cx="812800" cy="812800"/>
          </a:xfrm>
        </p:grpSpPr>
        <p:sp>
          <p:nvSpPr>
            <p:cNvPr id="60"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txBody>
            <a:bodyPr/>
            <a:lstStyle/>
            <a:p>
              <a:r>
                <a:rPr lang="uk-UA" dirty="0" smtClean="0"/>
                <a:t>.</a:t>
              </a:r>
              <a:endParaRPr lang="uk-UA" dirty="0"/>
            </a:p>
          </p:txBody>
        </p:sp>
        <p:sp>
          <p:nvSpPr>
            <p:cNvPr id="61"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62" name="Freeform 28"/>
          <p:cNvSpPr/>
          <p:nvPr/>
        </p:nvSpPr>
        <p:spPr>
          <a:xfrm>
            <a:off x="14125686" y="5016680"/>
            <a:ext cx="1391809" cy="1200434"/>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txBody>
          <a:bodyPr/>
          <a:lstStyle/>
          <a:p>
            <a:endParaRPr lang="uk-UA" dirty="0"/>
          </a:p>
        </p:txBody>
      </p:sp>
      <p:sp>
        <p:nvSpPr>
          <p:cNvPr id="63" name="Freeform 34"/>
          <p:cNvSpPr/>
          <p:nvPr/>
        </p:nvSpPr>
        <p:spPr>
          <a:xfrm rot="9218330">
            <a:off x="9324612" y="2836354"/>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a:ln cap="sq">
            <a:noFill/>
            <a:prstDash val="solid"/>
            <a:miter/>
          </a:ln>
        </p:spPr>
      </p:sp>
      <p:sp>
        <p:nvSpPr>
          <p:cNvPr id="64" name="Freeform 34"/>
          <p:cNvSpPr/>
          <p:nvPr/>
        </p:nvSpPr>
        <p:spPr>
          <a:xfrm rot="9218330">
            <a:off x="9393183" y="4734778"/>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a:ln cap="sq">
            <a:noFill/>
            <a:prstDash val="solid"/>
            <a:miter/>
          </a:ln>
        </p:spPr>
      </p:sp>
      <p:sp>
        <p:nvSpPr>
          <p:cNvPr id="65" name="Freeform 34"/>
          <p:cNvSpPr/>
          <p:nvPr/>
        </p:nvSpPr>
        <p:spPr>
          <a:xfrm rot="9218330">
            <a:off x="9457689" y="77334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a:ln cap="sq">
            <a:noFill/>
            <a:prstDash val="solid"/>
            <a:miter/>
          </a:ln>
        </p:spPr>
      </p:sp>
      <p:sp>
        <p:nvSpPr>
          <p:cNvPr id="66" name="Freeform 6"/>
          <p:cNvSpPr/>
          <p:nvPr/>
        </p:nvSpPr>
        <p:spPr>
          <a:xfrm rot="5400000">
            <a:off x="9890006" y="-39207"/>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
              <a:alphaModFix amt="9999"/>
              <a:extLst>
                <a:ext uri="{96DAC541-7B7A-43D3-8B79-37D633B846F1}">
                  <asvg:svgBlip xmlns="" xmlns:asvg="http://schemas.microsoft.com/office/drawing/2016/SVG/main" r:embed="rId28"/>
                </a:ext>
              </a:extLst>
            </a:blip>
            <a:stretch>
              <a:fillRect/>
            </a:stretch>
          </a:blipFill>
        </p:spPr>
      </p:sp>
      <p:sp>
        <p:nvSpPr>
          <p:cNvPr id="67" name="Freeform 6"/>
          <p:cNvSpPr/>
          <p:nvPr/>
        </p:nvSpPr>
        <p:spPr>
          <a:xfrm rot="5400000">
            <a:off x="7853131" y="3813822"/>
            <a:ext cx="6341418" cy="7363039"/>
          </a:xfrm>
          <a:custGeom>
            <a:avLst/>
            <a:gdLst/>
            <a:ahLst/>
            <a:cxnLst/>
            <a:rect l="l" t="t" r="r" b="b"/>
            <a:pathLst>
              <a:path w="6341418" h="7363039">
                <a:moveTo>
                  <a:pt x="0" y="0"/>
                </a:moveTo>
                <a:lnTo>
                  <a:pt x="6341417" y="0"/>
                </a:lnTo>
                <a:lnTo>
                  <a:pt x="6341417" y="7363039"/>
                </a:lnTo>
                <a:lnTo>
                  <a:pt x="0" y="7363039"/>
                </a:lnTo>
                <a:lnTo>
                  <a:pt x="0" y="0"/>
                </a:lnTo>
                <a:close/>
              </a:path>
            </a:pathLst>
          </a:custGeom>
          <a:blipFill>
            <a:blip r:embed="rId2">
              <a:alphaModFix amt="9999"/>
              <a:extLst>
                <a:ext uri="{96DAC541-7B7A-43D3-8B79-37D633B846F1}">
                  <asvg:svgBlip xmlns="" xmlns:asvg="http://schemas.microsoft.com/office/drawing/2016/SVG/main" r:embed="rId28"/>
                </a:ext>
              </a:extLst>
            </a:blip>
            <a:stretch>
              <a:fillRect/>
            </a:stretch>
          </a:blipFill>
        </p:spPr>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0486" y="3183326"/>
            <a:ext cx="16425563" cy="6344374"/>
          </a:xfrm>
          <a:custGeom>
            <a:avLst/>
            <a:gdLst/>
            <a:ahLst/>
            <a:cxnLst/>
            <a:rect l="l" t="t" r="r" b="b"/>
            <a:pathLst>
              <a:path w="16425563" h="6344374">
                <a:moveTo>
                  <a:pt x="0" y="0"/>
                </a:moveTo>
                <a:lnTo>
                  <a:pt x="16425563" y="0"/>
                </a:lnTo>
                <a:lnTo>
                  <a:pt x="16425563" y="6344374"/>
                </a:lnTo>
                <a:lnTo>
                  <a:pt x="0" y="634437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1620605" y="3251863"/>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2" name="Group 12"/>
          <p:cNvGrpSpPr/>
          <p:nvPr/>
        </p:nvGrpSpPr>
        <p:grpSpPr>
          <a:xfrm>
            <a:off x="1620605" y="2416368"/>
            <a:ext cx="1670990" cy="167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15" name="Freeform 15"/>
          <p:cNvSpPr/>
          <p:nvPr/>
        </p:nvSpPr>
        <p:spPr>
          <a:xfrm>
            <a:off x="1961695" y="2825438"/>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6007962" y="4385354"/>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7" name="Group 17"/>
          <p:cNvGrpSpPr/>
          <p:nvPr/>
        </p:nvGrpSpPr>
        <p:grpSpPr>
          <a:xfrm>
            <a:off x="6007962" y="3549859"/>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10618942" y="3652225"/>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1" name="Group 21"/>
          <p:cNvGrpSpPr/>
          <p:nvPr/>
        </p:nvGrpSpPr>
        <p:grpSpPr>
          <a:xfrm>
            <a:off x="10623381" y="2833279"/>
            <a:ext cx="1670990" cy="16709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4" name="Freeform 24"/>
          <p:cNvSpPr/>
          <p:nvPr/>
        </p:nvSpPr>
        <p:spPr>
          <a:xfrm>
            <a:off x="14614032" y="2699725"/>
            <a:ext cx="1670990" cy="1209379"/>
          </a:xfrm>
          <a:custGeom>
            <a:avLst/>
            <a:gdLst/>
            <a:ahLst/>
            <a:cxnLst/>
            <a:rect l="l" t="t" r="r" b="b"/>
            <a:pathLst>
              <a:path w="1670990" h="1209379">
                <a:moveTo>
                  <a:pt x="0" y="0"/>
                </a:moveTo>
                <a:lnTo>
                  <a:pt x="1670989" y="0"/>
                </a:lnTo>
                <a:lnTo>
                  <a:pt x="1670989" y="1209379"/>
                </a:lnTo>
                <a:lnTo>
                  <a:pt x="0" y="120937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5" name="Group 25"/>
          <p:cNvGrpSpPr/>
          <p:nvPr/>
        </p:nvGrpSpPr>
        <p:grpSpPr>
          <a:xfrm>
            <a:off x="14614032" y="1864230"/>
            <a:ext cx="1670990" cy="167099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8" name="Freeform 28"/>
          <p:cNvSpPr/>
          <p:nvPr/>
        </p:nvSpPr>
        <p:spPr>
          <a:xfrm>
            <a:off x="6367207" y="3974589"/>
            <a:ext cx="952500" cy="821531"/>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0" name="Freeform 30"/>
          <p:cNvSpPr/>
          <p:nvPr/>
        </p:nvSpPr>
        <p:spPr>
          <a:xfrm>
            <a:off x="14973276" y="2254432"/>
            <a:ext cx="952500" cy="890587"/>
          </a:xfrm>
          <a:custGeom>
            <a:avLst/>
            <a:gdLst/>
            <a:ahLst/>
            <a:cxnLst/>
            <a:rect l="l" t="t" r="r" b="b"/>
            <a:pathLst>
              <a:path w="952500" h="890587">
                <a:moveTo>
                  <a:pt x="0" y="0"/>
                </a:moveTo>
                <a:lnTo>
                  <a:pt x="952500" y="0"/>
                </a:lnTo>
                <a:lnTo>
                  <a:pt x="952500" y="890587"/>
                </a:lnTo>
                <a:lnTo>
                  <a:pt x="0" y="890587"/>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rot="1069860">
            <a:off x="4014380"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Freeform 34"/>
          <p:cNvSpPr/>
          <p:nvPr/>
        </p:nvSpPr>
        <p:spPr>
          <a:xfrm rot="-749604">
            <a:off x="8454815"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5" name="Freeform 35"/>
          <p:cNvSpPr/>
          <p:nvPr/>
        </p:nvSpPr>
        <p:spPr>
          <a:xfrm rot="-749604">
            <a:off x="12757850" y="27007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6" name="TextBox 36"/>
          <p:cNvSpPr txBox="1"/>
          <p:nvPr/>
        </p:nvSpPr>
        <p:spPr>
          <a:xfrm>
            <a:off x="1410562" y="328161"/>
            <a:ext cx="14486639" cy="677108"/>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4400" b="1" dirty="0">
                <a:solidFill>
                  <a:schemeClr val="bg1"/>
                </a:solidFill>
                <a:latin typeface="Tahoma" panose="020B0604030504040204" pitchFamily="34" charset="0"/>
                <a:cs typeface="Tahoma" panose="020B0604030504040204" pitchFamily="34" charset="0"/>
              </a:rPr>
              <a:t>ОДНА </a:t>
            </a:r>
            <a:r>
              <a:rPr lang="uk-UA" altLang="uk-UA" sz="4400" b="1" dirty="0" smtClean="0">
                <a:solidFill>
                  <a:schemeClr val="bg1"/>
                </a:solidFill>
                <a:latin typeface="Tahoma" panose="020B0604030504040204" pitchFamily="34" charset="0"/>
                <a:cs typeface="Tahoma" panose="020B0604030504040204" pitchFamily="34" charset="0"/>
              </a:rPr>
              <a:t>«9»</a:t>
            </a:r>
            <a:endParaRPr lang="uk-UA" altLang="uk-UA" sz="4400" b="1" dirty="0">
              <a:solidFill>
                <a:schemeClr val="bg1"/>
              </a:solidFill>
              <a:latin typeface="Tahoma" panose="020B0604030504040204" pitchFamily="34" charset="0"/>
              <a:cs typeface="Tahoma" panose="020B0604030504040204" pitchFamily="34" charset="0"/>
            </a:endParaRPr>
          </a:p>
        </p:txBody>
      </p:sp>
      <p:sp>
        <p:nvSpPr>
          <p:cNvPr id="37" name="TextBox 37"/>
          <p:cNvSpPr txBox="1"/>
          <p:nvPr/>
        </p:nvSpPr>
        <p:spPr>
          <a:xfrm>
            <a:off x="1174750" y="4516948"/>
            <a:ext cx="4361219" cy="2244204"/>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Серед</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усіх</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атестованих</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ліцеїстів</a:t>
            </a:r>
            <a:r>
              <a:rPr lang="ru-RU" sz="3200" b="1" dirty="0">
                <a:solidFill>
                  <a:srgbClr val="23403D"/>
                </a:solidFill>
                <a:latin typeface="TT Norms Bold"/>
                <a:ea typeface="TT Norms Bold"/>
                <a:cs typeface="TT Norms Bold"/>
                <a:sym typeface="TT Norms Bold"/>
              </a:rPr>
              <a:t> 8 </a:t>
            </a:r>
            <a:r>
              <a:rPr lang="ru-RU" sz="3200" b="1" dirty="0" err="1">
                <a:solidFill>
                  <a:srgbClr val="23403D"/>
                </a:solidFill>
                <a:latin typeface="TT Norms Bold"/>
                <a:ea typeface="TT Norms Bold"/>
                <a:cs typeface="TT Norms Bold"/>
                <a:sym typeface="TT Norms Bold"/>
              </a:rPr>
              <a:t>учнів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отримали</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лише</a:t>
            </a:r>
            <a:r>
              <a:rPr lang="ru-RU" sz="3200" b="1" dirty="0">
                <a:solidFill>
                  <a:srgbClr val="23403D"/>
                </a:solidFill>
                <a:latin typeface="TT Norms Bold"/>
                <a:ea typeface="TT Norms Bold"/>
                <a:cs typeface="TT Norms Bold"/>
                <a:sym typeface="TT Norms Bold"/>
              </a:rPr>
              <a:t> по </a:t>
            </a:r>
            <a:r>
              <a:rPr lang="ru-RU" sz="3200" b="1" dirty="0" err="1">
                <a:solidFill>
                  <a:srgbClr val="23403D"/>
                </a:solidFill>
                <a:latin typeface="TT Norms Bold"/>
                <a:ea typeface="TT Norms Bold"/>
                <a:cs typeface="TT Norms Bold"/>
                <a:sym typeface="TT Norms Bold"/>
              </a:rPr>
              <a:t>одній</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оцінці</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середнього</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рівня</a:t>
            </a:r>
            <a:endParaRPr lang="uk-UA" sz="3200" b="1" dirty="0">
              <a:solidFill>
                <a:srgbClr val="23403D"/>
              </a:solidFill>
              <a:latin typeface="TT Norms Bold"/>
              <a:ea typeface="TT Norms Bold"/>
              <a:cs typeface="TT Norms Bold"/>
              <a:sym typeface="TT Norms Bold"/>
            </a:endParaRPr>
          </a:p>
        </p:txBody>
      </p:sp>
      <p:sp>
        <p:nvSpPr>
          <p:cNvPr id="39" name="TextBox 39"/>
          <p:cNvSpPr txBox="1"/>
          <p:nvPr/>
        </p:nvSpPr>
        <p:spPr>
          <a:xfrm>
            <a:off x="5506316" y="7600891"/>
            <a:ext cx="4865791" cy="40966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
        <p:nvSpPr>
          <p:cNvPr id="41" name="TextBox 41"/>
          <p:cNvSpPr txBox="1"/>
          <p:nvPr/>
        </p:nvSpPr>
        <p:spPr>
          <a:xfrm>
            <a:off x="9896074" y="7014096"/>
            <a:ext cx="6573093" cy="1795363"/>
          </a:xfrm>
          <a:prstGeom prst="rect">
            <a:avLst/>
          </a:prstGeom>
        </p:spPr>
        <p:txBody>
          <a:bodyPr wrap="square" lIns="0" tIns="0" rIns="0" bIns="0" rtlCol="0" anchor="t">
            <a:spAutoFit/>
          </a:bodyPr>
          <a:lstStyle/>
          <a:p>
            <a:pPr algn="ctr">
              <a:lnSpc>
                <a:spcPts val="3500"/>
              </a:lnSpc>
            </a:pPr>
            <a:r>
              <a:rPr lang="ru-RU" sz="2800" b="1" dirty="0" err="1">
                <a:solidFill>
                  <a:srgbClr val="23403D"/>
                </a:solidFill>
                <a:latin typeface="TT Norms Bold"/>
                <a:ea typeface="TT Norms Bold"/>
                <a:cs typeface="TT Norms Bold"/>
                <a:sym typeface="TT Norms Bold"/>
              </a:rPr>
              <a:t>Ці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учні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потребують</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особливої</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уваги</a:t>
            </a:r>
            <a:r>
              <a:rPr lang="ru-RU" sz="2800" b="1" dirty="0">
                <a:solidFill>
                  <a:srgbClr val="23403D"/>
                </a:solidFill>
                <a:latin typeface="TT Norms Bold"/>
                <a:ea typeface="TT Norms Bold"/>
                <a:cs typeface="TT Norms Bold"/>
                <a:sym typeface="TT Norms Bold"/>
              </a:rPr>
              <a:t> з боку </a:t>
            </a:r>
            <a:r>
              <a:rPr lang="ru-RU" sz="2800" b="1" dirty="0" err="1">
                <a:solidFill>
                  <a:srgbClr val="23403D"/>
                </a:solidFill>
                <a:latin typeface="TT Norms Bold"/>
                <a:ea typeface="TT Norms Bold"/>
                <a:cs typeface="TT Norms Bold"/>
                <a:sym typeface="TT Norms Bold"/>
              </a:rPr>
              <a:t>вчителів</a:t>
            </a:r>
            <a:r>
              <a:rPr lang="ru-RU" sz="2800" b="1" dirty="0">
                <a:solidFill>
                  <a:srgbClr val="23403D"/>
                </a:solidFill>
                <a:latin typeface="TT Norms Bold"/>
                <a:ea typeface="TT Norms Bold"/>
                <a:cs typeface="TT Norms Bold"/>
                <a:sym typeface="TT Norms Bold"/>
              </a:rPr>
              <a:t> у </a:t>
            </a:r>
            <a:r>
              <a:rPr lang="ru-RU" sz="2800" b="1" dirty="0" err="1">
                <a:solidFill>
                  <a:srgbClr val="23403D"/>
                </a:solidFill>
                <a:latin typeface="TT Norms Bold"/>
                <a:ea typeface="TT Norms Bold"/>
                <a:cs typeface="TT Norms Bold"/>
                <a:sym typeface="TT Norms Bold"/>
              </a:rPr>
              <a:t>наступному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навчальному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році</a:t>
            </a:r>
            <a:r>
              <a:rPr lang="ru-RU" sz="2800" b="1" dirty="0">
                <a:solidFill>
                  <a:srgbClr val="23403D"/>
                </a:solidFill>
                <a:latin typeface="TT Norms Bold"/>
                <a:ea typeface="TT Norms Bold"/>
                <a:cs typeface="TT Norms Bold"/>
                <a:sym typeface="TT Norms Bold"/>
              </a:rPr>
              <a:t> та </a:t>
            </a:r>
            <a:r>
              <a:rPr lang="ru-RU" sz="2800" b="1" dirty="0" err="1">
                <a:solidFill>
                  <a:srgbClr val="23403D"/>
                </a:solidFill>
                <a:latin typeface="TT Norms Bold"/>
                <a:ea typeface="TT Norms Bold"/>
                <a:cs typeface="TT Norms Bold"/>
                <a:sym typeface="TT Norms Bold"/>
              </a:rPr>
              <a:t>можуть</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значно</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покращити</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якісну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успішність</a:t>
            </a:r>
            <a:r>
              <a:rPr lang="ru-RU" sz="2500" b="1" dirty="0">
                <a:solidFill>
                  <a:srgbClr val="23403D"/>
                </a:solidFill>
                <a:latin typeface="TT Norms Bold"/>
                <a:ea typeface="TT Norms Bold"/>
                <a:cs typeface="TT Norms Bold"/>
                <a:sym typeface="TT Norms Bold"/>
              </a:rPr>
              <a:t>. </a:t>
            </a:r>
          </a:p>
        </p:txBody>
      </p:sp>
      <p:sp>
        <p:nvSpPr>
          <p:cNvPr id="43" name="TextBox 43"/>
          <p:cNvSpPr txBox="1"/>
          <p:nvPr/>
        </p:nvSpPr>
        <p:spPr>
          <a:xfrm>
            <a:off x="2388957" y="2461963"/>
            <a:ext cx="9702434" cy="897682"/>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ШКОЛА ЦЕ  ТЕ  МІСЦЕ, ДЕ  ДІТЕЙ </a:t>
            </a:r>
          </a:p>
          <a:p>
            <a:pPr algn="ctr">
              <a:lnSpc>
                <a:spcPts val="3500"/>
              </a:lnSpc>
            </a:pPr>
            <a:r>
              <a:rPr lang="ru-RU" sz="2500" b="1" dirty="0">
                <a:solidFill>
                  <a:srgbClr val="23403D"/>
                </a:solidFill>
                <a:latin typeface="TT Norms Bold"/>
                <a:ea typeface="TT Norms Bold"/>
                <a:cs typeface="TT Norms Bold"/>
                <a:sym typeface="TT Norms Bold"/>
              </a:rPr>
              <a:t>НАСАМПЕРЕД  ВЧАТЬ … ЛЮБИТИ  ВЧИТИСЯ</a:t>
            </a: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6" name="Freeform 25"/>
          <p:cNvSpPr/>
          <p:nvPr/>
        </p:nvSpPr>
        <p:spPr>
          <a:xfrm>
            <a:off x="11088983" y="3197116"/>
            <a:ext cx="785083" cy="846925"/>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26">
              <a:extLst>
                <a:ext uri="{96DAC541-7B7A-43D3-8B79-37D633B846F1}">
                  <asvg:svgBlip xmlns:asvg="http://schemas.microsoft.com/office/drawing/2016/SVG/main" xmlns="" r:embed="rId16"/>
                </a:ext>
              </a:extLst>
            </a:blip>
            <a:stretch>
              <a:fillRect/>
            </a:stretch>
          </a:blipFill>
          <a:ln cap="sq">
            <a:noFill/>
            <a:prstDash val="solid"/>
            <a:miter/>
          </a:ln>
        </p:spPr>
      </p:sp>
      <p:sp>
        <p:nvSpPr>
          <p:cNvPr id="47" name="Прямоугольник 46"/>
          <p:cNvSpPr/>
          <p:nvPr/>
        </p:nvSpPr>
        <p:spPr>
          <a:xfrm>
            <a:off x="6623797" y="1247766"/>
            <a:ext cx="349775" cy="769441"/>
          </a:xfrm>
          <a:prstGeom prst="rect">
            <a:avLst/>
          </a:prstGeom>
        </p:spPr>
        <p:txBody>
          <a:bodyPr wrap="none">
            <a:spAutoFit/>
          </a:bodyPr>
          <a:lstStyle/>
          <a:p>
            <a:pPr algn="ctr">
              <a:lnSpc>
                <a:spcPct val="100000"/>
              </a:lnSpc>
              <a:spcBef>
                <a:spcPct val="0"/>
              </a:spcBef>
              <a:buFontTx/>
              <a:buNone/>
              <a:defRPr/>
            </a:pPr>
            <a:r>
              <a:rPr lang="uk-UA" altLang="uk-UA" sz="4400" b="1" dirty="0" smtClean="0">
                <a:solidFill>
                  <a:schemeClr val="bg1"/>
                </a:solidFill>
                <a:latin typeface="Tahoma" panose="020B0604030504040204" pitchFamily="34" charset="0"/>
                <a:cs typeface="Tahoma" panose="020B0604030504040204" pitchFamily="34" charset="0"/>
              </a:rPr>
              <a:t> </a:t>
            </a:r>
            <a:endParaRPr lang="ru-RU" altLang="uk-UA" sz="4400" b="1" dirty="0">
              <a:solidFill>
                <a:schemeClr val="bg1"/>
              </a:solidFill>
              <a:latin typeface="Tahoma" panose="020B0604030504040204" pitchFamily="34" charset="0"/>
              <a:cs typeface="Tahoma" panose="020B0604030504040204" pitchFamily="34" charset="0"/>
            </a:endParaRPr>
          </a:p>
        </p:txBody>
      </p:sp>
      <p:sp>
        <p:nvSpPr>
          <p:cNvPr id="49" name="TextBox 41"/>
          <p:cNvSpPr txBox="1"/>
          <p:nvPr/>
        </p:nvSpPr>
        <p:spPr>
          <a:xfrm>
            <a:off x="14192441" y="5755671"/>
            <a:ext cx="3885003" cy="40966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Tree>
    <p:extLst>
      <p:ext uri="{BB962C8B-B14F-4D97-AF65-F5344CB8AC3E}">
        <p14:creationId xmlns:p14="http://schemas.microsoft.com/office/powerpoint/2010/main" val="66789089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346886" y="-1658283"/>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6">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46" name="TextBox 36"/>
          <p:cNvSpPr txBox="1"/>
          <p:nvPr/>
        </p:nvSpPr>
        <p:spPr>
          <a:xfrm>
            <a:off x="289467" y="85722"/>
            <a:ext cx="16179700" cy="2500685"/>
          </a:xfrm>
          <a:prstGeom prst="rect">
            <a:avLst/>
          </a:prstGeom>
        </p:spPr>
        <p:txBody>
          <a:bodyPr wrap="square" lIns="0" tIns="0" rIns="0" bIns="0" rtlCol="0" anchor="t">
            <a:spAutoFit/>
          </a:bodyPr>
          <a:lstStyle/>
          <a:p>
            <a:pPr algn="ctr">
              <a:lnSpc>
                <a:spcPts val="6500"/>
              </a:lnSpc>
            </a:pPr>
            <a:r>
              <a:rPr lang="ru-RU" sz="5400" b="1" cap="all" dirty="0">
                <a:solidFill>
                  <a:srgbClr val="FFFFFF"/>
                </a:solidFill>
                <a:latin typeface="Sitka Small Semibold" pitchFamily="2" charset="0"/>
                <a:ea typeface="TT Norms Bold"/>
                <a:cs typeface="TT Norms Bold"/>
                <a:sym typeface="TT Norms Bold"/>
              </a:rPr>
              <a:t> </a:t>
            </a:r>
            <a:r>
              <a:rPr lang="ru-RU" sz="4400" b="1" cap="all" dirty="0">
                <a:latin typeface="Sitka Small Semibold" pitchFamily="2" charset="0"/>
                <a:ea typeface="TT Norms Bold"/>
                <a:cs typeface="TT Norms Bold"/>
                <a:sym typeface="TT Norms Bold"/>
              </a:rPr>
              <a:t>Про </a:t>
            </a:r>
            <a:r>
              <a:rPr lang="ru-RU" sz="4400" b="1" cap="all" dirty="0" err="1">
                <a:latin typeface="Sitka Small Semibold" pitchFamily="2" charset="0"/>
                <a:ea typeface="TT Norms Bold"/>
                <a:cs typeface="TT Norms Bold"/>
                <a:sym typeface="TT Norms Bold"/>
              </a:rPr>
              <a:t>інтелектуальний</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потенціал</a:t>
            </a:r>
            <a:r>
              <a:rPr lang="ru-RU" sz="4400" b="1" cap="all" dirty="0">
                <a:latin typeface="Sitka Small Semibold" pitchFamily="2" charset="0"/>
                <a:ea typeface="TT Norms Bold"/>
                <a:cs typeface="TT Norms Bold"/>
                <a:sym typeface="TT Norms Bold"/>
              </a:rPr>
              <a:t> та </a:t>
            </a:r>
            <a:r>
              <a:rPr lang="ru-RU" sz="4400" b="1" cap="all" dirty="0" err="1">
                <a:latin typeface="Sitka Small Semibold" pitchFamily="2" charset="0"/>
                <a:ea typeface="TT Norms Bold"/>
                <a:cs typeface="TT Norms Bold"/>
                <a:sym typeface="TT Norms Bold"/>
              </a:rPr>
              <a:t>здібності</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учнів</a:t>
            </a:r>
            <a:r>
              <a:rPr lang="ru-RU" sz="4400" b="1" cap="all" dirty="0">
                <a:latin typeface="Sitka Small Semibold" pitchFamily="2" charset="0"/>
                <a:ea typeface="TT Norms Bold"/>
                <a:cs typeface="TT Norms Bold"/>
                <a:sym typeface="TT Norms Bold"/>
              </a:rPr>
              <a:t> до </a:t>
            </a:r>
            <a:r>
              <a:rPr lang="ru-RU" sz="4400" b="1" cap="all" dirty="0" err="1">
                <a:latin typeface="Sitka Small Semibold" pitchFamily="2" charset="0"/>
                <a:ea typeface="TT Norms Bold"/>
                <a:cs typeface="TT Norms Bold"/>
                <a:sym typeface="TT Norms Bold"/>
              </a:rPr>
              <a:t>творчої</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діяльності</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можна</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простежити</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впродовж</a:t>
            </a:r>
            <a:r>
              <a:rPr lang="ru-RU" sz="4400" b="1" cap="all" dirty="0">
                <a:latin typeface="Sitka Small Semibold" pitchFamily="2" charset="0"/>
                <a:ea typeface="TT Norms Bold"/>
                <a:cs typeface="TT Norms Bold"/>
                <a:sym typeface="TT Norms Bold"/>
              </a:rPr>
              <a:t> </a:t>
            </a:r>
            <a:r>
              <a:rPr lang="ru-RU" sz="4400" b="1" cap="all" dirty="0" err="1">
                <a:latin typeface="Sitka Small Semibold" pitchFamily="2" charset="0"/>
                <a:ea typeface="TT Norms Bold"/>
                <a:cs typeface="TT Norms Bold"/>
                <a:sym typeface="TT Norms Bold"/>
              </a:rPr>
              <a:t>останніх</a:t>
            </a:r>
            <a:r>
              <a:rPr lang="ru-RU" sz="4400" b="1" cap="all" dirty="0">
                <a:latin typeface="Sitka Small Semibold" pitchFamily="2" charset="0"/>
                <a:ea typeface="TT Norms Bold"/>
                <a:cs typeface="TT Norms Bold"/>
                <a:sym typeface="TT Norms Bold"/>
              </a:rPr>
              <a:t> 5-ти </a:t>
            </a:r>
            <a:r>
              <a:rPr lang="ru-RU" sz="4400" b="1" cap="all" dirty="0" err="1">
                <a:latin typeface="Sitka Small Semibold" pitchFamily="2" charset="0"/>
                <a:ea typeface="TT Norms Bold"/>
                <a:cs typeface="TT Norms Bold"/>
                <a:sym typeface="TT Norms Bold"/>
              </a:rPr>
              <a:t>років</a:t>
            </a:r>
            <a:r>
              <a:rPr lang="ru-RU" sz="5400" b="1" cap="all" dirty="0">
                <a:solidFill>
                  <a:srgbClr val="FFFFFF"/>
                </a:solidFill>
                <a:latin typeface="Sitka Small Semibold" pitchFamily="2" charset="0"/>
                <a:ea typeface="TT Norms Bold"/>
                <a:cs typeface="TT Norms Bold"/>
                <a:sym typeface="TT Norms Bold"/>
              </a:rPr>
              <a:t>.</a:t>
            </a:r>
            <a:endParaRPr lang="uk-UA" sz="5400" b="1" cap="all" dirty="0">
              <a:solidFill>
                <a:srgbClr val="FFFFFF"/>
              </a:solidFill>
              <a:latin typeface="Sitka Small Semibold" pitchFamily="2" charset="0"/>
              <a:ea typeface="TT Norms Bold"/>
              <a:cs typeface="TT Norms Bold"/>
              <a:sym typeface="TT Norms Bold"/>
            </a:endParaRPr>
          </a:p>
        </p:txBody>
      </p:sp>
      <p:sp>
        <p:nvSpPr>
          <p:cNvPr id="170" name="TextBox 35"/>
          <p:cNvSpPr txBox="1"/>
          <p:nvPr/>
        </p:nvSpPr>
        <p:spPr>
          <a:xfrm>
            <a:off x="1070077" y="2455903"/>
            <a:ext cx="9232156" cy="718145"/>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a:p>
            <a:pPr>
              <a:lnSpc>
                <a:spcPts val="2800"/>
              </a:lnSpc>
            </a:pPr>
            <a:r>
              <a:rPr lang="ru-RU" sz="2800" b="1" dirty="0">
                <a:solidFill>
                  <a:srgbClr val="0B3759"/>
                </a:solidFill>
                <a:latin typeface="Canva Sans Bold"/>
                <a:ea typeface="Canva Sans Bold"/>
                <a:cs typeface="Canva Sans Bold"/>
                <a:sym typeface="Canva Sans Bold"/>
              </a:rPr>
              <a:t>	</a:t>
            </a:r>
          </a:p>
        </p:txBody>
      </p:sp>
      <p:sp>
        <p:nvSpPr>
          <p:cNvPr id="189" name="TextBox 35"/>
          <p:cNvSpPr txBox="1"/>
          <p:nvPr/>
        </p:nvSpPr>
        <p:spPr>
          <a:xfrm>
            <a:off x="3138374" y="7111644"/>
            <a:ext cx="14844826" cy="2872581"/>
          </a:xfrm>
          <a:prstGeom prst="rect">
            <a:avLst/>
          </a:prstGeom>
        </p:spPr>
        <p:txBody>
          <a:bodyPr wrap="square" lIns="0" tIns="0" rIns="0" bIns="0" rtlCol="0" anchor="t">
            <a:spAutoFit/>
          </a:bodyPr>
          <a:lstStyle/>
          <a:p>
            <a:pPr>
              <a:lnSpc>
                <a:spcPts val="2800"/>
              </a:lnSpc>
            </a:pPr>
            <a:r>
              <a:rPr lang="uk-UA" sz="2800" b="1" dirty="0">
                <a:solidFill>
                  <a:srgbClr val="0B3759"/>
                </a:solidFill>
                <a:latin typeface="Canva Sans Bold"/>
                <a:ea typeface="Canva Sans Bold"/>
                <a:cs typeface="Canva Sans Bold"/>
                <a:sym typeface="Canva Sans Bold"/>
              </a:rPr>
              <a:t>. Відповідно наказу МОН № 570 від 15 квітня 2025рокуПровнесеннязміндоПорядкупереведенняучнівзакладузагальноїсередньоїосвітина наступний рік навчання  лише 17 учнів   одинадцятих   класів, які завершили здобуття повної загальної середньої освіти (незалежно від форми здобуття) та випускаються із закладу загальної середньої освіти, отримують свідоцтво про повну загальну середню освіту, а учні, які за результатами річного оцінювання з усіх предметів, що вони вивчали на рівні профільної середньої освіти, мають результати навчання високого (10, 11, 12 балів) рівня, отримали свідоцтво про повну загальну середню освіту з відзнакою. </a:t>
            </a: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 xmlns:asvg="http://schemas.microsoft.com/office/drawing/2016/SVG/main" r:embed="rId16"/>
                </a:ext>
              </a:extLst>
            </a:blip>
            <a:stretch>
              <a:fillRect/>
            </a:stretch>
          </a:blipFill>
          <a:ln cap="sq">
            <a:noFill/>
            <a:prstDash val="solid"/>
            <a:miter/>
          </a:ln>
        </p:spPr>
      </p:sp>
      <p:sp>
        <p:nvSpPr>
          <p:cNvPr id="67" name="Freeform 34"/>
          <p:cNvSpPr/>
          <p:nvPr/>
        </p:nvSpPr>
        <p:spPr>
          <a:xfrm rot="-3685790">
            <a:off x="4368285" y="3553560"/>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68" name="Freeform 34"/>
          <p:cNvSpPr/>
          <p:nvPr/>
        </p:nvSpPr>
        <p:spPr>
          <a:xfrm rot="-3685790">
            <a:off x="14730829" y="3735994"/>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70" name="Freeform 34"/>
          <p:cNvSpPr/>
          <p:nvPr/>
        </p:nvSpPr>
        <p:spPr>
          <a:xfrm rot="-3685790">
            <a:off x="12862993" y="6850599"/>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71" name="TextBox 35"/>
          <p:cNvSpPr txBox="1"/>
          <p:nvPr/>
        </p:nvSpPr>
        <p:spPr>
          <a:xfrm>
            <a:off x="11066044" y="2517429"/>
            <a:ext cx="6917156"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p:txBody>
      </p:sp>
      <p:sp>
        <p:nvSpPr>
          <p:cNvPr id="35" name="Freeform 3"/>
          <p:cNvSpPr/>
          <p:nvPr/>
        </p:nvSpPr>
        <p:spPr>
          <a:xfrm>
            <a:off x="3768062"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29">
              <a:extLst>
                <a:ext uri="{96DAC541-7B7A-43D3-8B79-37D633B846F1}">
                  <asvg:svgBlip xmlns="" xmlns:asvg="http://schemas.microsoft.com/office/drawing/2016/SVG/main" r:embed="rId4"/>
                </a:ext>
              </a:extLst>
            </a:blip>
            <a:stretch>
              <a:fillRect/>
            </a:stretch>
          </a:blipFill>
        </p:spPr>
      </p:sp>
      <p:sp>
        <p:nvSpPr>
          <p:cNvPr id="36" name="Freeform 4"/>
          <p:cNvSpPr/>
          <p:nvPr/>
        </p:nvSpPr>
        <p:spPr>
          <a:xfrm>
            <a:off x="11966278"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37" name="Freeform 5"/>
          <p:cNvSpPr/>
          <p:nvPr/>
        </p:nvSpPr>
        <p:spPr>
          <a:xfrm>
            <a:off x="7867170" y="4430162"/>
            <a:ext cx="3527608" cy="2509011"/>
          </a:xfrm>
          <a:custGeom>
            <a:avLst/>
            <a:gdLst/>
            <a:ahLst/>
            <a:cxnLst/>
            <a:rect l="l" t="t" r="r" b="b"/>
            <a:pathLst>
              <a:path w="3527608" h="2509011">
                <a:moveTo>
                  <a:pt x="0" y="0"/>
                </a:moveTo>
                <a:lnTo>
                  <a:pt x="3527608" y="0"/>
                </a:lnTo>
                <a:lnTo>
                  <a:pt x="3527608" y="2509011"/>
                </a:lnTo>
                <a:lnTo>
                  <a:pt x="0" y="2509011"/>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p:spPr>
      </p:sp>
      <p:grpSp>
        <p:nvGrpSpPr>
          <p:cNvPr id="38" name="Group 6"/>
          <p:cNvGrpSpPr/>
          <p:nvPr/>
        </p:nvGrpSpPr>
        <p:grpSpPr>
          <a:xfrm>
            <a:off x="276497" y="6105767"/>
            <a:ext cx="1152212" cy="1152212"/>
            <a:chOff x="0" y="0"/>
            <a:chExt cx="812800" cy="812800"/>
          </a:xfrm>
        </p:grpSpPr>
        <p:sp>
          <p:nvSpPr>
            <p:cNvPr id="3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40"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1" name="Group 9"/>
          <p:cNvGrpSpPr/>
          <p:nvPr/>
        </p:nvGrpSpPr>
        <p:grpSpPr>
          <a:xfrm>
            <a:off x="6566903" y="4025470"/>
            <a:ext cx="1152212" cy="1152212"/>
            <a:chOff x="0" y="0"/>
            <a:chExt cx="812800" cy="812800"/>
          </a:xfrm>
        </p:grpSpPr>
        <p:sp>
          <p:nvSpPr>
            <p:cNvPr id="42"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44"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7" name="Group 12"/>
          <p:cNvGrpSpPr/>
          <p:nvPr/>
        </p:nvGrpSpPr>
        <p:grpSpPr>
          <a:xfrm>
            <a:off x="10659811" y="3971584"/>
            <a:ext cx="1152212" cy="1152212"/>
            <a:chOff x="0" y="0"/>
            <a:chExt cx="812800" cy="812800"/>
          </a:xfrm>
        </p:grpSpPr>
        <p:sp>
          <p:nvSpPr>
            <p:cNvPr id="4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49"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0" name="Group 15"/>
          <p:cNvGrpSpPr/>
          <p:nvPr/>
        </p:nvGrpSpPr>
        <p:grpSpPr>
          <a:xfrm>
            <a:off x="289467" y="8515113"/>
            <a:ext cx="1152212" cy="1152212"/>
            <a:chOff x="0" y="0"/>
            <a:chExt cx="812800" cy="812800"/>
          </a:xfrm>
        </p:grpSpPr>
        <p:sp>
          <p:nvSpPr>
            <p:cNvPr id="51"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52"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8"/>
          <p:cNvGrpSpPr/>
          <p:nvPr/>
        </p:nvGrpSpPr>
        <p:grpSpPr>
          <a:xfrm>
            <a:off x="289467" y="2217136"/>
            <a:ext cx="1152212" cy="1152212"/>
            <a:chOff x="0" y="0"/>
            <a:chExt cx="812800" cy="812800"/>
          </a:xfrm>
        </p:grpSpPr>
        <p:sp>
          <p:nvSpPr>
            <p:cNvPr id="5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3BAC7"/>
            </a:solidFill>
          </p:spPr>
        </p:sp>
        <p:sp>
          <p:nvSpPr>
            <p:cNvPr id="56" name="TextBox 2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72" name="Group 21"/>
          <p:cNvGrpSpPr/>
          <p:nvPr/>
        </p:nvGrpSpPr>
        <p:grpSpPr>
          <a:xfrm>
            <a:off x="15893061" y="4937908"/>
            <a:ext cx="1152212" cy="1152212"/>
            <a:chOff x="0" y="0"/>
            <a:chExt cx="812800" cy="812800"/>
          </a:xfrm>
        </p:grpSpPr>
        <p:sp>
          <p:nvSpPr>
            <p:cNvPr id="73"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74" name="TextBox 23"/>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5" name="Freeform 24"/>
          <p:cNvSpPr/>
          <p:nvPr/>
        </p:nvSpPr>
        <p:spPr>
          <a:xfrm>
            <a:off x="15962075" y="5210217"/>
            <a:ext cx="600075" cy="497312"/>
          </a:xfrm>
          <a:custGeom>
            <a:avLst/>
            <a:gdLst/>
            <a:ahLst/>
            <a:cxnLst/>
            <a:rect l="l" t="t" r="r" b="b"/>
            <a:pathLst>
              <a:path w="600075" h="497312">
                <a:moveTo>
                  <a:pt x="0" y="0"/>
                </a:moveTo>
                <a:lnTo>
                  <a:pt x="600075" y="0"/>
                </a:lnTo>
                <a:lnTo>
                  <a:pt x="600075" y="497312"/>
                </a:lnTo>
                <a:lnTo>
                  <a:pt x="0" y="497312"/>
                </a:lnTo>
                <a:lnTo>
                  <a:pt x="0" y="0"/>
                </a:lnTo>
                <a:close/>
              </a:path>
            </a:pathLst>
          </a:custGeom>
          <a:blipFill>
            <a:blip r:embed="rId34">
              <a:extLst>
                <a:ext uri="{96DAC541-7B7A-43D3-8B79-37D633B846F1}">
                  <asvg:svgBlip xmlns="" xmlns:asvg="http://schemas.microsoft.com/office/drawing/2016/SVG/main" r:embed="rId10"/>
                </a:ext>
              </a:extLst>
            </a:blip>
            <a:stretch>
              <a:fillRect/>
            </a:stretch>
          </a:blipFill>
          <a:ln cap="sq">
            <a:noFill/>
            <a:prstDash val="solid"/>
            <a:miter/>
          </a:ln>
        </p:spPr>
      </p:sp>
      <p:sp>
        <p:nvSpPr>
          <p:cNvPr id="76" name="Freeform 25"/>
          <p:cNvSpPr/>
          <p:nvPr/>
        </p:nvSpPr>
        <p:spPr>
          <a:xfrm>
            <a:off x="1070077" y="6744574"/>
            <a:ext cx="548997" cy="552450"/>
          </a:xfrm>
          <a:custGeom>
            <a:avLst/>
            <a:gdLst/>
            <a:ahLst/>
            <a:cxnLst/>
            <a:rect l="l" t="t" r="r" b="b"/>
            <a:pathLst>
              <a:path w="548997" h="552450">
                <a:moveTo>
                  <a:pt x="0" y="0"/>
                </a:moveTo>
                <a:lnTo>
                  <a:pt x="548997" y="0"/>
                </a:lnTo>
                <a:lnTo>
                  <a:pt x="548997" y="552450"/>
                </a:lnTo>
                <a:lnTo>
                  <a:pt x="0" y="552450"/>
                </a:lnTo>
                <a:lnTo>
                  <a:pt x="0" y="0"/>
                </a:lnTo>
                <a:close/>
              </a:path>
            </a:pathLst>
          </a:custGeom>
          <a:blipFill>
            <a:blip r:embed="rId35">
              <a:extLst>
                <a:ext uri="{96DAC541-7B7A-43D3-8B79-37D633B846F1}">
                  <asvg:svgBlip xmlns="" xmlns:asvg="http://schemas.microsoft.com/office/drawing/2016/SVG/main" r:embed="rId12"/>
                </a:ext>
              </a:extLst>
            </a:blip>
            <a:stretch>
              <a:fillRect/>
            </a:stretch>
          </a:blipFill>
          <a:ln cap="sq">
            <a:noFill/>
            <a:prstDash val="solid"/>
            <a:miter/>
          </a:ln>
        </p:spPr>
      </p:sp>
      <p:sp>
        <p:nvSpPr>
          <p:cNvPr id="77" name="Freeform 26"/>
          <p:cNvSpPr/>
          <p:nvPr/>
        </p:nvSpPr>
        <p:spPr>
          <a:xfrm>
            <a:off x="3492527" y="6559194"/>
            <a:ext cx="551069" cy="552450"/>
          </a:xfrm>
          <a:custGeom>
            <a:avLst/>
            <a:gdLst/>
            <a:ahLst/>
            <a:cxnLst/>
            <a:rect l="l" t="t" r="r" b="b"/>
            <a:pathLst>
              <a:path w="551069" h="552450">
                <a:moveTo>
                  <a:pt x="0" y="0"/>
                </a:moveTo>
                <a:lnTo>
                  <a:pt x="551069" y="0"/>
                </a:lnTo>
                <a:lnTo>
                  <a:pt x="551069" y="552450"/>
                </a:lnTo>
                <a:lnTo>
                  <a:pt x="0" y="552450"/>
                </a:lnTo>
                <a:lnTo>
                  <a:pt x="0" y="0"/>
                </a:lnTo>
                <a:close/>
              </a:path>
            </a:pathLst>
          </a:custGeom>
          <a:blipFill>
            <a:blip r:embed="rId36">
              <a:extLst>
                <a:ext uri="{96DAC541-7B7A-43D3-8B79-37D633B846F1}">
                  <asvg:svgBlip xmlns="" xmlns:asvg="http://schemas.microsoft.com/office/drawing/2016/SVG/main" r:embed="rId14"/>
                </a:ext>
              </a:extLst>
            </a:blip>
            <a:stretch>
              <a:fillRect/>
            </a:stretch>
          </a:blipFill>
          <a:ln cap="sq">
            <a:noFill/>
            <a:prstDash val="solid"/>
            <a:miter/>
          </a:ln>
        </p:spPr>
      </p:sp>
      <p:sp>
        <p:nvSpPr>
          <p:cNvPr id="78" name="Freeform 27"/>
          <p:cNvSpPr/>
          <p:nvPr/>
        </p:nvSpPr>
        <p:spPr>
          <a:xfrm>
            <a:off x="6842972" y="4364546"/>
            <a:ext cx="600075" cy="474059"/>
          </a:xfrm>
          <a:custGeom>
            <a:avLst/>
            <a:gdLst/>
            <a:ahLst/>
            <a:cxnLst/>
            <a:rect l="l" t="t" r="r" b="b"/>
            <a:pathLst>
              <a:path w="600075" h="474059">
                <a:moveTo>
                  <a:pt x="0" y="0"/>
                </a:moveTo>
                <a:lnTo>
                  <a:pt x="600075" y="0"/>
                </a:lnTo>
                <a:lnTo>
                  <a:pt x="600075" y="474060"/>
                </a:lnTo>
                <a:lnTo>
                  <a:pt x="0" y="474060"/>
                </a:lnTo>
                <a:lnTo>
                  <a:pt x="0" y="0"/>
                </a:lnTo>
                <a:close/>
              </a:path>
            </a:pathLst>
          </a:custGeom>
          <a:blipFill>
            <a:blip r:embed="rId37">
              <a:extLst>
                <a:ext uri="{96DAC541-7B7A-43D3-8B79-37D633B846F1}">
                  <asvg:svgBlip xmlns="" xmlns:asvg="http://schemas.microsoft.com/office/drawing/2016/SVG/main" r:embed="rId38"/>
                </a:ext>
              </a:extLst>
            </a:blip>
            <a:stretch>
              <a:fillRect/>
            </a:stretch>
          </a:blipFill>
          <a:ln cap="sq">
            <a:noFill/>
            <a:prstDash val="solid"/>
            <a:miter/>
          </a:ln>
        </p:spPr>
      </p:sp>
      <p:sp>
        <p:nvSpPr>
          <p:cNvPr id="79" name="Freeform 28"/>
          <p:cNvSpPr/>
          <p:nvPr/>
        </p:nvSpPr>
        <p:spPr>
          <a:xfrm>
            <a:off x="7719115" y="6590245"/>
            <a:ext cx="600075" cy="430554"/>
          </a:xfrm>
          <a:custGeom>
            <a:avLst/>
            <a:gdLst/>
            <a:ahLst/>
            <a:cxnLst/>
            <a:rect l="l" t="t" r="r" b="b"/>
            <a:pathLst>
              <a:path w="600075" h="430554">
                <a:moveTo>
                  <a:pt x="0" y="0"/>
                </a:moveTo>
                <a:lnTo>
                  <a:pt x="600075" y="0"/>
                </a:lnTo>
                <a:lnTo>
                  <a:pt x="600075" y="430554"/>
                </a:lnTo>
                <a:lnTo>
                  <a:pt x="0" y="430554"/>
                </a:lnTo>
                <a:lnTo>
                  <a:pt x="0" y="0"/>
                </a:lnTo>
                <a:close/>
              </a:path>
            </a:pathLst>
          </a:custGeom>
          <a:blipFill>
            <a:blip r:embed="rId39">
              <a:extLst>
                <a:ext uri="{96DAC541-7B7A-43D3-8B79-37D633B846F1}">
                  <asvg:svgBlip xmlns="" xmlns:asvg="http://schemas.microsoft.com/office/drawing/2016/SVG/main" r:embed="rId18"/>
                </a:ext>
              </a:extLst>
            </a:blip>
            <a:stretch>
              <a:fillRect/>
            </a:stretch>
          </a:blipFill>
          <a:ln cap="sq">
            <a:noFill/>
            <a:prstDash val="solid"/>
            <a:miter/>
          </a:ln>
        </p:spPr>
      </p:sp>
      <p:sp>
        <p:nvSpPr>
          <p:cNvPr id="80" name="Freeform 29"/>
          <p:cNvSpPr/>
          <p:nvPr/>
        </p:nvSpPr>
        <p:spPr>
          <a:xfrm>
            <a:off x="10929000" y="4271465"/>
            <a:ext cx="613833" cy="552450"/>
          </a:xfrm>
          <a:custGeom>
            <a:avLst/>
            <a:gdLst/>
            <a:ahLst/>
            <a:cxnLst/>
            <a:rect l="l" t="t" r="r" b="b"/>
            <a:pathLst>
              <a:path w="613833" h="552450">
                <a:moveTo>
                  <a:pt x="0" y="0"/>
                </a:moveTo>
                <a:lnTo>
                  <a:pt x="613834" y="0"/>
                </a:lnTo>
                <a:lnTo>
                  <a:pt x="613834" y="552450"/>
                </a:lnTo>
                <a:lnTo>
                  <a:pt x="0" y="552450"/>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a:ln cap="sq">
            <a:noFill/>
            <a:prstDash val="solid"/>
            <a:miter/>
          </a:ln>
        </p:spPr>
      </p:sp>
      <p:sp>
        <p:nvSpPr>
          <p:cNvPr id="92" name="TextBox 40"/>
          <p:cNvSpPr txBox="1"/>
          <p:nvPr/>
        </p:nvSpPr>
        <p:spPr>
          <a:xfrm>
            <a:off x="100983" y="8010454"/>
            <a:ext cx="602887" cy="553934"/>
          </a:xfrm>
          <a:prstGeom prst="rect">
            <a:avLst/>
          </a:prstGeom>
        </p:spPr>
        <p:txBody>
          <a:bodyPr lIns="0" tIns="0" rIns="0" bIns="0" rtlCol="0" anchor="t">
            <a:spAutoFit/>
          </a:bodyPr>
          <a:lstStyle/>
          <a:p>
            <a:pPr algn="ctr">
              <a:lnSpc>
                <a:spcPts val="5000"/>
              </a:lnSpc>
            </a:pPr>
            <a:r>
              <a:rPr lang="uk-UA" sz="2500" b="1" dirty="0" smtClean="0">
                <a:solidFill>
                  <a:srgbClr val="23403D"/>
                </a:solidFill>
                <a:latin typeface="TT Norms Bold"/>
                <a:ea typeface="TT Norms Bold"/>
                <a:cs typeface="TT Norms Bold"/>
                <a:sym typeface="TT Norms Bold"/>
              </a:rPr>
              <a:t> </a:t>
            </a:r>
            <a:endParaRPr lang="en-US" sz="2500" b="1" dirty="0">
              <a:solidFill>
                <a:srgbClr val="23403D"/>
              </a:solidFill>
              <a:latin typeface="TT Norms Bold"/>
              <a:ea typeface="TT Norms Bold"/>
              <a:cs typeface="TT Norms Bold"/>
              <a:sym typeface="TT Norms Bold"/>
            </a:endParaRPr>
          </a:p>
        </p:txBody>
      </p:sp>
      <p:pic>
        <p:nvPicPr>
          <p:cNvPr id="3074" name="Picture 2"/>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3492527" y="2517429"/>
            <a:ext cx="10927155" cy="4421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421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Freeform 21"/>
          <p:cNvSpPr/>
          <p:nvPr/>
        </p:nvSpPr>
        <p:spPr>
          <a:xfrm>
            <a:off x="189634" y="6394293"/>
            <a:ext cx="10707039" cy="1571826"/>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55" name="Freeform 21"/>
          <p:cNvSpPr/>
          <p:nvPr/>
        </p:nvSpPr>
        <p:spPr>
          <a:xfrm>
            <a:off x="92941" y="2602515"/>
            <a:ext cx="12296032" cy="1368892"/>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grpSp>
        <p:nvGrpSpPr>
          <p:cNvPr id="44" name="Group 7"/>
          <p:cNvGrpSpPr/>
          <p:nvPr/>
        </p:nvGrpSpPr>
        <p:grpSpPr>
          <a:xfrm>
            <a:off x="-2273095" y="-1484540"/>
            <a:ext cx="18379715" cy="3888558"/>
            <a:chOff x="0" y="0"/>
            <a:chExt cx="1673415" cy="354041"/>
          </a:xfrm>
        </p:grpSpPr>
        <p:sp>
          <p:nvSpPr>
            <p:cNvPr id="45"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46"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 name="TextBox 3"/>
          <p:cNvSpPr txBox="1"/>
          <p:nvPr/>
        </p:nvSpPr>
        <p:spPr>
          <a:xfrm>
            <a:off x="2300700" y="4275117"/>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система ґрунтується на національних критеріях та вимогах оцінювання</a:t>
            </a:r>
            <a:endParaRPr lang="uk-UA" sz="3200" spc="10" dirty="0">
              <a:solidFill>
                <a:srgbClr val="23403D"/>
              </a:solidFill>
              <a:latin typeface="TT Norms"/>
              <a:ea typeface="TT Norms"/>
              <a:cs typeface="TT Norms"/>
              <a:sym typeface="TT Norms"/>
            </a:endParaRPr>
          </a:p>
        </p:txBody>
      </p:sp>
      <p:sp>
        <p:nvSpPr>
          <p:cNvPr id="4" name="TextBox 4"/>
          <p:cNvSpPr txBox="1"/>
          <p:nvPr/>
        </p:nvSpPr>
        <p:spPr>
          <a:xfrm>
            <a:off x="189634" y="2658361"/>
            <a:ext cx="12610888" cy="1097416"/>
          </a:xfrm>
          <a:prstGeom prst="rect">
            <a:avLst/>
          </a:prstGeom>
        </p:spPr>
        <p:txBody>
          <a:bodyPr wrap="square" lIns="0" tIns="0" rIns="0" bIns="0" rtlCol="0" anchor="t">
            <a:spAutoFit/>
          </a:bodyPr>
          <a:lstStyle/>
          <a:p>
            <a:pPr>
              <a:lnSpc>
                <a:spcPts val="4499"/>
              </a:lnSpc>
            </a:pPr>
            <a:r>
              <a:rPr lang="ru-RU" sz="2999" b="1" dirty="0">
                <a:solidFill>
                  <a:schemeClr val="bg1"/>
                </a:solidFill>
                <a:latin typeface="TT Norms Bold"/>
                <a:ea typeface="TT Norms Bold"/>
                <a:cs typeface="TT Norms Bold"/>
                <a:sym typeface="TT Norms Bold"/>
              </a:rPr>
              <a:t>У </a:t>
            </a:r>
            <a:r>
              <a:rPr lang="uk-UA" sz="2999" b="1" dirty="0" smtClean="0">
                <a:solidFill>
                  <a:schemeClr val="bg1"/>
                </a:solidFill>
                <a:latin typeface="TT Norms Bold"/>
                <a:ea typeface="TT Norms Bold"/>
                <a:cs typeface="TT Norms Bold"/>
                <a:sym typeface="TT Norms Bold"/>
              </a:rPr>
              <a:t>закладі освіти розроблено систему освіти, що включає принципи, форми, методи, критерії, процедури та правила оцінювання</a:t>
            </a:r>
            <a:endParaRPr lang="uk-UA" sz="2999" b="1" dirty="0">
              <a:solidFill>
                <a:schemeClr val="bg1"/>
              </a:solidFill>
              <a:latin typeface="TT Norms Bold"/>
              <a:ea typeface="TT Norms Bold"/>
              <a:cs typeface="TT Norms Bold"/>
              <a:sym typeface="TT Norms Bold"/>
            </a:endParaRPr>
          </a:p>
        </p:txBody>
      </p:sp>
      <p:grpSp>
        <p:nvGrpSpPr>
          <p:cNvPr id="5" name="Group 5"/>
          <p:cNvGrpSpPr/>
          <p:nvPr/>
        </p:nvGrpSpPr>
        <p:grpSpPr>
          <a:xfrm rot="5400000">
            <a:off x="1371384" y="4252382"/>
            <a:ext cx="500647" cy="438066"/>
            <a:chOff x="0" y="0"/>
            <a:chExt cx="812800" cy="711200"/>
          </a:xfrm>
        </p:grpSpPr>
        <p:sp>
          <p:nvSpPr>
            <p:cNvPr id="6"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0" name="Group 10"/>
          <p:cNvGrpSpPr/>
          <p:nvPr/>
        </p:nvGrpSpPr>
        <p:grpSpPr>
          <a:xfrm rot="5400000">
            <a:off x="1339966" y="5483546"/>
            <a:ext cx="500647" cy="438066"/>
            <a:chOff x="0" y="0"/>
            <a:chExt cx="812800" cy="711200"/>
          </a:xfrm>
        </p:grpSpPr>
        <p:sp>
          <p:nvSpPr>
            <p:cNvPr id="11" name="Freeform 11"/>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2" name="TextBox 12"/>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4" name="TextBox 14"/>
          <p:cNvSpPr txBox="1"/>
          <p:nvPr/>
        </p:nvSpPr>
        <p:spPr>
          <a:xfrm>
            <a:off x="545079" y="6384701"/>
            <a:ext cx="12395683" cy="1538883"/>
          </a:xfrm>
          <a:prstGeom prst="rect">
            <a:avLst/>
          </a:prstGeom>
        </p:spPr>
        <p:txBody>
          <a:bodyPr wrap="square" lIns="0" tIns="0" rIns="0" bIns="0" rtlCol="0" anchor="t">
            <a:spAutoFit/>
          </a:bodyPr>
          <a:lstStyle/>
          <a:p>
            <a:pPr>
              <a:lnSpc>
                <a:spcPts val="4000"/>
              </a:lnSpc>
            </a:pPr>
            <a:r>
              <a:rPr lang="uk-UA" sz="2999" b="1" dirty="0" smtClean="0">
                <a:solidFill>
                  <a:schemeClr val="bg1"/>
                </a:solidFill>
                <a:latin typeface="TT Norms Bold"/>
                <a:ea typeface="TT Norms Bold"/>
                <a:cs typeface="TT Norms Bold"/>
                <a:sym typeface="TT Norms Bold"/>
              </a:rPr>
              <a:t>Система оцінювання в закладі освіти ґрунтується на  </a:t>
            </a:r>
          </a:p>
          <a:p>
            <a:pPr>
              <a:lnSpc>
                <a:spcPts val="4000"/>
              </a:lnSpc>
            </a:pPr>
            <a:r>
              <a:rPr lang="uk-UA" sz="2999" b="1" dirty="0" smtClean="0">
                <a:solidFill>
                  <a:schemeClr val="bg1"/>
                </a:solidFill>
                <a:latin typeface="TT Norms Bold"/>
                <a:ea typeface="TT Norms Bold"/>
                <a:cs typeface="TT Norms Bold"/>
                <a:sym typeface="TT Norms Bold"/>
              </a:rPr>
              <a:t>особистісному та компетентнісному підходах, </a:t>
            </a:r>
          </a:p>
          <a:p>
            <a:pPr>
              <a:lnSpc>
                <a:spcPts val="4000"/>
              </a:lnSpc>
            </a:pPr>
            <a:r>
              <a:rPr lang="uk-UA" sz="2999" b="1" dirty="0" smtClean="0">
                <a:solidFill>
                  <a:schemeClr val="bg1"/>
                </a:solidFill>
                <a:latin typeface="TT Norms Bold"/>
                <a:ea typeface="TT Norms Bold"/>
                <a:cs typeface="TT Norms Bold"/>
                <a:sym typeface="TT Norms Bold"/>
              </a:rPr>
              <a:t>враховує особливості психофізичного розвитку дітей</a:t>
            </a:r>
            <a:endParaRPr lang="uk-UA" sz="2999" b="1" dirty="0">
              <a:solidFill>
                <a:schemeClr val="bg1"/>
              </a:solidFill>
              <a:latin typeface="TT Norms Bold"/>
              <a:ea typeface="TT Norms Bold"/>
              <a:cs typeface="TT Norms Bold"/>
              <a:sym typeface="TT Norms Bold"/>
            </a:endParaRPr>
          </a:p>
        </p:txBody>
      </p:sp>
      <p:grpSp>
        <p:nvGrpSpPr>
          <p:cNvPr id="15" name="Group 15"/>
          <p:cNvGrpSpPr/>
          <p:nvPr/>
        </p:nvGrpSpPr>
        <p:grpSpPr>
          <a:xfrm rot="5400000">
            <a:off x="1489539" y="8151171"/>
            <a:ext cx="500647" cy="438066"/>
            <a:chOff x="0" y="0"/>
            <a:chExt cx="812800" cy="711200"/>
          </a:xfrm>
        </p:grpSpPr>
        <p:sp>
          <p:nvSpPr>
            <p:cNvPr id="16"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8" name="Group 18"/>
          <p:cNvGrpSpPr/>
          <p:nvPr/>
        </p:nvGrpSpPr>
        <p:grpSpPr>
          <a:xfrm>
            <a:off x="11622068" y="-4163460"/>
            <a:ext cx="11145501" cy="9752314"/>
            <a:chOff x="0" y="0"/>
            <a:chExt cx="812800" cy="711200"/>
          </a:xfrm>
        </p:grpSpPr>
        <p:sp>
          <p:nvSpPr>
            <p:cNvPr id="19" name="Freeform 19"/>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23403D"/>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4" name="Group 24"/>
          <p:cNvGrpSpPr/>
          <p:nvPr/>
        </p:nvGrpSpPr>
        <p:grpSpPr>
          <a:xfrm>
            <a:off x="12444764" y="2989577"/>
            <a:ext cx="8794187" cy="7694914"/>
            <a:chOff x="0" y="0"/>
            <a:chExt cx="812800" cy="711200"/>
          </a:xfrm>
        </p:grpSpPr>
        <p:sp>
          <p:nvSpPr>
            <p:cNvPr id="25" name="Freeform 25"/>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23403D"/>
            </a:solidFill>
          </p:spPr>
        </p:sp>
        <p:sp>
          <p:nvSpPr>
            <p:cNvPr id="26" name="TextBox 2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7" name="Group 27"/>
          <p:cNvGrpSpPr/>
          <p:nvPr/>
        </p:nvGrpSpPr>
        <p:grpSpPr>
          <a:xfrm>
            <a:off x="11622068" y="7617932"/>
            <a:ext cx="3885376" cy="3399704"/>
            <a:chOff x="0" y="0"/>
            <a:chExt cx="812800" cy="711200"/>
          </a:xfrm>
        </p:grpSpPr>
        <p:sp>
          <p:nvSpPr>
            <p:cNvPr id="28" name="Freeform 28"/>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1D7363">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flipH="1">
            <a:off x="10431280" y="1142440"/>
            <a:ext cx="9118862" cy="8332360"/>
          </a:xfrm>
          <a:custGeom>
            <a:avLst/>
            <a:gdLst/>
            <a:ahLst/>
            <a:cxnLst/>
            <a:rect l="l" t="t" r="r" b="b"/>
            <a:pathLst>
              <a:path w="9118862" h="8332360">
                <a:moveTo>
                  <a:pt x="9118862" y="0"/>
                </a:moveTo>
                <a:lnTo>
                  <a:pt x="0" y="0"/>
                </a:lnTo>
                <a:lnTo>
                  <a:pt x="0" y="8332361"/>
                </a:lnTo>
                <a:lnTo>
                  <a:pt x="9118862" y="8332361"/>
                </a:lnTo>
                <a:lnTo>
                  <a:pt x="9118862" y="0"/>
                </a:lnTo>
                <a:close/>
              </a:path>
            </a:pathLst>
          </a:custGeom>
          <a:blipFill>
            <a:blip r:embed="rId2"/>
            <a:stretch>
              <a:fillRect/>
            </a:stretch>
          </a:blipFill>
        </p:spPr>
      </p:sp>
      <p:grpSp>
        <p:nvGrpSpPr>
          <p:cNvPr id="31" name="Group 31"/>
          <p:cNvGrpSpPr/>
          <p:nvPr/>
        </p:nvGrpSpPr>
        <p:grpSpPr>
          <a:xfrm>
            <a:off x="11149708" y="1422674"/>
            <a:ext cx="10800545" cy="7364661"/>
            <a:chOff x="0" y="0"/>
            <a:chExt cx="1057872" cy="698500"/>
          </a:xfrm>
        </p:grpSpPr>
        <p:sp>
          <p:nvSpPr>
            <p:cNvPr id="32" name="Freeform 32"/>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1D7363"/>
            </a:solidFill>
          </p:spPr>
        </p:sp>
        <p:sp>
          <p:nvSpPr>
            <p:cNvPr id="33" name="TextBox 33"/>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dirty="0"/>
            </a:p>
          </p:txBody>
        </p:sp>
      </p:grpSp>
      <p:grpSp>
        <p:nvGrpSpPr>
          <p:cNvPr id="34" name="Group 34"/>
          <p:cNvGrpSpPr/>
          <p:nvPr/>
        </p:nvGrpSpPr>
        <p:grpSpPr>
          <a:xfrm>
            <a:off x="11548696" y="1686901"/>
            <a:ext cx="9032894" cy="6872475"/>
            <a:chOff x="0" y="0"/>
            <a:chExt cx="971446" cy="698500"/>
          </a:xfrm>
        </p:grpSpPr>
        <p:sp>
          <p:nvSpPr>
            <p:cNvPr id="35" name="Freeform 35"/>
            <p:cNvSpPr/>
            <p:nvPr/>
          </p:nvSpPr>
          <p:spPr>
            <a:xfrm>
              <a:off x="4531" y="0"/>
              <a:ext cx="962385" cy="698500"/>
            </a:xfrm>
            <a:custGeom>
              <a:avLst/>
              <a:gdLst/>
              <a:ahLst/>
              <a:cxnLst/>
              <a:rect l="l" t="t" r="r" b="b"/>
              <a:pathLst>
                <a:path w="962385" h="698500">
                  <a:moveTo>
                    <a:pt x="955050" y="369643"/>
                  </a:moveTo>
                  <a:lnTo>
                    <a:pt x="775580" y="678107"/>
                  </a:lnTo>
                  <a:cubicBezTo>
                    <a:pt x="768234" y="690733"/>
                    <a:pt x="754729" y="698500"/>
                    <a:pt x="740121" y="698500"/>
                  </a:cubicBezTo>
                  <a:lnTo>
                    <a:pt x="222263" y="698500"/>
                  </a:lnTo>
                  <a:cubicBezTo>
                    <a:pt x="207655" y="698500"/>
                    <a:pt x="194150" y="690733"/>
                    <a:pt x="186804" y="678107"/>
                  </a:cubicBezTo>
                  <a:lnTo>
                    <a:pt x="7334" y="369643"/>
                  </a:lnTo>
                  <a:cubicBezTo>
                    <a:pt x="0" y="357037"/>
                    <a:pt x="0" y="341463"/>
                    <a:pt x="7334" y="328857"/>
                  </a:cubicBezTo>
                  <a:lnTo>
                    <a:pt x="186804" y="20393"/>
                  </a:lnTo>
                  <a:cubicBezTo>
                    <a:pt x="194150" y="7767"/>
                    <a:pt x="207655" y="0"/>
                    <a:pt x="222263" y="0"/>
                  </a:cubicBezTo>
                  <a:lnTo>
                    <a:pt x="740121" y="0"/>
                  </a:lnTo>
                  <a:cubicBezTo>
                    <a:pt x="754729" y="0"/>
                    <a:pt x="768234" y="7767"/>
                    <a:pt x="775580" y="20393"/>
                  </a:cubicBezTo>
                  <a:lnTo>
                    <a:pt x="955050" y="328857"/>
                  </a:lnTo>
                  <a:cubicBezTo>
                    <a:pt x="962385" y="341463"/>
                    <a:pt x="962385" y="357037"/>
                    <a:pt x="955050" y="369643"/>
                  </a:cubicBezTo>
                  <a:close/>
                </a:path>
              </a:pathLst>
            </a:custGeom>
            <a:blipFill>
              <a:blip r:embed="rId3"/>
              <a:stretch>
                <a:fillRect l="-4575" r="-4575"/>
              </a:stretch>
            </a:blipFill>
            <a:ln w="209550" cap="rnd">
              <a:solidFill>
                <a:srgbClr val="FFFFFF"/>
              </a:solidFill>
              <a:prstDash val="solid"/>
              <a:round/>
            </a:ln>
          </p:spPr>
        </p:sp>
      </p:grpSp>
      <p:sp>
        <p:nvSpPr>
          <p:cNvPr id="36" name="Freeform 36"/>
          <p:cNvSpPr/>
          <p:nvPr/>
        </p:nvSpPr>
        <p:spPr>
          <a:xfrm>
            <a:off x="-465592" y="9702769"/>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grpSp>
        <p:nvGrpSpPr>
          <p:cNvPr id="37" name="Group 37"/>
          <p:cNvGrpSpPr/>
          <p:nvPr/>
        </p:nvGrpSpPr>
        <p:grpSpPr>
          <a:xfrm>
            <a:off x="16106620" y="303325"/>
            <a:ext cx="4035505" cy="818745"/>
            <a:chOff x="0" y="0"/>
            <a:chExt cx="5380674" cy="1091660"/>
          </a:xfrm>
        </p:grpSpPr>
        <p:sp>
          <p:nvSpPr>
            <p:cNvPr id="38" name="Freeform 38"/>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39" name="Freeform 39"/>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6">
                <a:extLst>
                  <a:ext uri="{96DAC541-7B7A-43D3-8B79-37D633B846F1}">
                    <asvg:svgBlip xmlns="" xmlns:asvg="http://schemas.microsoft.com/office/drawing/2016/SVG/main" r:embed="rId7"/>
                  </a:ext>
                </a:extLst>
              </a:blip>
              <a:stretch>
                <a:fillRect r="-11819"/>
              </a:stretch>
            </a:blipFill>
          </p:spPr>
        </p:sp>
      </p:grpSp>
      <p:sp>
        <p:nvSpPr>
          <p:cNvPr id="40" name="Freeform 40"/>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41" name="Freeform 41"/>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10">
              <a:alphaModFix amt="50000"/>
              <a:extLst>
                <a:ext uri="{96DAC541-7B7A-43D3-8B79-37D633B846F1}">
                  <asvg:svgBlip xmlns="" xmlns:asvg="http://schemas.microsoft.com/office/drawing/2016/SVG/main" r:embed="rId11"/>
                </a:ext>
              </a:extLst>
            </a:blip>
            <a:stretch>
              <a:fillRect/>
            </a:stretch>
          </a:blipFill>
        </p:spPr>
      </p:sp>
      <p:sp>
        <p:nvSpPr>
          <p:cNvPr id="42" name="Freeform 42"/>
          <p:cNvSpPr/>
          <p:nvPr/>
        </p:nvSpPr>
        <p:spPr>
          <a:xfrm>
            <a:off x="368234" y="38522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43" name="Freeform 43"/>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47" name="TextBox 36"/>
          <p:cNvSpPr txBox="1"/>
          <p:nvPr/>
        </p:nvSpPr>
        <p:spPr>
          <a:xfrm>
            <a:off x="-990600" y="450904"/>
            <a:ext cx="15300919" cy="1602362"/>
          </a:xfrm>
          <a:prstGeom prst="rect">
            <a:avLst/>
          </a:prstGeom>
        </p:spPr>
        <p:txBody>
          <a:bodyPr wrap="square" lIns="0" tIns="0" rIns="0" bIns="0" rtlCol="0" anchor="t">
            <a:spAutoFit/>
          </a:bodyPr>
          <a:lstStyle/>
          <a:p>
            <a:pPr algn="ctr">
              <a:lnSpc>
                <a:spcPts val="6500"/>
              </a:lnSpc>
            </a:pPr>
            <a:r>
              <a:rPr lang="uk-UA" sz="4800" b="1" cap="all" dirty="0" smtClean="0">
                <a:solidFill>
                  <a:srgbClr val="FFFFFF"/>
                </a:solidFill>
                <a:latin typeface="Sitka Small Semibold" pitchFamily="2" charset="0"/>
                <a:ea typeface="TT Norms Bold"/>
                <a:cs typeface="TT Norms Bold"/>
                <a:sym typeface="TT Norms Bold"/>
              </a:rPr>
              <a:t>С</a:t>
            </a:r>
            <a:r>
              <a:rPr lang="uk-UA" sz="4800" b="1" dirty="0" smtClean="0">
                <a:solidFill>
                  <a:srgbClr val="FFFFFF"/>
                </a:solidFill>
                <a:latin typeface="Sitka Small Semibold" pitchFamily="2" charset="0"/>
                <a:ea typeface="TT Norms Bold"/>
                <a:cs typeface="TT Norms Bold"/>
                <a:sym typeface="TT Norms Bold"/>
              </a:rPr>
              <a:t>тратегічна ціль</a:t>
            </a:r>
            <a:r>
              <a:rPr lang="ru-RU" sz="4800" b="1" cap="all" dirty="0" smtClean="0">
                <a:solidFill>
                  <a:srgbClr val="FFFFFF"/>
                </a:solidFill>
                <a:latin typeface="Sitka Small Semibold" pitchFamily="2" charset="0"/>
                <a:ea typeface="TT Norms Bold"/>
                <a:cs typeface="TT Norms Bold"/>
                <a:sym typeface="TT Norms Bold"/>
              </a:rPr>
              <a:t>: СПРАВЕДЛИВЕ </a:t>
            </a:r>
            <a:r>
              <a:rPr lang="ru-RU" sz="4800" b="1" cap="all" dirty="0">
                <a:solidFill>
                  <a:srgbClr val="FFFFFF"/>
                </a:solidFill>
                <a:latin typeface="Sitka Small Semibold" pitchFamily="2" charset="0"/>
                <a:ea typeface="TT Norms Bold"/>
                <a:cs typeface="TT Norms Bold"/>
                <a:sym typeface="TT Norms Bold"/>
              </a:rPr>
              <a:t>І ОБ’ЄКТИВНЕ ОЦІНЮВАННЯ</a:t>
            </a:r>
          </a:p>
        </p:txBody>
      </p:sp>
      <p:sp>
        <p:nvSpPr>
          <p:cNvPr id="48" name="Freeform 24"/>
          <p:cNvSpPr/>
          <p:nvPr/>
        </p:nvSpPr>
        <p:spPr>
          <a:xfrm>
            <a:off x="11548696" y="4160929"/>
            <a:ext cx="685800" cy="541782"/>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a:ln cap="sq">
            <a:noFill/>
            <a:prstDash val="solid"/>
            <a:miter/>
          </a:ln>
        </p:spPr>
      </p:sp>
      <p:sp>
        <p:nvSpPr>
          <p:cNvPr id="49" name="TextBox 3"/>
          <p:cNvSpPr txBox="1"/>
          <p:nvPr/>
        </p:nvSpPr>
        <p:spPr>
          <a:xfrm>
            <a:off x="2248361" y="5357887"/>
            <a:ext cx="8436812" cy="1077218"/>
          </a:xfrm>
          <a:prstGeom prst="rect">
            <a:avLst/>
          </a:prstGeom>
        </p:spPr>
        <p:txBody>
          <a:bodyPr wrap="square" lIns="0" tIns="0" rIns="0" bIns="0" rtlCol="0" anchor="t">
            <a:spAutoFit/>
          </a:bodyPr>
          <a:lstStyle/>
          <a:p>
            <a:pPr>
              <a:lnSpc>
                <a:spcPts val="2800"/>
              </a:lnSpc>
            </a:pPr>
            <a:r>
              <a:rPr lang="uk-UA" sz="3200" spc="10" dirty="0">
                <a:solidFill>
                  <a:srgbClr val="23403D"/>
                </a:solidFill>
                <a:latin typeface="TT Norms"/>
                <a:ea typeface="TT Norms"/>
                <a:cs typeface="TT Norms"/>
                <a:sym typeface="TT Norms"/>
              </a:rPr>
              <a:t>враховує </a:t>
            </a:r>
            <a:r>
              <a:rPr lang="uk-UA" sz="3200" spc="10" dirty="0" smtClean="0">
                <a:solidFill>
                  <a:srgbClr val="23403D"/>
                </a:solidFill>
                <a:latin typeface="TT Norms"/>
                <a:ea typeface="TT Norms"/>
                <a:cs typeface="TT Norms"/>
                <a:sym typeface="TT Norms"/>
              </a:rPr>
              <a:t>національну </a:t>
            </a:r>
            <a:r>
              <a:rPr lang="uk-UA" sz="3200" spc="10" dirty="0">
                <a:solidFill>
                  <a:srgbClr val="23403D"/>
                </a:solidFill>
                <a:latin typeface="TT Norms"/>
                <a:ea typeface="TT Norms"/>
                <a:cs typeface="TT Norms"/>
                <a:sym typeface="TT Norms"/>
              </a:rPr>
              <a:t>шкалу оцінювання </a:t>
            </a:r>
          </a:p>
          <a:p>
            <a:pPr>
              <a:lnSpc>
                <a:spcPts val="2800"/>
              </a:lnSpc>
            </a:pPr>
            <a:r>
              <a:rPr lang="uk-UA" sz="3200" spc="10" dirty="0">
                <a:solidFill>
                  <a:srgbClr val="23403D"/>
                </a:solidFill>
                <a:latin typeface="TT Norms"/>
                <a:ea typeface="TT Norms"/>
                <a:cs typeface="TT Norms"/>
                <a:sym typeface="TT Norms"/>
              </a:rPr>
              <a:t>та відображає культуру </a:t>
            </a:r>
            <a:r>
              <a:rPr lang="uk-UA" sz="3200" spc="10" dirty="0" smtClean="0">
                <a:solidFill>
                  <a:srgbClr val="23403D"/>
                </a:solidFill>
                <a:latin typeface="TT Norms"/>
                <a:ea typeface="TT Norms"/>
                <a:cs typeface="TT Norms"/>
                <a:sym typeface="TT Norms"/>
              </a:rPr>
              <a:t>оцінювання </a:t>
            </a:r>
            <a:r>
              <a:rPr lang="uk-UA" sz="3200" spc="10" dirty="0">
                <a:solidFill>
                  <a:srgbClr val="23403D"/>
                </a:solidFill>
                <a:latin typeface="TT Norms"/>
                <a:ea typeface="TT Norms"/>
                <a:cs typeface="TT Norms"/>
                <a:sym typeface="TT Norms"/>
              </a:rPr>
              <a:t>закладу освіти</a:t>
            </a:r>
          </a:p>
        </p:txBody>
      </p:sp>
      <p:sp>
        <p:nvSpPr>
          <p:cNvPr id="50" name="TextBox 3"/>
          <p:cNvSpPr txBox="1"/>
          <p:nvPr/>
        </p:nvSpPr>
        <p:spPr>
          <a:xfrm>
            <a:off x="2248361" y="9080909"/>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заохочує учнів апробувати різні </a:t>
            </a:r>
          </a:p>
          <a:p>
            <a:pPr>
              <a:lnSpc>
                <a:spcPts val="2800"/>
              </a:lnSpc>
            </a:pPr>
            <a:r>
              <a:rPr lang="uk-UA" sz="3200" spc="10" dirty="0" smtClean="0">
                <a:solidFill>
                  <a:srgbClr val="23403D"/>
                </a:solidFill>
                <a:latin typeface="TT Norms"/>
                <a:ea typeface="TT Norms"/>
                <a:cs typeface="TT Norms"/>
                <a:sym typeface="TT Norms"/>
              </a:rPr>
              <a:t>моделі досягнення результату </a:t>
            </a:r>
            <a:endParaRPr lang="uk-UA" sz="3200" spc="10" dirty="0">
              <a:solidFill>
                <a:srgbClr val="23403D"/>
              </a:solidFill>
              <a:latin typeface="TT Norms"/>
              <a:ea typeface="TT Norms"/>
              <a:cs typeface="TT Norms"/>
              <a:sym typeface="TT Norms"/>
            </a:endParaRPr>
          </a:p>
        </p:txBody>
      </p:sp>
      <p:sp>
        <p:nvSpPr>
          <p:cNvPr id="51" name="TextBox 3"/>
          <p:cNvSpPr txBox="1"/>
          <p:nvPr/>
        </p:nvSpPr>
        <p:spPr>
          <a:xfrm>
            <a:off x="2326551" y="8117095"/>
            <a:ext cx="8436812" cy="721801"/>
          </a:xfrm>
          <a:prstGeom prst="rect">
            <a:avLst/>
          </a:prstGeom>
        </p:spPr>
        <p:txBody>
          <a:bodyPr wrap="square" lIns="0" tIns="0" rIns="0" bIns="0" rtlCol="0" anchor="t">
            <a:spAutoFit/>
          </a:bodyPr>
          <a:lstStyle/>
          <a:p>
            <a:pPr>
              <a:lnSpc>
                <a:spcPts val="2800"/>
              </a:lnSpc>
            </a:pPr>
            <a:r>
              <a:rPr lang="uk-UA" sz="3200" spc="10" dirty="0" smtClean="0">
                <a:solidFill>
                  <a:srgbClr val="23403D"/>
                </a:solidFill>
                <a:latin typeface="TT Norms"/>
                <a:ea typeface="TT Norms"/>
                <a:cs typeface="TT Norms"/>
                <a:sym typeface="TT Norms"/>
              </a:rPr>
              <a:t>має чіткі та зрозумілі вимоги </a:t>
            </a:r>
          </a:p>
          <a:p>
            <a:pPr>
              <a:lnSpc>
                <a:spcPts val="2800"/>
              </a:lnSpc>
            </a:pPr>
            <a:r>
              <a:rPr lang="uk-UA" sz="3200" spc="10" dirty="0" smtClean="0">
                <a:solidFill>
                  <a:srgbClr val="23403D"/>
                </a:solidFill>
                <a:latin typeface="TT Norms"/>
                <a:ea typeface="TT Norms"/>
                <a:cs typeface="TT Norms"/>
                <a:sym typeface="TT Norms"/>
              </a:rPr>
              <a:t>до навчальних результатів</a:t>
            </a:r>
            <a:endParaRPr lang="uk-UA" sz="3200" spc="10" dirty="0">
              <a:solidFill>
                <a:srgbClr val="23403D"/>
              </a:solidFill>
              <a:latin typeface="TT Norms"/>
              <a:ea typeface="TT Norms"/>
              <a:cs typeface="TT Norms"/>
              <a:sym typeface="TT Norms"/>
            </a:endParaRPr>
          </a:p>
        </p:txBody>
      </p:sp>
      <p:grpSp>
        <p:nvGrpSpPr>
          <p:cNvPr id="52" name="Group 15"/>
          <p:cNvGrpSpPr/>
          <p:nvPr/>
        </p:nvGrpSpPr>
        <p:grpSpPr>
          <a:xfrm rot="5400000">
            <a:off x="1526363" y="9187643"/>
            <a:ext cx="500647" cy="438066"/>
            <a:chOff x="0" y="0"/>
            <a:chExt cx="812800" cy="711200"/>
          </a:xfrm>
        </p:grpSpPr>
        <p:sp>
          <p:nvSpPr>
            <p:cNvPr id="53"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54"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Tree>
    <p:extLst>
      <p:ext uri="{BB962C8B-B14F-4D97-AF65-F5344CB8AC3E}">
        <p14:creationId xmlns:p14="http://schemas.microsoft.com/office/powerpoint/2010/main" val="874942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1752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1103747" y="285996"/>
            <a:ext cx="14486639" cy="553998"/>
          </a:xfrm>
          <a:prstGeom prst="rect">
            <a:avLst/>
          </a:prstGeom>
        </p:spPr>
        <p:txBody>
          <a:bodyPr wrap="square" lIns="0" tIns="0" rIns="0" bIns="0" rtlCol="0" anchor="t">
            <a:spAutoFit/>
          </a:bodyPr>
          <a:lstStyle/>
          <a:p>
            <a:pPr algn="ctr">
              <a:lnSpc>
                <a:spcPct val="100000"/>
              </a:lnSpc>
              <a:spcBef>
                <a:spcPct val="0"/>
              </a:spcBef>
              <a:buFontTx/>
              <a:buNone/>
              <a:defRPr/>
            </a:pPr>
            <a:r>
              <a:rPr lang="uk-UA" altLang="uk-UA" sz="3600" b="1" dirty="0">
                <a:solidFill>
                  <a:schemeClr val="bg1"/>
                </a:solidFill>
                <a:latin typeface="Tahoma" panose="020B0604030504040204" pitchFamily="34" charset="0"/>
                <a:cs typeface="Tahoma" panose="020B0604030504040204" pitchFamily="34" charset="0"/>
              </a:rPr>
              <a:t>НМТ </a:t>
            </a:r>
            <a:r>
              <a:rPr lang="uk-UA" altLang="uk-UA" sz="3600" b="1" dirty="0" smtClean="0">
                <a:solidFill>
                  <a:schemeClr val="bg1"/>
                </a:solidFill>
                <a:latin typeface="Tahoma" panose="020B0604030504040204" pitchFamily="34" charset="0"/>
                <a:cs typeface="Tahoma" panose="020B0604030504040204" pitchFamily="34" charset="0"/>
              </a:rPr>
              <a:t>2025</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53" name="Freeform 3"/>
          <p:cNvSpPr/>
          <p:nvPr/>
        </p:nvSpPr>
        <p:spPr>
          <a:xfrm>
            <a:off x="6417373" y="1866252"/>
            <a:ext cx="3086100"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55" name="Group 5"/>
          <p:cNvGrpSpPr/>
          <p:nvPr/>
        </p:nvGrpSpPr>
        <p:grpSpPr>
          <a:xfrm>
            <a:off x="5564497" y="1866252"/>
            <a:ext cx="852876" cy="1454060"/>
            <a:chOff x="0" y="0"/>
            <a:chExt cx="224626" cy="382962"/>
          </a:xfrm>
        </p:grpSpPr>
        <p:sp>
          <p:nvSpPr>
            <p:cNvPr id="56" name="Freeform 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E0F4F4"/>
            </a:solidFill>
          </p:spPr>
        </p:sp>
        <p:sp>
          <p:nvSpPr>
            <p:cNvPr id="57" name="TextBox 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7CD4D2"/>
                  </a:solidFill>
                  <a:latin typeface="Aileron Bold"/>
                  <a:ea typeface="Aileron Bold"/>
                  <a:cs typeface="Aileron Bold"/>
                  <a:sym typeface="Aileron Bold"/>
                </a:rPr>
                <a:t>01</a:t>
              </a:r>
            </a:p>
          </p:txBody>
        </p:sp>
      </p:grpSp>
      <p:grpSp>
        <p:nvGrpSpPr>
          <p:cNvPr id="61" name="Group 11"/>
          <p:cNvGrpSpPr/>
          <p:nvPr/>
        </p:nvGrpSpPr>
        <p:grpSpPr>
          <a:xfrm>
            <a:off x="6417373" y="3560137"/>
            <a:ext cx="3086100" cy="1454060"/>
            <a:chOff x="0" y="0"/>
            <a:chExt cx="812800" cy="382962"/>
          </a:xfrm>
        </p:grpSpPr>
        <p:sp>
          <p:nvSpPr>
            <p:cNvPr id="62" name="Freeform 12"/>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63"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64" name="Group 14"/>
          <p:cNvGrpSpPr/>
          <p:nvPr/>
        </p:nvGrpSpPr>
        <p:grpSpPr>
          <a:xfrm>
            <a:off x="5564497" y="3560137"/>
            <a:ext cx="852876" cy="1454060"/>
            <a:chOff x="0" y="0"/>
            <a:chExt cx="224626" cy="382962"/>
          </a:xfrm>
        </p:grpSpPr>
        <p:sp>
          <p:nvSpPr>
            <p:cNvPr id="65" name="Freeform 15"/>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2F1F1"/>
            </a:solidFill>
          </p:spPr>
        </p:sp>
        <p:sp>
          <p:nvSpPr>
            <p:cNvPr id="66" name="TextBox 16"/>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4AB1B4"/>
                  </a:solidFill>
                  <a:latin typeface="Aileron Bold"/>
                  <a:ea typeface="Aileron Bold"/>
                  <a:cs typeface="Aileron Bold"/>
                  <a:sym typeface="Aileron Bold"/>
                </a:rPr>
                <a:t>02</a:t>
              </a:r>
            </a:p>
          </p:txBody>
        </p:sp>
      </p:grpSp>
      <p:grpSp>
        <p:nvGrpSpPr>
          <p:cNvPr id="70" name="Group 20"/>
          <p:cNvGrpSpPr/>
          <p:nvPr/>
        </p:nvGrpSpPr>
        <p:grpSpPr>
          <a:xfrm>
            <a:off x="6417373" y="5254022"/>
            <a:ext cx="3086100" cy="1454060"/>
            <a:chOff x="0" y="0"/>
            <a:chExt cx="812800" cy="382962"/>
          </a:xfrm>
        </p:grpSpPr>
        <p:sp>
          <p:nvSpPr>
            <p:cNvPr id="71"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72"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73" name="Group 23"/>
          <p:cNvGrpSpPr/>
          <p:nvPr/>
        </p:nvGrpSpPr>
        <p:grpSpPr>
          <a:xfrm>
            <a:off x="5564497" y="5254022"/>
            <a:ext cx="852876" cy="1454060"/>
            <a:chOff x="0" y="0"/>
            <a:chExt cx="224626" cy="382962"/>
          </a:xfrm>
        </p:grpSpPr>
        <p:sp>
          <p:nvSpPr>
            <p:cNvPr id="74" name="Freeform 24"/>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75" name="TextBox 25"/>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37C9EF"/>
                  </a:solidFill>
                  <a:latin typeface="Aileron Bold"/>
                  <a:ea typeface="Aileron Bold"/>
                  <a:cs typeface="Aileron Bold"/>
                  <a:sym typeface="Aileron Bold"/>
                </a:rPr>
                <a:t>03</a:t>
              </a:r>
            </a:p>
          </p:txBody>
        </p:sp>
      </p:grpSp>
      <p:grpSp>
        <p:nvGrpSpPr>
          <p:cNvPr id="79" name="Group 29"/>
          <p:cNvGrpSpPr/>
          <p:nvPr/>
        </p:nvGrpSpPr>
        <p:grpSpPr>
          <a:xfrm>
            <a:off x="6417373" y="6947907"/>
            <a:ext cx="3086100" cy="1454060"/>
            <a:chOff x="0" y="0"/>
            <a:chExt cx="812800" cy="382962"/>
          </a:xfrm>
        </p:grpSpPr>
        <p:sp>
          <p:nvSpPr>
            <p:cNvPr id="80"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81"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82" name="Group 32"/>
          <p:cNvGrpSpPr/>
          <p:nvPr/>
        </p:nvGrpSpPr>
        <p:grpSpPr>
          <a:xfrm>
            <a:off x="5564497" y="6947907"/>
            <a:ext cx="852876" cy="1454060"/>
            <a:chOff x="0" y="0"/>
            <a:chExt cx="224626" cy="382962"/>
          </a:xfrm>
        </p:grpSpPr>
        <p:sp>
          <p:nvSpPr>
            <p:cNvPr id="83" name="Freeform 33"/>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84" name="TextBox 34"/>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2C92D5"/>
                  </a:solidFill>
                  <a:latin typeface="Aileron Bold"/>
                  <a:ea typeface="Aileron Bold"/>
                  <a:cs typeface="Aileron Bold"/>
                  <a:sym typeface="Aileron Bold"/>
                </a:rPr>
                <a:t>04</a:t>
              </a:r>
            </a:p>
          </p:txBody>
        </p:sp>
      </p:grpSp>
      <p:grpSp>
        <p:nvGrpSpPr>
          <p:cNvPr id="91" name="Group 41"/>
          <p:cNvGrpSpPr/>
          <p:nvPr/>
        </p:nvGrpSpPr>
        <p:grpSpPr>
          <a:xfrm>
            <a:off x="5564497" y="8641792"/>
            <a:ext cx="852876" cy="1454060"/>
            <a:chOff x="0" y="0"/>
            <a:chExt cx="224626" cy="382962"/>
          </a:xfrm>
        </p:grpSpPr>
        <p:sp>
          <p:nvSpPr>
            <p:cNvPr id="92" name="Freeform 42"/>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FE4F5"/>
            </a:solidFill>
          </p:spPr>
        </p:sp>
        <p:sp>
          <p:nvSpPr>
            <p:cNvPr id="93" name="TextBox 43"/>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13538A"/>
                  </a:solidFill>
                  <a:latin typeface="Aileron Bold"/>
                  <a:ea typeface="Aileron Bold"/>
                  <a:cs typeface="Aileron Bold"/>
                  <a:sym typeface="Aileron Bold"/>
                </a:rPr>
                <a:t>05</a:t>
              </a:r>
            </a:p>
          </p:txBody>
        </p:sp>
      </p:grpSp>
      <p:sp>
        <p:nvSpPr>
          <p:cNvPr id="98" name="TextBox 48"/>
          <p:cNvSpPr txBox="1"/>
          <p:nvPr/>
        </p:nvSpPr>
        <p:spPr>
          <a:xfrm>
            <a:off x="526371" y="3743046"/>
            <a:ext cx="4347952" cy="1282402"/>
          </a:xfrm>
          <a:prstGeom prst="rect">
            <a:avLst/>
          </a:prstGeom>
        </p:spPr>
        <p:txBody>
          <a:bodyPr wrap="square" lIns="0" tIns="0" rIns="0" bIns="0" rtlCol="0" anchor="t">
            <a:spAutoFit/>
          </a:bodyPr>
          <a:lstStyle/>
          <a:p>
            <a:pPr algn="ctr">
              <a:lnSpc>
                <a:spcPts val="4967"/>
              </a:lnSpc>
            </a:pPr>
            <a:r>
              <a:rPr lang="uk-UA" sz="4400" b="1" spc="107" dirty="0" smtClean="0">
                <a:solidFill>
                  <a:srgbClr val="191919"/>
                </a:solidFill>
                <a:latin typeface="Aileron Ultra-Bold"/>
                <a:ea typeface="Aileron Ultra-Bold"/>
                <a:cs typeface="Aileron Ultra-Bold"/>
                <a:sym typeface="Aileron Ultra-Bold"/>
              </a:rPr>
              <a:t>СПРЯМОВАНА </a:t>
            </a:r>
            <a:r>
              <a:rPr lang="uk-UA" sz="4400" b="1" spc="107" dirty="0">
                <a:solidFill>
                  <a:srgbClr val="191919"/>
                </a:solidFill>
                <a:latin typeface="Aileron Ultra-Bold"/>
                <a:ea typeface="Aileron Ultra-Bold"/>
                <a:cs typeface="Aileron Ultra-Bold"/>
                <a:sym typeface="Aileron Ultra-Bold"/>
              </a:rPr>
              <a:t>НА</a:t>
            </a: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104" name="TextBox 39"/>
          <p:cNvSpPr txBox="1"/>
          <p:nvPr/>
        </p:nvSpPr>
        <p:spPr>
          <a:xfrm>
            <a:off x="9820154" y="1893095"/>
            <a:ext cx="8467846" cy="1538883"/>
          </a:xfrm>
          <a:prstGeom prst="rect">
            <a:avLst/>
          </a:prstGeom>
        </p:spPr>
        <p:txBody>
          <a:bodyPr wrap="square" lIns="0" tIns="0" rIns="0" bIns="0" rtlCol="0" anchor="t">
            <a:spAutoFit/>
          </a:bodyPr>
          <a:lstStyle/>
          <a:p>
            <a:pPr>
              <a:lnSpc>
                <a:spcPts val="3000"/>
              </a:lnSpc>
            </a:pPr>
            <a:r>
              <a:rPr lang="ru-RU" sz="2500" b="1" dirty="0" smtClean="0">
                <a:solidFill>
                  <a:srgbClr val="23403D"/>
                </a:solidFill>
                <a:latin typeface="TT Norms Bold"/>
                <a:ea typeface="TT Norms Bold"/>
                <a:cs typeface="TT Norms Bold"/>
                <a:sym typeface="TT Norms Bold"/>
              </a:rPr>
              <a:t> </a:t>
            </a:r>
            <a:r>
              <a:rPr lang="ru-RU" sz="2500" b="1" dirty="0">
                <a:solidFill>
                  <a:srgbClr val="23403D"/>
                </a:solidFill>
                <a:latin typeface="TT Norms Bold"/>
                <a:ea typeface="TT Norms Bold"/>
                <a:cs typeface="TT Norms Bold"/>
                <a:sym typeface="TT Norms Bold"/>
              </a:rPr>
              <a:t>НМТ </a:t>
            </a:r>
            <a:r>
              <a:rPr lang="ru-RU" sz="2500" b="1" dirty="0" smtClean="0">
                <a:solidFill>
                  <a:srgbClr val="23403D"/>
                </a:solidFill>
                <a:latin typeface="TT Norms Bold"/>
                <a:ea typeface="TT Norms Bold"/>
                <a:cs typeface="TT Norms Bold"/>
                <a:sym typeface="TT Norms Bold"/>
              </a:rPr>
              <a:t>20245– </a:t>
            </a:r>
            <a:r>
              <a:rPr lang="ru-RU" sz="2500" b="1" dirty="0" err="1">
                <a:solidFill>
                  <a:srgbClr val="23403D"/>
                </a:solidFill>
                <a:latin typeface="TT Norms Bold"/>
                <a:ea typeface="TT Norms Bold"/>
                <a:cs typeface="TT Norms Bold"/>
                <a:sym typeface="TT Norms Bold"/>
              </a:rPr>
              <a:t>тестування</a:t>
            </a:r>
            <a:r>
              <a:rPr lang="ru-RU" sz="2500" b="1" dirty="0">
                <a:solidFill>
                  <a:srgbClr val="23403D"/>
                </a:solidFill>
                <a:latin typeface="TT Norms Bold"/>
                <a:ea typeface="TT Norms Bold"/>
                <a:cs typeface="TT Norms Bold"/>
                <a:sym typeface="TT Norms Bold"/>
              </a:rPr>
              <a:t> з </a:t>
            </a:r>
            <a:r>
              <a:rPr lang="ru-RU" sz="2500" b="1" dirty="0" err="1">
                <a:solidFill>
                  <a:srgbClr val="23403D"/>
                </a:solidFill>
                <a:latin typeface="TT Norms Bold"/>
                <a:ea typeface="TT Norms Bold"/>
                <a:cs typeface="TT Norms Bold"/>
                <a:sym typeface="TT Norms Bold"/>
              </a:rPr>
              <a:t>чотирьох</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предметів</a:t>
            </a:r>
            <a:r>
              <a:rPr lang="ru-RU" sz="2500" b="1" dirty="0">
                <a:solidFill>
                  <a:srgbClr val="23403D"/>
                </a:solidFill>
                <a:latin typeface="TT Norms Bold"/>
                <a:ea typeface="TT Norms Bold"/>
                <a:cs typeface="TT Norms Bold"/>
                <a:sym typeface="TT Norms Bold"/>
              </a:rPr>
              <a:t>, три з </a:t>
            </a:r>
            <a:r>
              <a:rPr lang="ru-RU" sz="2500" b="1" dirty="0" err="1">
                <a:solidFill>
                  <a:srgbClr val="23403D"/>
                </a:solidFill>
                <a:latin typeface="TT Norms Bold"/>
                <a:ea typeface="TT Norms Bold"/>
                <a:cs typeface="TT Norms Bold"/>
                <a:sym typeface="TT Norms Bold"/>
              </a:rPr>
              <a:t>яких</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обов’язкові</a:t>
            </a:r>
            <a:r>
              <a:rPr lang="ru-RU" sz="2500" b="1" dirty="0">
                <a:solidFill>
                  <a:srgbClr val="23403D"/>
                </a:solidFill>
                <a:latin typeface="TT Norms Bold"/>
                <a:ea typeface="TT Norms Bold"/>
                <a:cs typeface="TT Norms Bold"/>
                <a:sym typeface="TT Norms Bold"/>
              </a:rPr>
              <a:t> – </a:t>
            </a:r>
            <a:r>
              <a:rPr lang="ru-RU" sz="2500" b="1" dirty="0" err="1">
                <a:solidFill>
                  <a:srgbClr val="23403D"/>
                </a:solidFill>
                <a:latin typeface="TT Norms Bold"/>
                <a:ea typeface="TT Norms Bold"/>
                <a:cs typeface="TT Norms Bold"/>
                <a:sym typeface="TT Norms Bold"/>
              </a:rPr>
              <a:t>українська</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мова</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історія</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України</a:t>
            </a:r>
            <a:r>
              <a:rPr lang="ru-RU" sz="2500" b="1" dirty="0">
                <a:solidFill>
                  <a:srgbClr val="23403D"/>
                </a:solidFill>
                <a:latin typeface="TT Norms Bold"/>
                <a:ea typeface="TT Norms Bold"/>
                <a:cs typeface="TT Norms Bold"/>
                <a:sym typeface="TT Norms Bold"/>
              </a:rPr>
              <a:t> та математика, а </a:t>
            </a:r>
            <a:r>
              <a:rPr lang="ru-RU" sz="2500" b="1" dirty="0" err="1">
                <a:solidFill>
                  <a:srgbClr val="23403D"/>
                </a:solidFill>
                <a:latin typeface="TT Norms Bold"/>
                <a:ea typeface="TT Norms Bold"/>
                <a:cs typeface="TT Norms Bold"/>
                <a:sym typeface="TT Norms Bold"/>
              </a:rPr>
              <a:t>вибір</a:t>
            </a:r>
            <a:r>
              <a:rPr lang="ru-RU" sz="2500" b="1" dirty="0">
                <a:solidFill>
                  <a:srgbClr val="23403D"/>
                </a:solidFill>
                <a:latin typeface="TT Norms Bold"/>
                <a:ea typeface="TT Norms Bold"/>
                <a:cs typeface="TT Norms Bold"/>
                <a:sym typeface="TT Norms Bold"/>
              </a:rPr>
              <a:t> четвертого </a:t>
            </a:r>
            <a:r>
              <a:rPr lang="ru-RU" sz="2500" b="1" dirty="0" err="1">
                <a:solidFill>
                  <a:srgbClr val="23403D"/>
                </a:solidFill>
                <a:latin typeface="TT Norms Bold"/>
                <a:ea typeface="TT Norms Bold"/>
                <a:cs typeface="TT Norms Bold"/>
                <a:sym typeface="TT Norms Bold"/>
              </a:rPr>
              <a:t>лишається</a:t>
            </a:r>
            <a:r>
              <a:rPr lang="ru-RU" sz="2500" b="1" dirty="0">
                <a:solidFill>
                  <a:srgbClr val="23403D"/>
                </a:solidFill>
                <a:latin typeface="TT Norms Bold"/>
                <a:ea typeface="TT Norms Bold"/>
                <a:cs typeface="TT Norms Bold"/>
                <a:sym typeface="TT Norms Bold"/>
              </a:rPr>
              <a:t> за </a:t>
            </a:r>
            <a:r>
              <a:rPr lang="ru-RU" sz="2500" b="1" dirty="0" err="1">
                <a:solidFill>
                  <a:srgbClr val="23403D"/>
                </a:solidFill>
                <a:latin typeface="TT Norms Bold"/>
                <a:ea typeface="TT Norms Bold"/>
                <a:cs typeface="TT Norms Bold"/>
                <a:sym typeface="TT Norms Bold"/>
              </a:rPr>
              <a:t>вступником</a:t>
            </a:r>
            <a:r>
              <a:rPr lang="ru-RU" sz="2500" b="1" dirty="0">
                <a:solidFill>
                  <a:srgbClr val="23403D"/>
                </a:solidFill>
                <a:latin typeface="TT Norms Bold"/>
                <a:ea typeface="TT Norms Bold"/>
                <a:cs typeface="TT Norms Bold"/>
                <a:sym typeface="TT Norms Bold"/>
              </a:rPr>
              <a:t>.</a:t>
            </a:r>
          </a:p>
        </p:txBody>
      </p:sp>
      <p:sp>
        <p:nvSpPr>
          <p:cNvPr id="105" name="TextBox 39"/>
          <p:cNvSpPr txBox="1"/>
          <p:nvPr/>
        </p:nvSpPr>
        <p:spPr>
          <a:xfrm rot="10800000" flipV="1">
            <a:off x="9820154" y="7867294"/>
            <a:ext cx="7668895" cy="384721"/>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«Менше, фізику-0  </a:t>
            </a:r>
            <a:r>
              <a:rPr lang="uk-UA" sz="2500" b="1" dirty="0">
                <a:solidFill>
                  <a:srgbClr val="23403D"/>
                </a:solidFill>
                <a:latin typeface="TT Norms Bold"/>
                <a:ea typeface="TT Norms Bold"/>
                <a:cs typeface="TT Norms Bold"/>
                <a:sym typeface="TT Norms Bold"/>
              </a:rPr>
              <a:t>та </a:t>
            </a:r>
            <a:r>
              <a:rPr lang="uk-UA" sz="2500" b="1" dirty="0" smtClean="0">
                <a:solidFill>
                  <a:srgbClr val="23403D"/>
                </a:solidFill>
                <a:latin typeface="TT Norms Bold"/>
                <a:ea typeface="TT Norms Bold"/>
                <a:cs typeface="TT Norms Bold"/>
                <a:sym typeface="TT Norms Bold"/>
              </a:rPr>
              <a:t>хімію-2 здобувачі освіти</a:t>
            </a:r>
            <a:endParaRPr lang="uk-UA" sz="2500" b="1" dirty="0">
              <a:solidFill>
                <a:srgbClr val="23403D"/>
              </a:solidFill>
              <a:latin typeface="TT Norms Bold"/>
              <a:ea typeface="TT Norms Bold"/>
              <a:cs typeface="TT Norms Bold"/>
              <a:sym typeface="TT Norms Bold"/>
            </a:endParaRPr>
          </a:p>
        </p:txBody>
      </p:sp>
      <p:sp>
        <p:nvSpPr>
          <p:cNvPr id="107" name="Freeform 11"/>
          <p:cNvSpPr/>
          <p:nvPr/>
        </p:nvSpPr>
        <p:spPr>
          <a:xfrm>
            <a:off x="7679879" y="2366424"/>
            <a:ext cx="604920" cy="488473"/>
          </a:xfrm>
          <a:custGeom>
            <a:avLst/>
            <a:gdLst/>
            <a:ahLst/>
            <a:cxnLst/>
            <a:rect l="l" t="t" r="r" b="b"/>
            <a:pathLst>
              <a:path w="604920" h="488473">
                <a:moveTo>
                  <a:pt x="0" y="0"/>
                </a:moveTo>
                <a:lnTo>
                  <a:pt x="604921" y="0"/>
                </a:lnTo>
                <a:lnTo>
                  <a:pt x="604921" y="488473"/>
                </a:lnTo>
                <a:lnTo>
                  <a:pt x="0" y="488473"/>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08" name="Freeform 12"/>
          <p:cNvSpPr/>
          <p:nvPr/>
        </p:nvSpPr>
        <p:spPr>
          <a:xfrm>
            <a:off x="7653823" y="9041021"/>
            <a:ext cx="493959" cy="513204"/>
          </a:xfrm>
          <a:custGeom>
            <a:avLst/>
            <a:gdLst/>
            <a:ahLst/>
            <a:cxnLst/>
            <a:rect l="l" t="t" r="r" b="b"/>
            <a:pathLst>
              <a:path w="493959" h="513204">
                <a:moveTo>
                  <a:pt x="0" y="0"/>
                </a:moveTo>
                <a:lnTo>
                  <a:pt x="493959" y="0"/>
                </a:lnTo>
                <a:lnTo>
                  <a:pt x="493959" y="513204"/>
                </a:lnTo>
                <a:lnTo>
                  <a:pt x="0" y="513204"/>
                </a:lnTo>
                <a:lnTo>
                  <a:pt x="0" y="0"/>
                </a:lnTo>
                <a:close/>
              </a:path>
            </a:pathLst>
          </a:custGeom>
          <a:blipFill>
            <a:blip r:embed="rId26">
              <a:extLst>
                <a:ext uri="{96DAC541-7B7A-43D3-8B79-37D633B846F1}">
                  <asvg:svgBlip xmlns="" xmlns:asvg="http://schemas.microsoft.com/office/drawing/2016/SVG/main" r:embed="rId12"/>
                </a:ext>
              </a:extLst>
            </a:blip>
            <a:stretch>
              <a:fillRect/>
            </a:stretch>
          </a:blipFill>
          <a:ln cap="sq">
            <a:noFill/>
            <a:prstDash val="solid"/>
            <a:miter/>
          </a:ln>
        </p:spPr>
      </p:sp>
      <p:sp>
        <p:nvSpPr>
          <p:cNvPr id="109" name="Freeform 13"/>
          <p:cNvSpPr/>
          <p:nvPr/>
        </p:nvSpPr>
        <p:spPr>
          <a:xfrm>
            <a:off x="7733053" y="3983428"/>
            <a:ext cx="498571" cy="498571"/>
          </a:xfrm>
          <a:custGeom>
            <a:avLst/>
            <a:gdLst/>
            <a:ahLst/>
            <a:cxnLst/>
            <a:rect l="l" t="t" r="r" b="b"/>
            <a:pathLst>
              <a:path w="498571" h="498571">
                <a:moveTo>
                  <a:pt x="0" y="0"/>
                </a:moveTo>
                <a:lnTo>
                  <a:pt x="498571" y="0"/>
                </a:lnTo>
                <a:lnTo>
                  <a:pt x="498571" y="498571"/>
                </a:lnTo>
                <a:lnTo>
                  <a:pt x="0" y="498571"/>
                </a:lnTo>
                <a:lnTo>
                  <a:pt x="0" y="0"/>
                </a:lnTo>
                <a:close/>
              </a:path>
            </a:pathLst>
          </a:custGeom>
          <a:blipFill>
            <a:blip r:embed="rId27">
              <a:extLst>
                <a:ext uri="{96DAC541-7B7A-43D3-8B79-37D633B846F1}">
                  <asvg:svgBlip xmlns="" xmlns:asvg="http://schemas.microsoft.com/office/drawing/2016/SVG/main" r:embed="rId14"/>
                </a:ext>
              </a:extLst>
            </a:blip>
            <a:stretch>
              <a:fillRect/>
            </a:stretch>
          </a:blipFill>
          <a:ln cap="sq">
            <a:noFill/>
            <a:prstDash val="solid"/>
            <a:miter/>
          </a:ln>
        </p:spPr>
      </p:sp>
      <p:sp>
        <p:nvSpPr>
          <p:cNvPr id="110" name="Freeform 14"/>
          <p:cNvSpPr/>
          <p:nvPr/>
        </p:nvSpPr>
        <p:spPr>
          <a:xfrm>
            <a:off x="7782956" y="5562905"/>
            <a:ext cx="552988" cy="552988"/>
          </a:xfrm>
          <a:custGeom>
            <a:avLst/>
            <a:gdLst/>
            <a:ahLst/>
            <a:cxnLst/>
            <a:rect l="l" t="t" r="r" b="b"/>
            <a:pathLst>
              <a:path w="552988" h="552988">
                <a:moveTo>
                  <a:pt x="0" y="0"/>
                </a:moveTo>
                <a:lnTo>
                  <a:pt x="552988" y="0"/>
                </a:lnTo>
                <a:lnTo>
                  <a:pt x="552988" y="552988"/>
                </a:lnTo>
                <a:lnTo>
                  <a:pt x="0" y="552988"/>
                </a:lnTo>
                <a:lnTo>
                  <a:pt x="0" y="0"/>
                </a:lnTo>
                <a:close/>
              </a:path>
            </a:pathLst>
          </a:custGeom>
          <a:blipFill>
            <a:blip r:embed="rId28">
              <a:extLst>
                <a:ext uri="{96DAC541-7B7A-43D3-8B79-37D633B846F1}">
                  <asvg:svgBlip xmlns="" xmlns:asvg="http://schemas.microsoft.com/office/drawing/2016/SVG/main" r:embed="rId16"/>
                </a:ext>
              </a:extLst>
            </a:blip>
            <a:stretch>
              <a:fillRect/>
            </a:stretch>
          </a:blipFill>
          <a:ln cap="sq">
            <a:noFill/>
            <a:prstDash val="solid"/>
            <a:miter/>
          </a:ln>
        </p:spPr>
      </p:sp>
      <p:sp>
        <p:nvSpPr>
          <p:cNvPr id="111" name="Freeform 15"/>
          <p:cNvSpPr/>
          <p:nvPr/>
        </p:nvSpPr>
        <p:spPr>
          <a:xfrm>
            <a:off x="7859602" y="7339422"/>
            <a:ext cx="576360" cy="576360"/>
          </a:xfrm>
          <a:custGeom>
            <a:avLst/>
            <a:gdLst/>
            <a:ahLst/>
            <a:cxnLst/>
            <a:rect l="l" t="t" r="r" b="b"/>
            <a:pathLst>
              <a:path w="576360" h="576360">
                <a:moveTo>
                  <a:pt x="0" y="0"/>
                </a:moveTo>
                <a:lnTo>
                  <a:pt x="576360" y="0"/>
                </a:lnTo>
                <a:lnTo>
                  <a:pt x="576360" y="576360"/>
                </a:lnTo>
                <a:lnTo>
                  <a:pt x="0" y="576360"/>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a:ln cap="sq">
            <a:noFill/>
            <a:prstDash val="solid"/>
            <a:miter/>
          </a:ln>
        </p:spPr>
      </p:sp>
      <p:sp>
        <p:nvSpPr>
          <p:cNvPr id="114" name="TextBox 39"/>
          <p:cNvSpPr txBox="1"/>
          <p:nvPr/>
        </p:nvSpPr>
        <p:spPr>
          <a:xfrm>
            <a:off x="9754628" y="8639277"/>
            <a:ext cx="8812072" cy="384721"/>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 </a:t>
            </a:r>
            <a:endParaRPr lang="uk-UA" sz="2500" b="1" dirty="0">
              <a:solidFill>
                <a:srgbClr val="23403D"/>
              </a:solidFill>
              <a:latin typeface="TT Norms Bold"/>
              <a:ea typeface="TT Norms Bold"/>
              <a:cs typeface="TT Norms Bold"/>
              <a:sym typeface="TT Norms Bold"/>
            </a:endParaRPr>
          </a:p>
        </p:txBody>
      </p:sp>
      <p:sp>
        <p:nvSpPr>
          <p:cNvPr id="115" name="TextBox 39"/>
          <p:cNvSpPr txBox="1"/>
          <p:nvPr/>
        </p:nvSpPr>
        <p:spPr>
          <a:xfrm>
            <a:off x="9754628" y="4120244"/>
            <a:ext cx="7734421" cy="769441"/>
          </a:xfrm>
          <a:prstGeom prst="rect">
            <a:avLst/>
          </a:prstGeom>
        </p:spPr>
        <p:txBody>
          <a:bodyPr wrap="square" lIns="0" tIns="0" rIns="0" bIns="0" rtlCol="0" anchor="t">
            <a:spAutoFit/>
          </a:bodyPr>
          <a:lstStyle/>
          <a:p>
            <a:pPr>
              <a:lnSpc>
                <a:spcPts val="3000"/>
              </a:lnSpc>
            </a:pPr>
            <a:r>
              <a:rPr lang="ru-RU" sz="2500" b="1" dirty="0" err="1">
                <a:solidFill>
                  <a:srgbClr val="23403D"/>
                </a:solidFill>
                <a:latin typeface="TT Norms Bold"/>
                <a:ea typeface="TT Norms Bold"/>
                <a:cs typeface="TT Norms Bold"/>
                <a:sym typeface="TT Norms Bold"/>
              </a:rPr>
              <a:t>Найбільше</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випускники</a:t>
            </a:r>
            <a:r>
              <a:rPr lang="ru-RU" sz="2500" b="1" dirty="0">
                <a:solidFill>
                  <a:srgbClr val="23403D"/>
                </a:solidFill>
                <a:latin typeface="TT Norms Bold"/>
                <a:ea typeface="TT Norms Bold"/>
                <a:cs typeface="TT Norms Bold"/>
                <a:sym typeface="TT Norms Bold"/>
              </a:rPr>
              <a:t> </a:t>
            </a:r>
            <a:r>
              <a:rPr lang="ru-RU" sz="2500" b="1" dirty="0" err="1">
                <a:solidFill>
                  <a:srgbClr val="23403D"/>
                </a:solidFill>
                <a:latin typeface="TT Norms Bold"/>
                <a:ea typeface="TT Norms Bold"/>
                <a:cs typeface="TT Norms Bold"/>
                <a:sym typeface="TT Norms Bold"/>
              </a:rPr>
              <a:t>нашого</a:t>
            </a:r>
            <a:r>
              <a:rPr lang="ru-RU" sz="2500" b="1" dirty="0">
                <a:solidFill>
                  <a:srgbClr val="23403D"/>
                </a:solidFill>
                <a:latin typeface="TT Norms Bold"/>
                <a:ea typeface="TT Norms Bold"/>
                <a:cs typeface="TT Norms Bold"/>
                <a:sym typeface="TT Norms Bold"/>
              </a:rPr>
              <a:t> закладу обирали </a:t>
            </a:r>
            <a:r>
              <a:rPr lang="ru-RU" sz="2500" b="1" dirty="0" err="1">
                <a:solidFill>
                  <a:srgbClr val="23403D"/>
                </a:solidFill>
                <a:latin typeface="TT Norms Bold"/>
                <a:ea typeface="TT Norms Bold"/>
                <a:cs typeface="TT Norms Bold"/>
                <a:sym typeface="TT Norms Bold"/>
              </a:rPr>
              <a:t>четвертий</a:t>
            </a:r>
            <a:r>
              <a:rPr lang="ru-RU" sz="2500" b="1" dirty="0">
                <a:solidFill>
                  <a:srgbClr val="23403D"/>
                </a:solidFill>
                <a:latin typeface="TT Norms Bold"/>
                <a:ea typeface="TT Norms Bold"/>
                <a:cs typeface="TT Norms Bold"/>
                <a:sym typeface="TT Norms Bold"/>
              </a:rPr>
              <a:t>       предмет</a:t>
            </a:r>
          </a:p>
        </p:txBody>
      </p:sp>
      <p:sp>
        <p:nvSpPr>
          <p:cNvPr id="116" name="TextBox 39"/>
          <p:cNvSpPr txBox="1"/>
          <p:nvPr/>
        </p:nvSpPr>
        <p:spPr>
          <a:xfrm>
            <a:off x="9834827" y="5855403"/>
            <a:ext cx="6634340" cy="1154162"/>
          </a:xfrm>
          <a:prstGeom prst="rect">
            <a:avLst/>
          </a:prstGeom>
        </p:spPr>
        <p:txBody>
          <a:bodyPr wrap="square" lIns="0" tIns="0" rIns="0" bIns="0" rtlCol="0" anchor="t">
            <a:spAutoFit/>
          </a:bodyPr>
          <a:lstStyle/>
          <a:p>
            <a:pPr>
              <a:lnSpc>
                <a:spcPts val="3000"/>
              </a:lnSpc>
            </a:pPr>
            <a:r>
              <a:rPr lang="uk-UA" sz="2500" b="1" dirty="0" smtClean="0">
                <a:solidFill>
                  <a:srgbClr val="23403D"/>
                </a:solidFill>
                <a:latin typeface="TT Norms Bold"/>
                <a:ea typeface="TT Norms Bold"/>
                <a:cs typeface="TT Norms Bold"/>
                <a:sym typeface="TT Norms Bold"/>
              </a:rPr>
              <a:t>Англійську мову - 8 здобувачі освіти </a:t>
            </a:r>
            <a:r>
              <a:rPr lang="uk-UA" sz="2500" b="1" dirty="0">
                <a:solidFill>
                  <a:srgbClr val="23403D"/>
                </a:solidFill>
                <a:latin typeface="TT Norms Bold"/>
                <a:ea typeface="TT Norms Bold"/>
                <a:cs typeface="TT Norms Bold"/>
                <a:sym typeface="TT Norms Bold"/>
              </a:rPr>
              <a:t>географію </a:t>
            </a:r>
            <a:r>
              <a:rPr lang="uk-UA" sz="2500" b="1" dirty="0" smtClean="0">
                <a:solidFill>
                  <a:srgbClr val="23403D"/>
                </a:solidFill>
                <a:latin typeface="TT Norms Bold"/>
                <a:ea typeface="TT Norms Bold"/>
                <a:cs typeface="TT Norms Bold"/>
                <a:sym typeface="TT Norms Bold"/>
              </a:rPr>
              <a:t> - 9  </a:t>
            </a:r>
            <a:r>
              <a:rPr lang="uk-UA" sz="2500" b="1" dirty="0">
                <a:solidFill>
                  <a:srgbClr val="23403D"/>
                </a:solidFill>
                <a:latin typeface="TT Norms Bold"/>
                <a:ea typeface="TT Norms Bold"/>
                <a:cs typeface="TT Norms Bold"/>
                <a:sym typeface="TT Norms Bold"/>
              </a:rPr>
              <a:t>здобувачі освіти </a:t>
            </a:r>
            <a:r>
              <a:rPr lang="uk-UA" sz="2500" b="1" dirty="0" smtClean="0">
                <a:solidFill>
                  <a:srgbClr val="23403D"/>
                </a:solidFill>
                <a:latin typeface="TT Norms Bold"/>
                <a:ea typeface="TT Norms Bold"/>
                <a:cs typeface="TT Norms Bold"/>
                <a:sym typeface="TT Norms Bold"/>
              </a:rPr>
              <a:t>біологію – 6,</a:t>
            </a:r>
            <a:r>
              <a:rPr lang="uk-UA" sz="2500" b="1" dirty="0">
                <a:solidFill>
                  <a:srgbClr val="23403D"/>
                </a:solidFill>
                <a:latin typeface="TT Norms Bold"/>
                <a:ea typeface="TT Norms Bold"/>
                <a:cs typeface="TT Norms Bold"/>
                <a:sym typeface="TT Norms Bold"/>
              </a:rPr>
              <a:t> українську літературу</a:t>
            </a:r>
            <a:r>
              <a:rPr lang="uk-UA" sz="2500" b="1" dirty="0" smtClean="0">
                <a:solidFill>
                  <a:srgbClr val="23403D"/>
                </a:solidFill>
                <a:latin typeface="TT Norms Bold"/>
                <a:ea typeface="TT Norms Bold"/>
                <a:cs typeface="TT Norms Bold"/>
                <a:sym typeface="TT Norms Bold"/>
              </a:rPr>
              <a:t>  - 7</a:t>
            </a:r>
            <a:endParaRPr lang="uk-UA" sz="2500" b="1" dirty="0">
              <a:solidFill>
                <a:srgbClr val="23403D"/>
              </a:solidFill>
              <a:latin typeface="TT Norms Bold"/>
              <a:ea typeface="TT Norms Bold"/>
              <a:cs typeface="TT Norms Bold"/>
              <a:sym typeface="TT Norms Bold"/>
            </a:endParaRPr>
          </a:p>
        </p:txBody>
      </p:sp>
      <p:pic>
        <p:nvPicPr>
          <p:cNvPr id="5122" name="Picture 2"/>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01468" y="2316163"/>
            <a:ext cx="6315905" cy="705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22249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46" name="TextBox 36"/>
          <p:cNvSpPr txBox="1"/>
          <p:nvPr/>
        </p:nvSpPr>
        <p:spPr>
          <a:xfrm>
            <a:off x="256581" y="146717"/>
            <a:ext cx="15123731" cy="3334246"/>
          </a:xfrm>
          <a:prstGeom prst="rect">
            <a:avLst/>
          </a:prstGeom>
        </p:spPr>
        <p:txBody>
          <a:bodyPr wrap="square" lIns="0" tIns="0" rIns="0" bIns="0" rtlCol="0" anchor="t">
            <a:spAutoFit/>
          </a:bodyPr>
          <a:lstStyle/>
          <a:p>
            <a:pPr algn="ctr">
              <a:lnSpc>
                <a:spcPts val="6500"/>
              </a:lnSpc>
            </a:pPr>
            <a:r>
              <a:rPr lang="ru-RU" sz="3200" b="1" cap="all" dirty="0" smtClean="0">
                <a:latin typeface="Sitka Small Semibold" pitchFamily="2" charset="0"/>
                <a:ea typeface="TT Norms Bold"/>
                <a:cs typeface="TT Norms Bold"/>
                <a:sym typeface="TT Norms Bold"/>
              </a:rPr>
              <a:t>ВСТУП 2025</a:t>
            </a:r>
          </a:p>
          <a:p>
            <a:pPr algn="ctr">
              <a:lnSpc>
                <a:spcPts val="6500"/>
              </a:lnSpc>
            </a:pPr>
            <a:r>
              <a:rPr lang="ru-RU" sz="3200" b="1" cap="all" dirty="0" err="1" smtClean="0">
                <a:latin typeface="Sitka Small Semibold" pitchFamily="2" charset="0"/>
                <a:ea typeface="TT Norms Bold"/>
                <a:cs typeface="TT Norms Bold"/>
                <a:sym typeface="TT Norms Bold"/>
              </a:rPr>
              <a:t>Серед</a:t>
            </a:r>
            <a:r>
              <a:rPr lang="ru-RU" sz="3200" b="1" cap="all" dirty="0" smtClean="0">
                <a:latin typeface="Sitka Small Semibold" pitchFamily="2" charset="0"/>
                <a:ea typeface="TT Norms Bold"/>
                <a:cs typeface="TT Norms Bold"/>
                <a:sym typeface="TT Norms Bold"/>
              </a:rPr>
              <a:t> </a:t>
            </a:r>
            <a:r>
              <a:rPr lang="ru-RU" sz="3200" b="1" cap="all" dirty="0">
                <a:latin typeface="Sitka Small Semibold" pitchFamily="2" charset="0"/>
                <a:ea typeface="TT Norms Bold"/>
                <a:cs typeface="TT Norms Bold"/>
                <a:sym typeface="TT Norms Bold"/>
              </a:rPr>
              <a:t>23 </a:t>
            </a:r>
            <a:r>
              <a:rPr lang="ru-RU" sz="3200" b="1" cap="all" dirty="0" err="1">
                <a:latin typeface="Sitka Small Semibold" pitchFamily="2" charset="0"/>
                <a:ea typeface="TT Norms Bold"/>
                <a:cs typeface="TT Norms Bold"/>
                <a:sym typeface="TT Norms Bold"/>
              </a:rPr>
              <a:t>здобувачів</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освіти</a:t>
            </a:r>
            <a:r>
              <a:rPr lang="ru-RU" sz="3200" b="1" cap="all" dirty="0">
                <a:latin typeface="Sitka Small Semibold" pitchFamily="2" charset="0"/>
                <a:ea typeface="TT Norms Bold"/>
                <a:cs typeface="TT Norms Bold"/>
                <a:sym typeface="TT Norms Bold"/>
              </a:rPr>
              <a:t> 11 </a:t>
            </a:r>
            <a:r>
              <a:rPr lang="ru-RU" sz="3200" b="1" cap="all" dirty="0" err="1">
                <a:latin typeface="Sitka Small Semibold" pitchFamily="2" charset="0"/>
                <a:ea typeface="TT Norms Bold"/>
                <a:cs typeface="TT Norms Bold"/>
                <a:sym typeface="TT Norms Bold"/>
              </a:rPr>
              <a:t>класу</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Дубенського</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ліцею</a:t>
            </a:r>
            <a:r>
              <a:rPr lang="ru-RU" sz="3200" b="1" cap="all" dirty="0">
                <a:latin typeface="Sitka Small Semibold" pitchFamily="2" charset="0"/>
                <a:ea typeface="TT Norms Bold"/>
                <a:cs typeface="TT Norms Bold"/>
                <a:sym typeface="TT Norms Bold"/>
              </a:rPr>
              <a:t> № 2 </a:t>
            </a:r>
          </a:p>
          <a:p>
            <a:pPr algn="ctr">
              <a:lnSpc>
                <a:spcPts val="6500"/>
              </a:lnSpc>
            </a:pPr>
            <a:r>
              <a:rPr lang="ru-RU" sz="3200" b="1" cap="all" dirty="0">
                <a:latin typeface="Sitka Small Semibold" pitchFamily="2" charset="0"/>
                <a:ea typeface="TT Norms Bold"/>
                <a:cs typeface="TT Norms Bold"/>
                <a:sym typeface="TT Norms Bold"/>
              </a:rPr>
              <a:t>На </a:t>
            </a:r>
            <a:r>
              <a:rPr lang="ru-RU" sz="3200" b="1" cap="all" dirty="0" err="1">
                <a:latin typeface="Sitka Small Semibold" pitchFamily="2" charset="0"/>
                <a:ea typeface="TT Norms Bold"/>
                <a:cs typeface="TT Norms Bold"/>
                <a:sym typeface="TT Norms Bold"/>
              </a:rPr>
              <a:t>державну</a:t>
            </a:r>
            <a:r>
              <a:rPr lang="ru-RU" sz="3200" b="1" cap="all" dirty="0">
                <a:latin typeface="Sitka Small Semibold" pitchFamily="2" charset="0"/>
                <a:ea typeface="TT Norms Bold"/>
                <a:cs typeface="TT Norms Bold"/>
                <a:sym typeface="TT Norms Bold"/>
              </a:rPr>
              <a:t> форму </a:t>
            </a:r>
            <a:r>
              <a:rPr lang="ru-RU" sz="3200" b="1" cap="all" dirty="0" err="1">
                <a:latin typeface="Sitka Small Semibold" pitchFamily="2" charset="0"/>
                <a:ea typeface="TT Norms Bold"/>
                <a:cs typeface="TT Norms Bold"/>
                <a:sym typeface="TT Norms Bold"/>
              </a:rPr>
              <a:t>навчання</a:t>
            </a:r>
            <a:r>
              <a:rPr lang="ru-RU" sz="3200" b="1" cap="all" dirty="0">
                <a:latin typeface="Sitka Small Semibold" pitchFamily="2" charset="0"/>
                <a:ea typeface="TT Norms Bold"/>
                <a:cs typeface="TT Norms Bold"/>
                <a:sym typeface="TT Norms Bold"/>
              </a:rPr>
              <a:t> вступило </a:t>
            </a:r>
            <a:r>
              <a:rPr lang="ru-RU" sz="3200" b="1" cap="all" dirty="0" smtClean="0">
                <a:solidFill>
                  <a:srgbClr val="FF0000"/>
                </a:solidFill>
                <a:latin typeface="Sitka Small Semibold" pitchFamily="2" charset="0"/>
                <a:ea typeface="TT Norms Bold"/>
                <a:cs typeface="TT Norms Bold"/>
                <a:sym typeface="TT Norms Bold"/>
              </a:rPr>
              <a:t>7</a:t>
            </a:r>
            <a:r>
              <a:rPr lang="ru-RU" sz="3200" b="1" cap="all" dirty="0" smtClean="0">
                <a:latin typeface="Sitka Small Semibold" pitchFamily="2" charset="0"/>
                <a:ea typeface="TT Norms Bold"/>
                <a:cs typeface="TT Norms Bold"/>
                <a:sym typeface="TT Norms Bold"/>
              </a:rPr>
              <a:t> </a:t>
            </a:r>
            <a:r>
              <a:rPr lang="ru-RU" sz="3200" b="1" cap="all" dirty="0" err="1" smtClean="0">
                <a:latin typeface="Sitka Small Semibold" pitchFamily="2" charset="0"/>
                <a:ea typeface="TT Norms Bold"/>
                <a:cs typeface="TT Norms Bold"/>
                <a:sym typeface="TT Norms Bold"/>
              </a:rPr>
              <a:t>чоловік</a:t>
            </a:r>
            <a:endParaRPr lang="ru-RU" sz="3200" b="1" cap="all" dirty="0">
              <a:latin typeface="Sitka Small Semibold" pitchFamily="2" charset="0"/>
              <a:ea typeface="TT Norms Bold"/>
              <a:cs typeface="TT Norms Bold"/>
              <a:sym typeface="TT Norms Bold"/>
            </a:endParaRPr>
          </a:p>
          <a:p>
            <a:pPr algn="ctr">
              <a:lnSpc>
                <a:spcPts val="6500"/>
              </a:lnSpc>
            </a:pPr>
            <a:r>
              <a:rPr lang="ru-RU" sz="3200" b="1" cap="all" dirty="0">
                <a:latin typeface="Sitka Small Semibold" pitchFamily="2" charset="0"/>
                <a:ea typeface="TT Norms Bold"/>
                <a:cs typeface="TT Norms Bold"/>
                <a:sym typeface="TT Norms Bold"/>
              </a:rPr>
              <a:t>На </a:t>
            </a:r>
            <a:r>
              <a:rPr lang="ru-RU" sz="3200" b="1" cap="all" dirty="0" err="1">
                <a:latin typeface="Sitka Small Semibold" pitchFamily="2" charset="0"/>
                <a:ea typeface="TT Norms Bold"/>
                <a:cs typeface="TT Norms Bold"/>
                <a:sym typeface="TT Norms Bold"/>
              </a:rPr>
              <a:t>контрактну</a:t>
            </a:r>
            <a:r>
              <a:rPr lang="ru-RU" sz="3200" b="1" cap="all" dirty="0">
                <a:latin typeface="Sitka Small Semibold" pitchFamily="2" charset="0"/>
                <a:ea typeface="TT Norms Bold"/>
                <a:cs typeface="TT Norms Bold"/>
                <a:sym typeface="TT Norms Bold"/>
              </a:rPr>
              <a:t> форму </a:t>
            </a:r>
            <a:r>
              <a:rPr lang="ru-RU" sz="3200" b="1" cap="all" dirty="0" err="1">
                <a:latin typeface="Sitka Small Semibold" pitchFamily="2" charset="0"/>
                <a:ea typeface="TT Norms Bold"/>
                <a:cs typeface="TT Norms Bold"/>
                <a:sym typeface="TT Norms Bold"/>
              </a:rPr>
              <a:t>навчання</a:t>
            </a:r>
            <a:r>
              <a:rPr lang="ru-RU" sz="3200" b="1" cap="all" dirty="0">
                <a:latin typeface="Sitka Small Semibold" pitchFamily="2" charset="0"/>
                <a:ea typeface="TT Norms Bold"/>
                <a:cs typeface="TT Norms Bold"/>
                <a:sym typeface="TT Norms Bold"/>
              </a:rPr>
              <a:t> </a:t>
            </a:r>
            <a:r>
              <a:rPr lang="ru-RU" sz="3200" b="1" cap="all" dirty="0">
                <a:solidFill>
                  <a:srgbClr val="FF0000"/>
                </a:solidFill>
                <a:latin typeface="Sitka Small Semibold" pitchFamily="2" charset="0"/>
                <a:ea typeface="TT Norms Bold"/>
                <a:cs typeface="TT Norms Bold"/>
                <a:sym typeface="TT Norms Bold"/>
              </a:rPr>
              <a:t>16</a:t>
            </a:r>
            <a:r>
              <a:rPr lang="ru-RU" sz="3200" b="1" cap="all" dirty="0">
                <a:latin typeface="Sitka Small Semibold" pitchFamily="2" charset="0"/>
                <a:ea typeface="TT Norms Bold"/>
                <a:cs typeface="TT Norms Bold"/>
                <a:sym typeface="TT Norms Bold"/>
              </a:rPr>
              <a:t> </a:t>
            </a:r>
            <a:r>
              <a:rPr lang="ru-RU" sz="3200" b="1" cap="all" dirty="0" err="1">
                <a:latin typeface="Sitka Small Semibold" pitchFamily="2" charset="0"/>
                <a:ea typeface="TT Norms Bold"/>
                <a:cs typeface="TT Norms Bold"/>
                <a:sym typeface="TT Norms Bold"/>
              </a:rPr>
              <a:t>чоловік</a:t>
            </a:r>
            <a:endParaRPr lang="ru-RU" sz="3200" b="1" cap="all" dirty="0">
              <a:latin typeface="Sitka Small Semibold" pitchFamily="2" charset="0"/>
              <a:ea typeface="TT Norms Bold"/>
              <a:cs typeface="TT Norms Bold"/>
              <a:sym typeface="TT Norms Bold"/>
            </a:endParaRPr>
          </a:p>
        </p:txBody>
      </p:sp>
      <p:sp>
        <p:nvSpPr>
          <p:cNvPr id="170" name="TextBox 35"/>
          <p:cNvSpPr txBox="1"/>
          <p:nvPr/>
        </p:nvSpPr>
        <p:spPr>
          <a:xfrm>
            <a:off x="6007844" y="2628947"/>
            <a:ext cx="6012075"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ru-RU" sz="2800" b="1" dirty="0">
              <a:solidFill>
                <a:srgbClr val="0B3759"/>
              </a:solidFill>
              <a:latin typeface="Canva Sans Bold"/>
              <a:ea typeface="Canva Sans Bold"/>
              <a:cs typeface="Canva Sans Bold"/>
              <a:sym typeface="Canva Sans Bold"/>
            </a:endParaRPr>
          </a:p>
        </p:txBody>
      </p:sp>
      <p:sp>
        <p:nvSpPr>
          <p:cNvPr id="187" name="TextBox 35"/>
          <p:cNvSpPr txBox="1"/>
          <p:nvPr/>
        </p:nvSpPr>
        <p:spPr>
          <a:xfrm>
            <a:off x="12784437" y="2705109"/>
            <a:ext cx="5191751"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 </a:t>
            </a:r>
            <a:endParaRPr lang="uk-UA" sz="2800" b="1" dirty="0">
              <a:solidFill>
                <a:srgbClr val="0B3759"/>
              </a:solidFill>
              <a:latin typeface="Canva Sans Bold"/>
              <a:ea typeface="Canva Sans Bold"/>
              <a:cs typeface="Canva Sans Bold"/>
              <a:sym typeface="Canva Sans Bold"/>
            </a:endParaRPr>
          </a:p>
        </p:txBody>
      </p:sp>
      <p:sp>
        <p:nvSpPr>
          <p:cNvPr id="188" name="TextBox 35"/>
          <p:cNvSpPr txBox="1"/>
          <p:nvPr/>
        </p:nvSpPr>
        <p:spPr>
          <a:xfrm>
            <a:off x="4876319" y="8095686"/>
            <a:ext cx="4953481"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Львівська політехніка</a:t>
            </a:r>
            <a:endParaRPr lang="uk-UA" sz="2800" b="1" dirty="0">
              <a:solidFill>
                <a:srgbClr val="0B3759"/>
              </a:solidFill>
              <a:latin typeface="Canva Sans Bold"/>
              <a:ea typeface="Canva Sans Bold"/>
              <a:cs typeface="Canva Sans Bold"/>
              <a:sym typeface="Canva Sans Bold"/>
            </a:endParaRPr>
          </a:p>
        </p:txBody>
      </p:sp>
      <p:sp>
        <p:nvSpPr>
          <p:cNvPr id="189" name="TextBox 35"/>
          <p:cNvSpPr txBox="1"/>
          <p:nvPr/>
        </p:nvSpPr>
        <p:spPr>
          <a:xfrm>
            <a:off x="12784437" y="8013126"/>
            <a:ext cx="5395260"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Технічні вузи</a:t>
            </a:r>
            <a:endParaRPr lang="uk-UA" sz="2800" b="1" dirty="0">
              <a:solidFill>
                <a:srgbClr val="0B3759"/>
              </a:solidFill>
              <a:latin typeface="Canva Sans Bold"/>
              <a:ea typeface="Canva Sans Bold"/>
              <a:cs typeface="Canva Sans Bold"/>
              <a:sym typeface="Canva Sans Bold"/>
            </a:endParaRPr>
          </a:p>
        </p:txBody>
      </p:sp>
      <p:sp>
        <p:nvSpPr>
          <p:cNvPr id="43" name="TextBox 40"/>
          <p:cNvSpPr txBox="1"/>
          <p:nvPr/>
        </p:nvSpPr>
        <p:spPr>
          <a:xfrm>
            <a:off x="160737" y="2544588"/>
            <a:ext cx="6214334" cy="830997"/>
          </a:xfrm>
          <a:prstGeom prst="rect">
            <a:avLst/>
          </a:prstGeom>
        </p:spPr>
        <p:txBody>
          <a:bodyPr wrap="square" lIns="0" tIns="0" rIns="0" bIns="0" rtlCol="0" anchor="t">
            <a:spAutoFit/>
          </a:bodyPr>
          <a:lstStyle/>
          <a:p>
            <a:pPr algn="ctr"/>
            <a:r>
              <a:rPr lang="ru-RU" sz="5400" b="1" spc="10" dirty="0" smtClean="0">
                <a:solidFill>
                  <a:srgbClr val="23403D"/>
                </a:solidFill>
                <a:latin typeface="Sitka Heading" pitchFamily="2" charset="0"/>
                <a:ea typeface="TT Norms"/>
                <a:cs typeface="TT Norms"/>
                <a:sym typeface="TT Norms"/>
              </a:rPr>
              <a:t> </a:t>
            </a:r>
            <a:endParaRPr lang="ru-RU" sz="5400" b="1" spc="10" dirty="0">
              <a:solidFill>
                <a:srgbClr val="23403D"/>
              </a:solidFill>
              <a:latin typeface="Sitka Heading" pitchFamily="2" charset="0"/>
              <a:ea typeface="TT Norms"/>
              <a:cs typeface="TT Norms"/>
              <a:sym typeface="TT Norms"/>
            </a:endParaRP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 xmlns:asvg="http://schemas.microsoft.com/office/drawing/2016/SVG/main" r:embed="rId16"/>
                </a:ext>
              </a:extLst>
            </a:blip>
            <a:stretch>
              <a:fillRect/>
            </a:stretch>
          </a:blipFill>
          <a:ln cap="sq">
            <a:noFill/>
            <a:prstDash val="solid"/>
            <a:miter/>
          </a:ln>
        </p:spPr>
      </p:sp>
      <p:sp>
        <p:nvSpPr>
          <p:cNvPr id="57" name="Freeform 3"/>
          <p:cNvSpPr/>
          <p:nvPr/>
        </p:nvSpPr>
        <p:spPr>
          <a:xfrm>
            <a:off x="1219200" y="4946776"/>
            <a:ext cx="4967008" cy="2550413"/>
          </a:xfrm>
          <a:custGeom>
            <a:avLst/>
            <a:gdLst/>
            <a:ahLst/>
            <a:cxnLst/>
            <a:rect l="l" t="t" r="r" b="b"/>
            <a:pathLst>
              <a:path w="4621826" h="2287804">
                <a:moveTo>
                  <a:pt x="0" y="0"/>
                </a:moveTo>
                <a:lnTo>
                  <a:pt x="4621826" y="0"/>
                </a:lnTo>
                <a:lnTo>
                  <a:pt x="4621826" y="2287804"/>
                </a:lnTo>
                <a:lnTo>
                  <a:pt x="0" y="2287804"/>
                </a:lnTo>
                <a:lnTo>
                  <a:pt x="0" y="0"/>
                </a:lnTo>
                <a:close/>
              </a:path>
            </a:pathLst>
          </a:custGeom>
          <a:blipFill>
            <a:blip r:embed="rId27">
              <a:extLst>
                <a:ext uri="{96DAC541-7B7A-43D3-8B79-37D633B846F1}">
                  <asvg:svgBlip xmlns="" xmlns:asvg="http://schemas.microsoft.com/office/drawing/2016/SVG/main" r:embed="rId4"/>
                </a:ext>
              </a:extLst>
            </a:blip>
            <a:stretch>
              <a:fillRect/>
            </a:stretch>
          </a:blipFill>
        </p:spPr>
      </p:sp>
      <p:sp>
        <p:nvSpPr>
          <p:cNvPr id="58" name="Freeform 4"/>
          <p:cNvSpPr/>
          <p:nvPr/>
        </p:nvSpPr>
        <p:spPr>
          <a:xfrm>
            <a:off x="9013882" y="4897621"/>
            <a:ext cx="4967008" cy="2550413"/>
          </a:xfrm>
          <a:custGeom>
            <a:avLst/>
            <a:gdLst/>
            <a:ahLst/>
            <a:cxnLst/>
            <a:rect l="l" t="t" r="r" b="b"/>
            <a:pathLst>
              <a:path w="4621826" h="2287804">
                <a:moveTo>
                  <a:pt x="0" y="0"/>
                </a:moveTo>
                <a:lnTo>
                  <a:pt x="4621826" y="0"/>
                </a:lnTo>
                <a:lnTo>
                  <a:pt x="4621826" y="2287804"/>
                </a:lnTo>
                <a:lnTo>
                  <a:pt x="0" y="2287804"/>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59" name="Freeform 5"/>
          <p:cNvSpPr/>
          <p:nvPr/>
        </p:nvSpPr>
        <p:spPr>
          <a:xfrm flipH="1" flipV="1">
            <a:off x="3769109" y="4897621"/>
            <a:ext cx="4967008" cy="2550413"/>
          </a:xfrm>
          <a:custGeom>
            <a:avLst/>
            <a:gdLst/>
            <a:ahLst/>
            <a:cxnLst/>
            <a:rect l="l" t="t" r="r" b="b"/>
            <a:pathLst>
              <a:path w="4621826" h="2287804">
                <a:moveTo>
                  <a:pt x="4621827" y="2287804"/>
                </a:moveTo>
                <a:lnTo>
                  <a:pt x="0" y="2287804"/>
                </a:lnTo>
                <a:lnTo>
                  <a:pt x="0" y="0"/>
                </a:lnTo>
                <a:lnTo>
                  <a:pt x="4621827" y="0"/>
                </a:lnTo>
                <a:lnTo>
                  <a:pt x="4621827" y="2287804"/>
                </a:lnTo>
                <a:close/>
              </a:path>
            </a:pathLst>
          </a:custGeom>
          <a:blipFill>
            <a:blip r:embed="rId30">
              <a:extLst>
                <a:ext uri="{96DAC541-7B7A-43D3-8B79-37D633B846F1}">
                  <asvg:svgBlip xmlns="" xmlns:asvg="http://schemas.microsoft.com/office/drawing/2016/SVG/main" r:embed="rId31"/>
                </a:ext>
              </a:extLst>
            </a:blip>
            <a:stretch>
              <a:fillRect/>
            </a:stretch>
          </a:blipFill>
        </p:spPr>
      </p:sp>
      <p:sp>
        <p:nvSpPr>
          <p:cNvPr id="60" name="Freeform 6"/>
          <p:cNvSpPr/>
          <p:nvPr/>
        </p:nvSpPr>
        <p:spPr>
          <a:xfrm flipH="1" flipV="1">
            <a:off x="11586576" y="4946775"/>
            <a:ext cx="4967008" cy="2550413"/>
          </a:xfrm>
          <a:custGeom>
            <a:avLst/>
            <a:gdLst/>
            <a:ahLst/>
            <a:cxnLst/>
            <a:rect l="l" t="t" r="r" b="b"/>
            <a:pathLst>
              <a:path w="4621826" h="2287804">
                <a:moveTo>
                  <a:pt x="4621826" y="2287804"/>
                </a:moveTo>
                <a:lnTo>
                  <a:pt x="0" y="2287804"/>
                </a:lnTo>
                <a:lnTo>
                  <a:pt x="0" y="0"/>
                </a:lnTo>
                <a:lnTo>
                  <a:pt x="4621826" y="0"/>
                </a:lnTo>
                <a:lnTo>
                  <a:pt x="4621826" y="2287804"/>
                </a:lnTo>
                <a:close/>
              </a:path>
            </a:pathLst>
          </a:custGeom>
          <a:blipFill>
            <a:blip r:embed="rId32">
              <a:extLst>
                <a:ext uri="{96DAC541-7B7A-43D3-8B79-37D633B846F1}">
                  <asvg:svgBlip xmlns="" xmlns:asvg="http://schemas.microsoft.com/office/drawing/2016/SVG/main" r:embed="rId10"/>
                </a:ext>
              </a:extLst>
            </a:blip>
            <a:stretch>
              <a:fillRect/>
            </a:stretch>
          </a:blipFill>
        </p:spPr>
      </p:sp>
      <p:sp>
        <p:nvSpPr>
          <p:cNvPr id="61" name="Freeform 7"/>
          <p:cNvSpPr/>
          <p:nvPr/>
        </p:nvSpPr>
        <p:spPr>
          <a:xfrm>
            <a:off x="2148388" y="5662053"/>
            <a:ext cx="907455" cy="955651"/>
          </a:xfrm>
          <a:custGeom>
            <a:avLst/>
            <a:gdLst/>
            <a:ahLst/>
            <a:cxnLst/>
            <a:rect l="l" t="t" r="r" b="b"/>
            <a:pathLst>
              <a:path w="844391" h="857250">
                <a:moveTo>
                  <a:pt x="0" y="0"/>
                </a:moveTo>
                <a:lnTo>
                  <a:pt x="844392" y="0"/>
                </a:lnTo>
                <a:lnTo>
                  <a:pt x="844392" y="857250"/>
                </a:lnTo>
                <a:lnTo>
                  <a:pt x="0" y="857250"/>
                </a:lnTo>
                <a:lnTo>
                  <a:pt x="0" y="0"/>
                </a:lnTo>
                <a:close/>
              </a:path>
            </a:pathLst>
          </a:custGeom>
          <a:blipFill>
            <a:blip r:embed="rId33">
              <a:extLst>
                <a:ext uri="{96DAC541-7B7A-43D3-8B79-37D633B846F1}">
                  <asvg:svgBlip xmlns="" xmlns:asvg="http://schemas.microsoft.com/office/drawing/2016/SVG/main" r:embed="rId12"/>
                </a:ext>
              </a:extLst>
            </a:blip>
            <a:stretch>
              <a:fillRect/>
            </a:stretch>
          </a:blipFill>
        </p:spPr>
      </p:sp>
      <p:sp>
        <p:nvSpPr>
          <p:cNvPr id="62" name="Freeform 8"/>
          <p:cNvSpPr/>
          <p:nvPr/>
        </p:nvSpPr>
        <p:spPr>
          <a:xfrm>
            <a:off x="12320375" y="5662053"/>
            <a:ext cx="1166170" cy="955651"/>
          </a:xfrm>
          <a:custGeom>
            <a:avLst/>
            <a:gdLst/>
            <a:ahLst/>
            <a:cxnLst/>
            <a:rect l="l" t="t" r="r" b="b"/>
            <a:pathLst>
              <a:path w="1085127" h="857250">
                <a:moveTo>
                  <a:pt x="0" y="0"/>
                </a:moveTo>
                <a:lnTo>
                  <a:pt x="1085126" y="0"/>
                </a:lnTo>
                <a:lnTo>
                  <a:pt x="1085126" y="857250"/>
                </a:lnTo>
                <a:lnTo>
                  <a:pt x="0" y="857250"/>
                </a:lnTo>
                <a:lnTo>
                  <a:pt x="0" y="0"/>
                </a:lnTo>
                <a:close/>
              </a:path>
            </a:pathLst>
          </a:custGeom>
          <a:blipFill>
            <a:blip r:embed="rId34">
              <a:extLst>
                <a:ext uri="{96DAC541-7B7A-43D3-8B79-37D633B846F1}">
                  <asvg:svgBlip xmlns="" xmlns:asvg="http://schemas.microsoft.com/office/drawing/2016/SVG/main" r:embed="rId14"/>
                </a:ext>
              </a:extLst>
            </a:blip>
            <a:stretch>
              <a:fillRect/>
            </a:stretch>
          </a:blipFill>
        </p:spPr>
      </p:sp>
      <p:sp>
        <p:nvSpPr>
          <p:cNvPr id="63" name="Freeform 9"/>
          <p:cNvSpPr/>
          <p:nvPr/>
        </p:nvSpPr>
        <p:spPr>
          <a:xfrm>
            <a:off x="7039315" y="5620066"/>
            <a:ext cx="1083288" cy="1049265"/>
          </a:xfrm>
          <a:custGeom>
            <a:avLst/>
            <a:gdLst/>
            <a:ahLst/>
            <a:cxnLst/>
            <a:rect l="l" t="t" r="r" b="b"/>
            <a:pathLst>
              <a:path w="1008005" h="941225">
                <a:moveTo>
                  <a:pt x="0" y="0"/>
                </a:moveTo>
                <a:lnTo>
                  <a:pt x="1008005" y="0"/>
                </a:lnTo>
                <a:lnTo>
                  <a:pt x="1008005" y="941225"/>
                </a:lnTo>
                <a:lnTo>
                  <a:pt x="0" y="941225"/>
                </a:lnTo>
                <a:lnTo>
                  <a:pt x="0" y="0"/>
                </a:lnTo>
                <a:close/>
              </a:path>
            </a:pathLst>
          </a:custGeom>
          <a:blipFill>
            <a:blip r:embed="rId35">
              <a:extLst>
                <a:ext uri="{96DAC541-7B7A-43D3-8B79-37D633B846F1}">
                  <asvg:svgBlip xmlns="" xmlns:asvg="http://schemas.microsoft.com/office/drawing/2016/SVG/main" r:embed="rId36"/>
                </a:ext>
              </a:extLst>
            </a:blip>
            <a:stretch>
              <a:fillRect/>
            </a:stretch>
          </a:blipFill>
        </p:spPr>
      </p:sp>
      <p:sp>
        <p:nvSpPr>
          <p:cNvPr id="64" name="Freeform 10"/>
          <p:cNvSpPr/>
          <p:nvPr/>
        </p:nvSpPr>
        <p:spPr>
          <a:xfrm>
            <a:off x="9989219" y="5662053"/>
            <a:ext cx="1023638" cy="955651"/>
          </a:xfrm>
          <a:custGeom>
            <a:avLst/>
            <a:gdLst/>
            <a:ahLst/>
            <a:cxnLst/>
            <a:rect l="l" t="t" r="r" b="b"/>
            <a:pathLst>
              <a:path w="952500" h="857250">
                <a:moveTo>
                  <a:pt x="0" y="0"/>
                </a:moveTo>
                <a:lnTo>
                  <a:pt x="952500" y="0"/>
                </a:lnTo>
                <a:lnTo>
                  <a:pt x="952500" y="857250"/>
                </a:lnTo>
                <a:lnTo>
                  <a:pt x="0" y="857250"/>
                </a:lnTo>
                <a:lnTo>
                  <a:pt x="0" y="0"/>
                </a:lnTo>
                <a:close/>
              </a:path>
            </a:pathLst>
          </a:custGeom>
          <a:blipFill>
            <a:blip r:embed="rId37">
              <a:extLst>
                <a:ext uri="{96DAC541-7B7A-43D3-8B79-37D633B846F1}">
                  <asvg:svgBlip xmlns="" xmlns:asvg="http://schemas.microsoft.com/office/drawing/2016/SVG/main" r:embed="rId18"/>
                </a:ext>
              </a:extLst>
            </a:blip>
            <a:stretch>
              <a:fillRect/>
            </a:stretch>
          </a:blipFill>
        </p:spPr>
      </p:sp>
      <p:sp>
        <p:nvSpPr>
          <p:cNvPr id="65" name="Freeform 11"/>
          <p:cNvSpPr/>
          <p:nvPr/>
        </p:nvSpPr>
        <p:spPr>
          <a:xfrm>
            <a:off x="4623609" y="5620066"/>
            <a:ext cx="990026" cy="1049265"/>
          </a:xfrm>
          <a:custGeom>
            <a:avLst/>
            <a:gdLst/>
            <a:ahLst/>
            <a:cxnLst/>
            <a:rect l="l" t="t" r="r" b="b"/>
            <a:pathLst>
              <a:path w="921224" h="941225">
                <a:moveTo>
                  <a:pt x="0" y="0"/>
                </a:moveTo>
                <a:lnTo>
                  <a:pt x="921224" y="0"/>
                </a:lnTo>
                <a:lnTo>
                  <a:pt x="921224" y="941225"/>
                </a:lnTo>
                <a:lnTo>
                  <a:pt x="0" y="941225"/>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p:spPr>
      </p:sp>
      <p:sp>
        <p:nvSpPr>
          <p:cNvPr id="66" name="Freeform 12"/>
          <p:cNvSpPr/>
          <p:nvPr/>
        </p:nvSpPr>
        <p:spPr>
          <a:xfrm>
            <a:off x="14829970" y="5565274"/>
            <a:ext cx="1100686" cy="1061834"/>
          </a:xfrm>
          <a:custGeom>
            <a:avLst/>
            <a:gdLst/>
            <a:ahLst/>
            <a:cxnLst/>
            <a:rect l="l" t="t" r="r" b="b"/>
            <a:pathLst>
              <a:path w="1024194" h="952500">
                <a:moveTo>
                  <a:pt x="0" y="0"/>
                </a:moveTo>
                <a:lnTo>
                  <a:pt x="1024194" y="0"/>
                </a:lnTo>
                <a:lnTo>
                  <a:pt x="1024194" y="952500"/>
                </a:lnTo>
                <a:lnTo>
                  <a:pt x="0" y="952500"/>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67" name="Freeform 34"/>
          <p:cNvSpPr/>
          <p:nvPr/>
        </p:nvSpPr>
        <p:spPr>
          <a:xfrm rot="-3685790">
            <a:off x="4439675" y="385545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68" name="Freeform 34"/>
          <p:cNvSpPr/>
          <p:nvPr/>
        </p:nvSpPr>
        <p:spPr>
          <a:xfrm rot="-3685790">
            <a:off x="11343934" y="3740728"/>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69" name="Freeform 34"/>
          <p:cNvSpPr/>
          <p:nvPr/>
        </p:nvSpPr>
        <p:spPr>
          <a:xfrm rot="-3685790">
            <a:off x="3807938" y="7181193"/>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70" name="Freeform 34"/>
          <p:cNvSpPr/>
          <p:nvPr/>
        </p:nvSpPr>
        <p:spPr>
          <a:xfrm rot="-3685790">
            <a:off x="10640579" y="7065385"/>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42">
              <a:extLst>
                <a:ext uri="{96DAC541-7B7A-43D3-8B79-37D633B846F1}">
                  <asvg:svgBlip xmlns="" xmlns:asvg="http://schemas.microsoft.com/office/drawing/2016/SVG/main" r:embed="rId43"/>
                </a:ext>
              </a:extLst>
            </a:blip>
            <a:stretch>
              <a:fillRect/>
            </a:stretch>
          </a:blipFill>
        </p:spPr>
      </p:sp>
      <p:sp>
        <p:nvSpPr>
          <p:cNvPr id="71" name="TextBox 35"/>
          <p:cNvSpPr txBox="1"/>
          <p:nvPr/>
        </p:nvSpPr>
        <p:spPr>
          <a:xfrm>
            <a:off x="199470" y="8117695"/>
            <a:ext cx="4892862" cy="359073"/>
          </a:xfrm>
          <a:prstGeom prst="rect">
            <a:avLst/>
          </a:prstGeom>
        </p:spPr>
        <p:txBody>
          <a:bodyPr wrap="square" lIns="0" tIns="0" rIns="0" bIns="0" rtlCol="0" anchor="t">
            <a:spAutoFit/>
          </a:bodyPr>
          <a:lstStyle/>
          <a:p>
            <a:pPr>
              <a:lnSpc>
                <a:spcPts val="2800"/>
              </a:lnSpc>
            </a:pPr>
            <a:r>
              <a:rPr lang="uk-UA" sz="2800" b="1" dirty="0" smtClean="0">
                <a:solidFill>
                  <a:srgbClr val="0B3759"/>
                </a:solidFill>
                <a:latin typeface="Canva Sans Bold"/>
                <a:ea typeface="Canva Sans Bold"/>
                <a:cs typeface="Canva Sans Bold"/>
                <a:sym typeface="Canva Sans Bold"/>
              </a:rPr>
              <a:t>Медичні вузи</a:t>
            </a:r>
            <a:endParaRPr lang="uk-UA" sz="2800" b="1" dirty="0">
              <a:solidFill>
                <a:srgbClr val="0B3759"/>
              </a:solidFill>
              <a:latin typeface="Canva Sans Bold"/>
              <a:ea typeface="Canva Sans Bold"/>
              <a:cs typeface="Canva Sans Bold"/>
              <a:sym typeface="Canva Sans Bold"/>
            </a:endParaRPr>
          </a:p>
        </p:txBody>
      </p:sp>
    </p:spTree>
    <p:extLst>
      <p:ext uri="{BB962C8B-B14F-4D97-AF65-F5344CB8AC3E}">
        <p14:creationId xmlns:p14="http://schemas.microsoft.com/office/powerpoint/2010/main" val="37054310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2030112" y="5056222"/>
            <a:ext cx="5809568" cy="0"/>
          </a:xfrm>
          <a:prstGeom prst="line">
            <a:avLst/>
          </a:prstGeom>
          <a:ln w="19050" cap="flat">
            <a:solidFill>
              <a:srgbClr val="23403D">
                <a:alpha val="49804"/>
              </a:srgbClr>
            </a:solidFill>
            <a:prstDash val="solid"/>
            <a:headEnd type="none" w="sm" len="sm"/>
            <a:tailEnd type="none" w="sm" len="sm"/>
          </a:ln>
        </p:spPr>
      </p:sp>
      <p:sp>
        <p:nvSpPr>
          <p:cNvPr id="3" name="AutoShape 3"/>
          <p:cNvSpPr/>
          <p:nvPr/>
        </p:nvSpPr>
        <p:spPr>
          <a:xfrm>
            <a:off x="10183778" y="6667500"/>
            <a:ext cx="5809568" cy="0"/>
          </a:xfrm>
          <a:prstGeom prst="line">
            <a:avLst/>
          </a:prstGeom>
          <a:ln w="19050" cap="flat">
            <a:solidFill>
              <a:srgbClr val="23403D">
                <a:alpha val="49804"/>
              </a:srgbClr>
            </a:solidFill>
            <a:prstDash val="solid"/>
            <a:headEnd type="none" w="sm" len="sm"/>
            <a:tailEnd type="none" w="sm" len="sm"/>
          </a:ln>
        </p:spPr>
      </p:sp>
      <p:sp>
        <p:nvSpPr>
          <p:cNvPr id="4" name="AutoShape 4"/>
          <p:cNvSpPr/>
          <p:nvPr/>
        </p:nvSpPr>
        <p:spPr>
          <a:xfrm>
            <a:off x="2030112" y="7039840"/>
            <a:ext cx="5809568" cy="0"/>
          </a:xfrm>
          <a:prstGeom prst="line">
            <a:avLst/>
          </a:prstGeom>
          <a:ln w="19050" cap="flat">
            <a:solidFill>
              <a:srgbClr val="23403D">
                <a:alpha val="49804"/>
              </a:srgbClr>
            </a:solidFill>
            <a:prstDash val="solid"/>
            <a:headEnd type="none" w="sm" len="sm"/>
            <a:tailEnd type="none" w="sm" len="sm"/>
          </a:ln>
        </p:spPr>
      </p:sp>
      <p:grpSp>
        <p:nvGrpSpPr>
          <p:cNvPr id="6" name="Group 6"/>
          <p:cNvGrpSpPr/>
          <p:nvPr/>
        </p:nvGrpSpPr>
        <p:grpSpPr>
          <a:xfrm rot="5400000">
            <a:off x="1225794" y="3856254"/>
            <a:ext cx="500647" cy="438066"/>
            <a:chOff x="0" y="0"/>
            <a:chExt cx="812800" cy="711200"/>
          </a:xfrm>
        </p:grpSpPr>
        <p:sp>
          <p:nvSpPr>
            <p:cNvPr id="7" name="Freeform 7"/>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8" name="TextBox 8"/>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9" name="Group 9"/>
          <p:cNvGrpSpPr/>
          <p:nvPr/>
        </p:nvGrpSpPr>
        <p:grpSpPr>
          <a:xfrm rot="5400000">
            <a:off x="9498303" y="4100166"/>
            <a:ext cx="500647" cy="438066"/>
            <a:chOff x="0" y="0"/>
            <a:chExt cx="812800" cy="711200"/>
          </a:xfrm>
        </p:grpSpPr>
        <p:sp>
          <p:nvSpPr>
            <p:cNvPr id="10" name="Freeform 10"/>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1" name="TextBox 11"/>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2" name="Group 12"/>
          <p:cNvGrpSpPr/>
          <p:nvPr/>
        </p:nvGrpSpPr>
        <p:grpSpPr>
          <a:xfrm rot="5400000">
            <a:off x="1270184" y="5385115"/>
            <a:ext cx="500647" cy="438066"/>
            <a:chOff x="0" y="0"/>
            <a:chExt cx="812800" cy="711200"/>
          </a:xfrm>
        </p:grpSpPr>
        <p:sp>
          <p:nvSpPr>
            <p:cNvPr id="13" name="Freeform 1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4" name="TextBox 1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9" name="AutoShape 19"/>
          <p:cNvSpPr/>
          <p:nvPr/>
        </p:nvSpPr>
        <p:spPr>
          <a:xfrm>
            <a:off x="1961978" y="9629248"/>
            <a:ext cx="5809568" cy="0"/>
          </a:xfrm>
          <a:prstGeom prst="line">
            <a:avLst/>
          </a:prstGeom>
          <a:ln w="19050" cap="flat">
            <a:solidFill>
              <a:srgbClr val="23403D">
                <a:alpha val="49804"/>
              </a:srgbClr>
            </a:solidFill>
            <a:prstDash val="solid"/>
            <a:headEnd type="none" w="sm" len="sm"/>
            <a:tailEnd type="none" w="sm" len="sm"/>
          </a:ln>
        </p:spPr>
      </p:sp>
      <p:sp>
        <p:nvSpPr>
          <p:cNvPr id="21" name="AutoShape 21"/>
          <p:cNvSpPr/>
          <p:nvPr/>
        </p:nvSpPr>
        <p:spPr>
          <a:xfrm>
            <a:off x="10183778" y="9791700"/>
            <a:ext cx="5809568" cy="0"/>
          </a:xfrm>
          <a:prstGeom prst="line">
            <a:avLst/>
          </a:prstGeom>
          <a:ln w="19050" cap="flat">
            <a:solidFill>
              <a:srgbClr val="23403D">
                <a:alpha val="49804"/>
              </a:srgbClr>
            </a:solidFill>
            <a:prstDash val="solid"/>
            <a:headEnd type="none" w="sm" len="sm"/>
            <a:tailEnd type="none" w="sm" len="sm"/>
          </a:ln>
        </p:spPr>
      </p:sp>
      <p:grpSp>
        <p:nvGrpSpPr>
          <p:cNvPr id="22" name="Group 22"/>
          <p:cNvGrpSpPr/>
          <p:nvPr/>
        </p:nvGrpSpPr>
        <p:grpSpPr>
          <a:xfrm rot="5400000">
            <a:off x="1308921" y="7297315"/>
            <a:ext cx="500647" cy="438066"/>
            <a:chOff x="0" y="0"/>
            <a:chExt cx="812800" cy="711200"/>
          </a:xfrm>
        </p:grpSpPr>
        <p:sp>
          <p:nvSpPr>
            <p:cNvPr id="23" name="Freeform 23"/>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24" name="TextBox 24"/>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31" name="Group 31"/>
          <p:cNvGrpSpPr/>
          <p:nvPr/>
        </p:nvGrpSpPr>
        <p:grpSpPr>
          <a:xfrm rot="5400000">
            <a:off x="9537139" y="6913338"/>
            <a:ext cx="500647" cy="438066"/>
            <a:chOff x="0" y="0"/>
            <a:chExt cx="812800" cy="711200"/>
          </a:xfrm>
        </p:grpSpPr>
        <p:sp>
          <p:nvSpPr>
            <p:cNvPr id="32" name="Freeform 32"/>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33" name="TextBox 3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4" name="Freeform 34"/>
          <p:cNvSpPr/>
          <p:nvPr/>
        </p:nvSpPr>
        <p:spPr>
          <a:xfrm rot="-5400000">
            <a:off x="-377917" y="4370418"/>
            <a:ext cx="1022473" cy="511236"/>
          </a:xfrm>
          <a:custGeom>
            <a:avLst/>
            <a:gdLst/>
            <a:ahLst/>
            <a:cxnLst/>
            <a:rect l="l" t="t" r="r" b="b"/>
            <a:pathLst>
              <a:path w="1022473" h="511236">
                <a:moveTo>
                  <a:pt x="0" y="0"/>
                </a:moveTo>
                <a:lnTo>
                  <a:pt x="1022473" y="0"/>
                </a:lnTo>
                <a:lnTo>
                  <a:pt x="1022473" y="511237"/>
                </a:lnTo>
                <a:lnTo>
                  <a:pt x="0" y="5112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5" name="Freeform 35"/>
          <p:cNvSpPr/>
          <p:nvPr/>
        </p:nvSpPr>
        <p:spPr>
          <a:xfrm rot="-10800000">
            <a:off x="-912042" y="9972675"/>
            <a:ext cx="18171342" cy="1488977"/>
          </a:xfrm>
          <a:custGeom>
            <a:avLst/>
            <a:gdLst/>
            <a:ahLst/>
            <a:cxnLst/>
            <a:rect l="l" t="t" r="r" b="b"/>
            <a:pathLst>
              <a:path w="18171342" h="1488977">
                <a:moveTo>
                  <a:pt x="0" y="0"/>
                </a:moveTo>
                <a:lnTo>
                  <a:pt x="18171342" y="0"/>
                </a:lnTo>
                <a:lnTo>
                  <a:pt x="18171342" y="1488977"/>
                </a:lnTo>
                <a:lnTo>
                  <a:pt x="0" y="1488977"/>
                </a:lnTo>
                <a:lnTo>
                  <a:pt x="0" y="0"/>
                </a:lnTo>
                <a:close/>
              </a:path>
            </a:pathLst>
          </a:custGeom>
          <a:blipFill>
            <a:blip r:embed="rId4">
              <a:extLst>
                <a:ext uri="{96DAC541-7B7A-43D3-8B79-37D633B846F1}">
                  <asvg:svgBlip xmlns:asvg="http://schemas.microsoft.com/office/drawing/2016/SVG/main" xmlns="" r:embed="rId5"/>
                </a:ext>
              </a:extLst>
            </a:blip>
            <a:stretch>
              <a:fillRect t="-542230"/>
            </a:stretch>
          </a:blipFill>
        </p:spPr>
      </p:sp>
      <p:sp>
        <p:nvSpPr>
          <p:cNvPr id="36" name="TextBox 36"/>
          <p:cNvSpPr txBox="1"/>
          <p:nvPr/>
        </p:nvSpPr>
        <p:spPr>
          <a:xfrm>
            <a:off x="2002308" y="3692570"/>
            <a:ext cx="6428087" cy="1292662"/>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системно здійснювався контроль за виконанням вимог щодо безпеки життєдіяльності учнів</a:t>
            </a:r>
            <a:endParaRPr lang="uk-UA" sz="2800" b="1" dirty="0">
              <a:solidFill>
                <a:srgbClr val="23403D"/>
              </a:solidFill>
              <a:latin typeface="TT Norms"/>
              <a:ea typeface="TT Norms"/>
              <a:cs typeface="TT Norms"/>
              <a:sym typeface="TT Norms"/>
            </a:endParaRPr>
          </a:p>
        </p:txBody>
      </p:sp>
      <p:sp>
        <p:nvSpPr>
          <p:cNvPr id="38" name="TextBox 38"/>
          <p:cNvSpPr txBox="1"/>
          <p:nvPr/>
        </p:nvSpPr>
        <p:spPr>
          <a:xfrm>
            <a:off x="1891262" y="5198560"/>
            <a:ext cx="6381928" cy="1723549"/>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дотримання правил дорожнього руху, технічної безпеки, протипожежної безпеки під час освітнього процесу та в позаурочний час</a:t>
            </a:r>
            <a:endParaRPr lang="uk-UA" sz="2800" b="1" dirty="0">
              <a:solidFill>
                <a:srgbClr val="23403D"/>
              </a:solidFill>
              <a:latin typeface="TT Norms"/>
              <a:ea typeface="TT Norms"/>
              <a:cs typeface="TT Norms"/>
              <a:sym typeface="TT Norms"/>
            </a:endParaRPr>
          </a:p>
        </p:txBody>
      </p:sp>
      <p:sp>
        <p:nvSpPr>
          <p:cNvPr id="40" name="TextBox 40"/>
          <p:cNvSpPr txBox="1"/>
          <p:nvPr/>
        </p:nvSpPr>
        <p:spPr>
          <a:xfrm>
            <a:off x="641714" y="3712989"/>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01</a:t>
            </a:r>
          </a:p>
        </p:txBody>
      </p:sp>
      <p:sp>
        <p:nvSpPr>
          <p:cNvPr id="41" name="TextBox 41"/>
          <p:cNvSpPr txBox="1"/>
          <p:nvPr/>
        </p:nvSpPr>
        <p:spPr>
          <a:xfrm>
            <a:off x="8926707" y="6757266"/>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05</a:t>
            </a:r>
          </a:p>
        </p:txBody>
      </p:sp>
      <p:sp>
        <p:nvSpPr>
          <p:cNvPr id="42" name="TextBox 42"/>
          <p:cNvSpPr txBox="1"/>
          <p:nvPr/>
        </p:nvSpPr>
        <p:spPr>
          <a:xfrm>
            <a:off x="714233" y="5253821"/>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02</a:t>
            </a:r>
          </a:p>
        </p:txBody>
      </p:sp>
      <p:sp>
        <p:nvSpPr>
          <p:cNvPr id="48" name="TextBox 48"/>
          <p:cNvSpPr txBox="1"/>
          <p:nvPr/>
        </p:nvSpPr>
        <p:spPr>
          <a:xfrm>
            <a:off x="778848" y="7158569"/>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03</a:t>
            </a:r>
          </a:p>
        </p:txBody>
      </p:sp>
      <p:sp>
        <p:nvSpPr>
          <p:cNvPr id="49" name="TextBox 49"/>
          <p:cNvSpPr txBox="1"/>
          <p:nvPr/>
        </p:nvSpPr>
        <p:spPr>
          <a:xfrm>
            <a:off x="8846692" y="3918258"/>
            <a:ext cx="602887" cy="565148"/>
          </a:xfrm>
          <a:prstGeom prst="rect">
            <a:avLst/>
          </a:prstGeom>
        </p:spPr>
        <p:txBody>
          <a:bodyPr lIns="0" tIns="0" rIns="0" bIns="0" rtlCol="0" anchor="t">
            <a:spAutoFit/>
          </a:bodyPr>
          <a:lstStyle/>
          <a:p>
            <a:pPr algn="ctr">
              <a:lnSpc>
                <a:spcPts val="5000"/>
              </a:lnSpc>
            </a:pPr>
            <a:r>
              <a:rPr lang="en-US" sz="2500" b="1" dirty="0">
                <a:solidFill>
                  <a:srgbClr val="23403D"/>
                </a:solidFill>
                <a:latin typeface="TT Norms Bold"/>
                <a:ea typeface="TT Norms Bold"/>
                <a:cs typeface="TT Norms Bold"/>
                <a:sym typeface="TT Norms Bold"/>
              </a:rPr>
              <a:t>04</a:t>
            </a:r>
          </a:p>
        </p:txBody>
      </p:sp>
      <p:sp>
        <p:nvSpPr>
          <p:cNvPr id="52" name="TextBox 52"/>
          <p:cNvSpPr txBox="1"/>
          <p:nvPr/>
        </p:nvSpPr>
        <p:spPr>
          <a:xfrm>
            <a:off x="9289414" y="1082004"/>
            <a:ext cx="4903239" cy="1184275"/>
          </a:xfrm>
          <a:prstGeom prst="rect">
            <a:avLst/>
          </a:prstGeom>
        </p:spPr>
        <p:txBody>
          <a:bodyPr lIns="0" tIns="0" rIns="0" bIns="0" rtlCol="0" anchor="t">
            <a:spAutoFit/>
          </a:bodyPr>
          <a:lstStyle/>
          <a:p>
            <a:pPr algn="l">
              <a:lnSpc>
                <a:spcPts val="9200"/>
              </a:lnSpc>
            </a:pPr>
            <a:r>
              <a:rPr lang="en-US" sz="8000" b="1" dirty="0">
                <a:solidFill>
                  <a:srgbClr val="FFFFFF"/>
                </a:solidFill>
                <a:latin typeface="TT Norms Bold"/>
                <a:ea typeface="TT Norms Bold"/>
                <a:cs typeface="TT Norms Bold"/>
                <a:sym typeface="TT Norms Bold"/>
              </a:rPr>
              <a:t>AGENDA</a:t>
            </a:r>
          </a:p>
        </p:txBody>
      </p:sp>
      <p:grpSp>
        <p:nvGrpSpPr>
          <p:cNvPr id="53" name="Group 53"/>
          <p:cNvGrpSpPr/>
          <p:nvPr/>
        </p:nvGrpSpPr>
        <p:grpSpPr>
          <a:xfrm>
            <a:off x="-1810504" y="-991520"/>
            <a:ext cx="9394899" cy="4117412"/>
            <a:chOff x="0" y="0"/>
            <a:chExt cx="1455516" cy="637895"/>
          </a:xfrm>
        </p:grpSpPr>
        <p:sp>
          <p:nvSpPr>
            <p:cNvPr id="54" name="Freeform 54"/>
            <p:cNvSpPr/>
            <p:nvPr/>
          </p:nvSpPr>
          <p:spPr>
            <a:xfrm>
              <a:off x="0" y="0"/>
              <a:ext cx="1455516" cy="637895"/>
            </a:xfrm>
            <a:custGeom>
              <a:avLst/>
              <a:gdLst/>
              <a:ahLst/>
              <a:cxnLst/>
              <a:rect l="l" t="t" r="r" b="b"/>
              <a:pathLst>
                <a:path w="1455516" h="637895">
                  <a:moveTo>
                    <a:pt x="0" y="0"/>
                  </a:moveTo>
                  <a:lnTo>
                    <a:pt x="1455516" y="0"/>
                  </a:lnTo>
                  <a:lnTo>
                    <a:pt x="1455516" y="637895"/>
                  </a:lnTo>
                  <a:lnTo>
                    <a:pt x="0" y="637895"/>
                  </a:lnTo>
                  <a:close/>
                </a:path>
              </a:pathLst>
            </a:custGeom>
            <a:blipFill>
              <a:blip r:embed="rId6"/>
              <a:stretch>
                <a:fillRect t="-26010" b="-26010"/>
              </a:stretch>
            </a:blipFill>
          </p:spPr>
        </p:sp>
      </p:grpSp>
      <p:grpSp>
        <p:nvGrpSpPr>
          <p:cNvPr id="55" name="Group 55"/>
          <p:cNvGrpSpPr/>
          <p:nvPr/>
        </p:nvGrpSpPr>
        <p:grpSpPr>
          <a:xfrm>
            <a:off x="5873230" y="-429546"/>
            <a:ext cx="9272041" cy="3541681"/>
            <a:chOff x="0" y="0"/>
            <a:chExt cx="930920" cy="355587"/>
          </a:xfrm>
        </p:grpSpPr>
        <p:sp>
          <p:nvSpPr>
            <p:cNvPr id="56" name="Freeform 56"/>
            <p:cNvSpPr/>
            <p:nvPr/>
          </p:nvSpPr>
          <p:spPr>
            <a:xfrm>
              <a:off x="0" y="0"/>
              <a:ext cx="930920" cy="355587"/>
            </a:xfrm>
            <a:custGeom>
              <a:avLst/>
              <a:gdLst/>
              <a:ahLst/>
              <a:cxnLst/>
              <a:rect l="l" t="t" r="r" b="b"/>
              <a:pathLst>
                <a:path w="930920" h="355587">
                  <a:moveTo>
                    <a:pt x="727720" y="0"/>
                  </a:moveTo>
                  <a:lnTo>
                    <a:pt x="0" y="0"/>
                  </a:lnTo>
                  <a:lnTo>
                    <a:pt x="203200" y="355587"/>
                  </a:lnTo>
                  <a:lnTo>
                    <a:pt x="930920" y="355587"/>
                  </a:lnTo>
                  <a:lnTo>
                    <a:pt x="727720" y="0"/>
                  </a:lnTo>
                  <a:close/>
                </a:path>
              </a:pathLst>
            </a:custGeom>
            <a:solidFill>
              <a:srgbClr val="FFFFFF"/>
            </a:solidFill>
          </p:spPr>
        </p:sp>
        <p:sp>
          <p:nvSpPr>
            <p:cNvPr id="57" name="TextBox 57"/>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grpSp>
        <p:nvGrpSpPr>
          <p:cNvPr id="58" name="Group 58"/>
          <p:cNvGrpSpPr/>
          <p:nvPr/>
        </p:nvGrpSpPr>
        <p:grpSpPr>
          <a:xfrm rot="-10800000">
            <a:off x="4986388" y="-589970"/>
            <a:ext cx="4612179" cy="3862529"/>
            <a:chOff x="0" y="0"/>
            <a:chExt cx="812800" cy="680690"/>
          </a:xfrm>
        </p:grpSpPr>
        <p:sp>
          <p:nvSpPr>
            <p:cNvPr id="59" name="Freeform 59"/>
            <p:cNvSpPr/>
            <p:nvPr/>
          </p:nvSpPr>
          <p:spPr>
            <a:xfrm>
              <a:off x="20421" y="28584"/>
              <a:ext cx="771959" cy="652106"/>
            </a:xfrm>
            <a:custGeom>
              <a:avLst/>
              <a:gdLst/>
              <a:ahLst/>
              <a:cxnLst/>
              <a:rect l="l" t="t" r="r" b="b"/>
              <a:pathLst>
                <a:path w="771959" h="652106">
                  <a:moveTo>
                    <a:pt x="411794" y="14654"/>
                  </a:moveTo>
                  <a:lnTo>
                    <a:pt x="766564" y="608868"/>
                  </a:lnTo>
                  <a:cubicBezTo>
                    <a:pt x="771838" y="617701"/>
                    <a:pt x="771958" y="628686"/>
                    <a:pt x="766880" y="637632"/>
                  </a:cubicBezTo>
                  <a:cubicBezTo>
                    <a:pt x="761802" y="646578"/>
                    <a:pt x="752309" y="652106"/>
                    <a:pt x="742022" y="652106"/>
                  </a:cubicBezTo>
                  <a:lnTo>
                    <a:pt x="29936" y="652106"/>
                  </a:lnTo>
                  <a:cubicBezTo>
                    <a:pt x="19649" y="652106"/>
                    <a:pt x="10156" y="646578"/>
                    <a:pt x="5078" y="637632"/>
                  </a:cubicBezTo>
                  <a:cubicBezTo>
                    <a:pt x="0" y="628686"/>
                    <a:pt x="120" y="617701"/>
                    <a:pt x="5394" y="608868"/>
                  </a:cubicBezTo>
                  <a:lnTo>
                    <a:pt x="360164" y="14654"/>
                  </a:lnTo>
                  <a:cubicBezTo>
                    <a:pt x="365590" y="5566"/>
                    <a:pt x="375395" y="0"/>
                    <a:pt x="385979" y="0"/>
                  </a:cubicBezTo>
                  <a:cubicBezTo>
                    <a:pt x="396563" y="0"/>
                    <a:pt x="406368" y="5566"/>
                    <a:pt x="411794" y="14654"/>
                  </a:cubicBezTo>
                  <a:close/>
                </a:path>
              </a:pathLst>
            </a:custGeom>
            <a:solidFill>
              <a:srgbClr val="23403D">
                <a:alpha val="89804"/>
              </a:srgbClr>
            </a:solidFill>
          </p:spPr>
        </p:sp>
        <p:sp>
          <p:nvSpPr>
            <p:cNvPr id="60" name="TextBox 60"/>
            <p:cNvSpPr txBox="1"/>
            <p:nvPr/>
          </p:nvSpPr>
          <p:spPr>
            <a:xfrm>
              <a:off x="127000" y="249360"/>
              <a:ext cx="558800" cy="382710"/>
            </a:xfrm>
            <a:prstGeom prst="rect">
              <a:avLst/>
            </a:prstGeom>
          </p:spPr>
          <p:txBody>
            <a:bodyPr lIns="50800" tIns="50800" rIns="50800" bIns="50800" rtlCol="0" anchor="ctr"/>
            <a:lstStyle/>
            <a:p>
              <a:pPr algn="ctr">
                <a:lnSpc>
                  <a:spcPts val="3750"/>
                </a:lnSpc>
              </a:pPr>
              <a:endParaRPr dirty="0"/>
            </a:p>
          </p:txBody>
        </p:sp>
      </p:grpSp>
      <p:grpSp>
        <p:nvGrpSpPr>
          <p:cNvPr id="61" name="Group 61"/>
          <p:cNvGrpSpPr/>
          <p:nvPr/>
        </p:nvGrpSpPr>
        <p:grpSpPr>
          <a:xfrm>
            <a:off x="6297359" y="-429546"/>
            <a:ext cx="14319000" cy="3541681"/>
            <a:chOff x="0" y="0"/>
            <a:chExt cx="1437638" cy="355587"/>
          </a:xfrm>
        </p:grpSpPr>
        <p:sp>
          <p:nvSpPr>
            <p:cNvPr id="62" name="Freeform 62"/>
            <p:cNvSpPr/>
            <p:nvPr/>
          </p:nvSpPr>
          <p:spPr>
            <a:xfrm>
              <a:off x="6383" y="0"/>
              <a:ext cx="1424873" cy="355587"/>
            </a:xfrm>
            <a:custGeom>
              <a:avLst/>
              <a:gdLst/>
              <a:ahLst/>
              <a:cxnLst/>
              <a:rect l="l" t="t" r="r" b="b"/>
              <a:pathLst>
                <a:path w="1424873" h="355587">
                  <a:moveTo>
                    <a:pt x="1211835" y="0"/>
                  </a:moveTo>
                  <a:lnTo>
                    <a:pt x="9837" y="0"/>
                  </a:lnTo>
                  <a:cubicBezTo>
                    <a:pt x="6482" y="0"/>
                    <a:pt x="3380" y="1786"/>
                    <a:pt x="1696" y="4688"/>
                  </a:cubicBezTo>
                  <a:cubicBezTo>
                    <a:pt x="12" y="7590"/>
                    <a:pt x="0" y="11170"/>
                    <a:pt x="1665" y="14083"/>
                  </a:cubicBezTo>
                  <a:lnTo>
                    <a:pt x="188769" y="341504"/>
                  </a:lnTo>
                  <a:cubicBezTo>
                    <a:pt x="193746" y="350213"/>
                    <a:pt x="203007" y="355587"/>
                    <a:pt x="213037" y="355587"/>
                  </a:cubicBezTo>
                  <a:lnTo>
                    <a:pt x="1415035" y="355587"/>
                  </a:lnTo>
                  <a:cubicBezTo>
                    <a:pt x="1418391" y="355587"/>
                    <a:pt x="1421492" y="353801"/>
                    <a:pt x="1423176" y="350899"/>
                  </a:cubicBezTo>
                  <a:cubicBezTo>
                    <a:pt x="1424861" y="347997"/>
                    <a:pt x="1424872" y="344418"/>
                    <a:pt x="1423208" y="341504"/>
                  </a:cubicBezTo>
                  <a:lnTo>
                    <a:pt x="1236103" y="14083"/>
                  </a:lnTo>
                  <a:cubicBezTo>
                    <a:pt x="1231127" y="5374"/>
                    <a:pt x="1221865" y="0"/>
                    <a:pt x="1211835" y="0"/>
                  </a:cubicBezTo>
                  <a:close/>
                </a:path>
              </a:pathLst>
            </a:custGeom>
            <a:solidFill>
              <a:srgbClr val="1D7363"/>
            </a:solidFill>
          </p:spPr>
        </p:sp>
        <p:sp>
          <p:nvSpPr>
            <p:cNvPr id="63" name="TextBox 63"/>
            <p:cNvSpPr txBox="1"/>
            <p:nvPr/>
          </p:nvSpPr>
          <p:spPr>
            <a:xfrm>
              <a:off x="101600" y="-66675"/>
              <a:ext cx="1234438" cy="422262"/>
            </a:xfrm>
            <a:prstGeom prst="rect">
              <a:avLst/>
            </a:prstGeom>
          </p:spPr>
          <p:txBody>
            <a:bodyPr lIns="50800" tIns="50800" rIns="50800" bIns="50800" rtlCol="0" anchor="ctr"/>
            <a:lstStyle/>
            <a:p>
              <a:pPr algn="ctr">
                <a:lnSpc>
                  <a:spcPts val="3750"/>
                </a:lnSpc>
              </a:pPr>
              <a:endParaRPr dirty="0"/>
            </a:p>
          </p:txBody>
        </p:sp>
      </p:grpSp>
      <p:sp>
        <p:nvSpPr>
          <p:cNvPr id="64" name="Freeform 64"/>
          <p:cNvSpPr/>
          <p:nvPr/>
        </p:nvSpPr>
        <p:spPr>
          <a:xfrm rot="2513844" flipH="1">
            <a:off x="13393500" y="-665480"/>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7">
              <a:alphaModFix amt="50000"/>
              <a:extLst>
                <a:ext uri="{96DAC541-7B7A-43D3-8B79-37D633B846F1}">
                  <asvg:svgBlip xmlns:asvg="http://schemas.microsoft.com/office/drawing/2016/SVG/main" xmlns="" r:embed="rId8"/>
                </a:ext>
              </a:extLst>
            </a:blip>
            <a:stretch>
              <a:fillRect/>
            </a:stretch>
          </a:blipFill>
        </p:spPr>
      </p:sp>
      <p:sp>
        <p:nvSpPr>
          <p:cNvPr id="65" name="TextBox 65"/>
          <p:cNvSpPr txBox="1"/>
          <p:nvPr/>
        </p:nvSpPr>
        <p:spPr>
          <a:xfrm>
            <a:off x="6846269" y="527194"/>
            <a:ext cx="11814905" cy="2359620"/>
          </a:xfrm>
          <a:prstGeom prst="rect">
            <a:avLst/>
          </a:prstGeom>
        </p:spPr>
        <p:txBody>
          <a:bodyPr wrap="square" lIns="0" tIns="0" rIns="0" bIns="0" rtlCol="0" anchor="t">
            <a:spAutoFit/>
          </a:bodyPr>
          <a:lstStyle/>
          <a:p>
            <a:pPr>
              <a:lnSpc>
                <a:spcPts val="9200"/>
              </a:lnSpc>
            </a:pPr>
            <a:r>
              <a:rPr lang="ru-RU" sz="6600" b="1" dirty="0">
                <a:solidFill>
                  <a:srgbClr val="FFFFFF"/>
                </a:solidFill>
                <a:latin typeface="TT Norms Bold"/>
                <a:ea typeface="TT Norms Bold"/>
                <a:cs typeface="TT Norms Bold"/>
                <a:sym typeface="TT Norms Bold"/>
              </a:rPr>
              <a:t>ПРОТЯГОМ </a:t>
            </a:r>
            <a:r>
              <a:rPr lang="ru-RU" sz="6600" b="1" dirty="0" smtClean="0">
                <a:solidFill>
                  <a:srgbClr val="FFFFFF"/>
                </a:solidFill>
                <a:latin typeface="TT Norms Bold"/>
                <a:ea typeface="TT Norms Bold"/>
                <a:cs typeface="TT Norms Bold"/>
                <a:sym typeface="TT Norms Bold"/>
              </a:rPr>
              <a:t>2024-2025 </a:t>
            </a:r>
            <a:r>
              <a:rPr lang="ru-RU" sz="6600" b="1" dirty="0">
                <a:solidFill>
                  <a:srgbClr val="FFFFFF"/>
                </a:solidFill>
                <a:latin typeface="TT Norms Bold"/>
                <a:ea typeface="TT Norms Bold"/>
                <a:cs typeface="TT Norms Bold"/>
                <a:sym typeface="TT Norms Bold"/>
              </a:rPr>
              <a:t>Н. Р. </a:t>
            </a:r>
            <a:endParaRPr lang="ru-RU" sz="6600" b="1" dirty="0" smtClean="0">
              <a:solidFill>
                <a:srgbClr val="FFFFFF"/>
              </a:solidFill>
              <a:latin typeface="TT Norms Bold"/>
              <a:ea typeface="TT Norms Bold"/>
              <a:cs typeface="TT Norms Bold"/>
              <a:sym typeface="TT Norms Bold"/>
            </a:endParaRPr>
          </a:p>
          <a:p>
            <a:pPr>
              <a:lnSpc>
                <a:spcPts val="9200"/>
              </a:lnSpc>
            </a:pPr>
            <a:r>
              <a:rPr lang="ru-RU" sz="6600" b="1" dirty="0" smtClean="0">
                <a:solidFill>
                  <a:srgbClr val="FFFFFF"/>
                </a:solidFill>
                <a:latin typeface="TT Norms Bold"/>
                <a:ea typeface="TT Norms Bold"/>
                <a:cs typeface="TT Norms Bold"/>
                <a:sym typeface="TT Norms Bold"/>
              </a:rPr>
              <a:t>       У </a:t>
            </a:r>
            <a:r>
              <a:rPr lang="ru-RU" sz="6600" b="1" dirty="0">
                <a:solidFill>
                  <a:srgbClr val="FFFFFF"/>
                </a:solidFill>
                <a:latin typeface="TT Norms Bold"/>
                <a:ea typeface="TT Norms Bold"/>
                <a:cs typeface="TT Norms Bold"/>
                <a:sym typeface="TT Norms Bold"/>
              </a:rPr>
              <a:t>ЗАКЛАДІ ОСВІТИ</a:t>
            </a:r>
          </a:p>
        </p:txBody>
      </p:sp>
      <p:sp>
        <p:nvSpPr>
          <p:cNvPr id="66" name="Freeform 66"/>
          <p:cNvSpPr/>
          <p:nvPr/>
        </p:nvSpPr>
        <p:spPr>
          <a:xfrm rot="-5400000">
            <a:off x="17259300" y="7096804"/>
            <a:ext cx="2057400" cy="807530"/>
          </a:xfrm>
          <a:custGeom>
            <a:avLst/>
            <a:gdLst/>
            <a:ahLst/>
            <a:cxnLst/>
            <a:rect l="l" t="t" r="r" b="b"/>
            <a:pathLst>
              <a:path w="2057400" h="807530">
                <a:moveTo>
                  <a:pt x="0" y="0"/>
                </a:moveTo>
                <a:lnTo>
                  <a:pt x="2057400" y="0"/>
                </a:lnTo>
                <a:lnTo>
                  <a:pt x="2057400" y="807530"/>
                </a:lnTo>
                <a:lnTo>
                  <a:pt x="0" y="80753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7" name="TextBox 38"/>
          <p:cNvSpPr txBox="1"/>
          <p:nvPr/>
        </p:nvSpPr>
        <p:spPr>
          <a:xfrm>
            <a:off x="1911296" y="7212162"/>
            <a:ext cx="6381928" cy="2154436"/>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дотримувалися вимог законів України «Про освіту», «Про повну загальну середню освіту», «Про охорону дитинства», «Про дорожній рух», «Про пожежну безпеку»</a:t>
            </a:r>
            <a:endParaRPr lang="uk-UA" sz="2800" b="1" dirty="0">
              <a:solidFill>
                <a:srgbClr val="23403D"/>
              </a:solidFill>
              <a:latin typeface="TT Norms"/>
              <a:ea typeface="TT Norms"/>
              <a:cs typeface="TT Norms"/>
              <a:sym typeface="TT Norms"/>
            </a:endParaRPr>
          </a:p>
        </p:txBody>
      </p:sp>
      <p:sp>
        <p:nvSpPr>
          <p:cNvPr id="68" name="TextBox 38"/>
          <p:cNvSpPr txBox="1"/>
          <p:nvPr/>
        </p:nvSpPr>
        <p:spPr>
          <a:xfrm>
            <a:off x="10183778" y="3908283"/>
            <a:ext cx="6381928" cy="2585323"/>
          </a:xfrm>
          <a:prstGeom prst="rect">
            <a:avLst/>
          </a:prstGeom>
        </p:spPr>
        <p:txBody>
          <a:bodyPr wrap="square" lIns="0" tIns="0" rIns="0" bIns="0" rtlCol="0" anchor="t">
            <a:spAutoFit/>
          </a:bodyPr>
          <a:lstStyle/>
          <a:p>
            <a:r>
              <a:rPr lang="uk-UA" sz="2800" b="1" dirty="0" smtClean="0">
                <a:solidFill>
                  <a:srgbClr val="23403D"/>
                </a:solidFill>
                <a:latin typeface="TT Norms"/>
                <a:ea typeface="TT Norms"/>
                <a:cs typeface="TT Norms"/>
                <a:sym typeface="TT Norms"/>
              </a:rPr>
              <a:t>питання безпеки життєдіяльності учнів під час освітнього процесу та в побуті обговорювалися під час засідань педагогічних рад, на нарадах при директорі, на класних батьківських зборах</a:t>
            </a:r>
            <a:endParaRPr lang="uk-UA" sz="2800" b="1" dirty="0">
              <a:solidFill>
                <a:srgbClr val="23403D"/>
              </a:solidFill>
              <a:latin typeface="TT Norms"/>
              <a:ea typeface="TT Norms"/>
              <a:cs typeface="TT Norms"/>
              <a:sym typeface="TT Norms"/>
            </a:endParaRPr>
          </a:p>
        </p:txBody>
      </p:sp>
      <p:sp>
        <p:nvSpPr>
          <p:cNvPr id="69" name="TextBox 38"/>
          <p:cNvSpPr txBox="1"/>
          <p:nvPr/>
        </p:nvSpPr>
        <p:spPr>
          <a:xfrm>
            <a:off x="10082824" y="6704926"/>
            <a:ext cx="7647304" cy="3016210"/>
          </a:xfrm>
          <a:prstGeom prst="rect">
            <a:avLst/>
          </a:prstGeom>
        </p:spPr>
        <p:txBody>
          <a:bodyPr wrap="square" lIns="0" tIns="0" rIns="0" bIns="0" rtlCol="0" anchor="t">
            <a:spAutoFit/>
          </a:bodyPr>
          <a:lstStyle/>
          <a:p>
            <a:r>
              <a:rPr lang="uk-UA" sz="2800" b="1" dirty="0">
                <a:solidFill>
                  <a:srgbClr val="23403D"/>
                </a:solidFill>
                <a:latin typeface="TT Norms"/>
                <a:ea typeface="TT Norms"/>
                <a:cs typeface="TT Norms"/>
                <a:sym typeface="TT Norms"/>
              </a:rPr>
              <a:t>класні керівники вчасно проводили з учнями інструктажі з ТБ, заходи в рамках тематичних тижнів з безпеки життєдіяльності, щотижневі бесіди про збереження життя та здоров’я, про що робили записи встановленої форми в журналах з ТБ, планах класних керівників, класних журналах</a:t>
            </a:r>
          </a:p>
        </p:txBody>
      </p:sp>
    </p:spTree>
    <p:extLst>
      <p:ext uri="{BB962C8B-B14F-4D97-AF65-F5344CB8AC3E}">
        <p14:creationId xmlns:p14="http://schemas.microsoft.com/office/powerpoint/2010/main" val="41549213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514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418260" y="-476468"/>
            <a:ext cx="16610034" cy="2215991"/>
          </a:xfrm>
          <a:prstGeom prst="rect">
            <a:avLst/>
          </a:prstGeom>
        </p:spPr>
        <p:txBody>
          <a:bodyPr wrap="square" lIns="0" tIns="0" rIns="0" bIns="0" rtlCol="0" anchor="t">
            <a:spAutoFit/>
          </a:bodyPr>
          <a:lstStyle/>
          <a:p>
            <a:pPr>
              <a:lnSpc>
                <a:spcPct val="100000"/>
              </a:lnSpc>
              <a:spcBef>
                <a:spcPct val="0"/>
              </a:spcBef>
              <a:buFontTx/>
              <a:buNone/>
              <a:defRPr/>
            </a:pPr>
            <a:endParaRPr lang="uk-UA" altLang="uk-UA" sz="3600" b="1" dirty="0" smtClean="0">
              <a:solidFill>
                <a:schemeClr val="bg1"/>
              </a:solidFill>
              <a:latin typeface="Tahoma" panose="020B0604030504040204" pitchFamily="34" charset="0"/>
              <a:cs typeface="Tahoma" panose="020B0604030504040204" pitchFamily="34" charset="0"/>
            </a:endParaRPr>
          </a:p>
          <a:p>
            <a:pPr>
              <a:lnSpc>
                <a:spcPct val="100000"/>
              </a:lnSpc>
              <a:spcBef>
                <a:spcPct val="0"/>
              </a:spcBef>
              <a:buFontTx/>
              <a:buNone/>
              <a:defRPr/>
            </a:pPr>
            <a:r>
              <a:rPr lang="uk-UA" altLang="uk-UA" sz="3600" b="1" dirty="0" smtClean="0">
                <a:solidFill>
                  <a:schemeClr val="bg1"/>
                </a:solidFill>
                <a:latin typeface="Tahoma" panose="020B0604030504040204" pitchFamily="34" charset="0"/>
                <a:cs typeface="Tahoma" panose="020B0604030504040204" pitchFamily="34" charset="0"/>
              </a:rPr>
              <a:t>Освітня діяльність закладу освіти у 2024-2025 н. р. спрямована на підготовку учнів до майбутнього, виховання випускників з українським серцем і сучасними навичками, які</a:t>
            </a: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grpSp>
        <p:nvGrpSpPr>
          <p:cNvPr id="21" name="Group 2"/>
          <p:cNvGrpSpPr/>
          <p:nvPr/>
        </p:nvGrpSpPr>
        <p:grpSpPr>
          <a:xfrm>
            <a:off x="357416" y="2253348"/>
            <a:ext cx="648999" cy="634268"/>
            <a:chOff x="0" y="0"/>
            <a:chExt cx="967158" cy="945205"/>
          </a:xfrm>
        </p:grpSpPr>
        <p:sp>
          <p:nvSpPr>
            <p:cNvPr id="22" name="Freeform 3"/>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7CD4D2"/>
            </a:solidFill>
          </p:spPr>
        </p:sp>
        <p:sp>
          <p:nvSpPr>
            <p:cNvPr id="23" name="TextBox 4"/>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1</a:t>
              </a:r>
            </a:p>
          </p:txBody>
        </p:sp>
      </p:grpSp>
      <p:grpSp>
        <p:nvGrpSpPr>
          <p:cNvPr id="34" name="Group 5"/>
          <p:cNvGrpSpPr/>
          <p:nvPr/>
        </p:nvGrpSpPr>
        <p:grpSpPr>
          <a:xfrm>
            <a:off x="357416" y="9419742"/>
            <a:ext cx="648999" cy="634268"/>
            <a:chOff x="0" y="0"/>
            <a:chExt cx="967158" cy="945205"/>
          </a:xfrm>
        </p:grpSpPr>
        <p:sp>
          <p:nvSpPr>
            <p:cNvPr id="35" name="Freeform 6"/>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13538A"/>
            </a:solidFill>
          </p:spPr>
        </p:sp>
        <p:sp>
          <p:nvSpPr>
            <p:cNvPr id="36" name="TextBox 7"/>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5</a:t>
              </a:r>
            </a:p>
          </p:txBody>
        </p:sp>
      </p:grpSp>
      <p:grpSp>
        <p:nvGrpSpPr>
          <p:cNvPr id="37" name="Group 8"/>
          <p:cNvGrpSpPr/>
          <p:nvPr/>
        </p:nvGrpSpPr>
        <p:grpSpPr>
          <a:xfrm>
            <a:off x="357416" y="7619162"/>
            <a:ext cx="648999" cy="634268"/>
            <a:chOff x="0" y="0"/>
            <a:chExt cx="967158" cy="945205"/>
          </a:xfrm>
        </p:grpSpPr>
        <p:sp>
          <p:nvSpPr>
            <p:cNvPr id="38" name="Freeform 9"/>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2C92D5"/>
            </a:solidFill>
          </p:spPr>
        </p:sp>
        <p:sp>
          <p:nvSpPr>
            <p:cNvPr id="39" name="TextBox 10"/>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4</a:t>
              </a:r>
            </a:p>
          </p:txBody>
        </p:sp>
      </p:grpSp>
      <p:grpSp>
        <p:nvGrpSpPr>
          <p:cNvPr id="40" name="Group 11"/>
          <p:cNvGrpSpPr/>
          <p:nvPr/>
        </p:nvGrpSpPr>
        <p:grpSpPr>
          <a:xfrm>
            <a:off x="357416" y="5818582"/>
            <a:ext cx="648999" cy="634268"/>
            <a:chOff x="0" y="0"/>
            <a:chExt cx="967158" cy="945205"/>
          </a:xfrm>
        </p:grpSpPr>
        <p:sp>
          <p:nvSpPr>
            <p:cNvPr id="41" name="Freeform 12"/>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37C9EF"/>
            </a:solidFill>
          </p:spPr>
        </p:sp>
        <p:sp>
          <p:nvSpPr>
            <p:cNvPr id="42" name="TextBox 13"/>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3</a:t>
              </a:r>
            </a:p>
          </p:txBody>
        </p:sp>
      </p:grpSp>
      <p:grpSp>
        <p:nvGrpSpPr>
          <p:cNvPr id="43" name="Group 14"/>
          <p:cNvGrpSpPr/>
          <p:nvPr/>
        </p:nvGrpSpPr>
        <p:grpSpPr>
          <a:xfrm>
            <a:off x="357416" y="4018002"/>
            <a:ext cx="648999" cy="634268"/>
            <a:chOff x="0" y="0"/>
            <a:chExt cx="967158" cy="945205"/>
          </a:xfrm>
        </p:grpSpPr>
        <p:sp>
          <p:nvSpPr>
            <p:cNvPr id="44" name="Freeform 15"/>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4AB1B4"/>
            </a:solidFill>
          </p:spPr>
        </p:sp>
        <p:sp>
          <p:nvSpPr>
            <p:cNvPr id="45" name="TextBox 16"/>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en-US" sz="2400" b="1" dirty="0">
                  <a:solidFill>
                    <a:srgbClr val="FFFFFF"/>
                  </a:solidFill>
                  <a:latin typeface="Aileron Bold"/>
                  <a:ea typeface="Aileron Bold"/>
                  <a:cs typeface="Aileron Bold"/>
                  <a:sym typeface="Aileron Bold"/>
                </a:rPr>
                <a:t>2</a:t>
              </a:r>
            </a:p>
          </p:txBody>
        </p:sp>
      </p:grpSp>
      <p:grpSp>
        <p:nvGrpSpPr>
          <p:cNvPr id="47" name="Group 17"/>
          <p:cNvGrpSpPr/>
          <p:nvPr/>
        </p:nvGrpSpPr>
        <p:grpSpPr>
          <a:xfrm>
            <a:off x="1006415" y="1972024"/>
            <a:ext cx="1196916" cy="1196916"/>
            <a:chOff x="0" y="0"/>
            <a:chExt cx="812800" cy="812800"/>
          </a:xfrm>
        </p:grpSpPr>
        <p:sp>
          <p:nvSpPr>
            <p:cNvPr id="4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sp>
        <p:sp>
          <p:nvSpPr>
            <p:cNvPr id="49"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50" name="Freeform 20"/>
          <p:cNvSpPr/>
          <p:nvPr/>
        </p:nvSpPr>
        <p:spPr>
          <a:xfrm>
            <a:off x="1283074" y="2322404"/>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54" name="Group 40"/>
          <p:cNvGrpSpPr/>
          <p:nvPr/>
        </p:nvGrpSpPr>
        <p:grpSpPr>
          <a:xfrm>
            <a:off x="1006415" y="3736678"/>
            <a:ext cx="1196916" cy="1196916"/>
            <a:chOff x="0" y="0"/>
            <a:chExt cx="812800" cy="812800"/>
          </a:xfrm>
        </p:grpSpPr>
        <p:sp>
          <p:nvSpPr>
            <p:cNvPr id="55"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B1B4"/>
            </a:solidFill>
          </p:spPr>
        </p:sp>
        <p:sp>
          <p:nvSpPr>
            <p:cNvPr id="56" name="TextBox 4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57" name="Freeform 43"/>
          <p:cNvSpPr/>
          <p:nvPr/>
        </p:nvSpPr>
        <p:spPr>
          <a:xfrm>
            <a:off x="1283074" y="408705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58" name="Group 44"/>
          <p:cNvGrpSpPr/>
          <p:nvPr/>
        </p:nvGrpSpPr>
        <p:grpSpPr>
          <a:xfrm>
            <a:off x="1006415" y="5537258"/>
            <a:ext cx="1196916" cy="1196916"/>
            <a:chOff x="0" y="0"/>
            <a:chExt cx="812800" cy="812800"/>
          </a:xfrm>
        </p:grpSpPr>
        <p:sp>
          <p:nvSpPr>
            <p:cNvPr id="59"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sp>
        <p:sp>
          <p:nvSpPr>
            <p:cNvPr id="60" name="TextBox 4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61" name="Freeform 47"/>
          <p:cNvSpPr/>
          <p:nvPr/>
        </p:nvSpPr>
        <p:spPr>
          <a:xfrm>
            <a:off x="1283074" y="588763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67" name="Group 48"/>
          <p:cNvGrpSpPr/>
          <p:nvPr/>
        </p:nvGrpSpPr>
        <p:grpSpPr>
          <a:xfrm>
            <a:off x="1006415" y="7337838"/>
            <a:ext cx="1196916" cy="1196916"/>
            <a:chOff x="0" y="0"/>
            <a:chExt cx="812800" cy="812800"/>
          </a:xfrm>
        </p:grpSpPr>
        <p:sp>
          <p:nvSpPr>
            <p:cNvPr id="68"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sp>
        <p:sp>
          <p:nvSpPr>
            <p:cNvPr id="69" name="TextBox 5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71" name="Freeform 51"/>
          <p:cNvSpPr/>
          <p:nvPr/>
        </p:nvSpPr>
        <p:spPr>
          <a:xfrm>
            <a:off x="1283074" y="7688218"/>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72" name="Group 52"/>
          <p:cNvGrpSpPr/>
          <p:nvPr/>
        </p:nvGrpSpPr>
        <p:grpSpPr>
          <a:xfrm>
            <a:off x="1006415" y="9043432"/>
            <a:ext cx="1196916" cy="1196916"/>
            <a:chOff x="0" y="0"/>
            <a:chExt cx="812800" cy="812800"/>
          </a:xfrm>
        </p:grpSpPr>
        <p:sp>
          <p:nvSpPr>
            <p:cNvPr id="7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538A"/>
            </a:solidFill>
          </p:spPr>
        </p:sp>
        <p:sp>
          <p:nvSpPr>
            <p:cNvPr id="74" name="TextBox 5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75" name="Freeform 55"/>
          <p:cNvSpPr/>
          <p:nvPr/>
        </p:nvSpPr>
        <p:spPr>
          <a:xfrm>
            <a:off x="1283074" y="9393812"/>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76" name="Group 2"/>
          <p:cNvGrpSpPr/>
          <p:nvPr/>
        </p:nvGrpSpPr>
        <p:grpSpPr>
          <a:xfrm>
            <a:off x="9790401" y="2251987"/>
            <a:ext cx="648999" cy="634268"/>
            <a:chOff x="0" y="0"/>
            <a:chExt cx="967158" cy="945205"/>
          </a:xfrm>
        </p:grpSpPr>
        <p:sp>
          <p:nvSpPr>
            <p:cNvPr id="77" name="Freeform 3"/>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7CD4D2"/>
            </a:solidFill>
          </p:spPr>
        </p:sp>
        <p:sp>
          <p:nvSpPr>
            <p:cNvPr id="78" name="TextBox 4"/>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6</a:t>
              </a:r>
              <a:endParaRPr lang="en-US" sz="2400" b="1" dirty="0">
                <a:solidFill>
                  <a:srgbClr val="FFFFFF"/>
                </a:solidFill>
                <a:latin typeface="Aileron Bold"/>
                <a:ea typeface="Aileron Bold"/>
                <a:cs typeface="Aileron Bold"/>
                <a:sym typeface="Aileron Bold"/>
              </a:endParaRPr>
            </a:p>
          </p:txBody>
        </p:sp>
      </p:grpSp>
      <p:grpSp>
        <p:nvGrpSpPr>
          <p:cNvPr id="79" name="Group 5"/>
          <p:cNvGrpSpPr/>
          <p:nvPr/>
        </p:nvGrpSpPr>
        <p:grpSpPr>
          <a:xfrm>
            <a:off x="9790401" y="9418381"/>
            <a:ext cx="648999" cy="634268"/>
            <a:chOff x="0" y="0"/>
            <a:chExt cx="967158" cy="945205"/>
          </a:xfrm>
        </p:grpSpPr>
        <p:sp>
          <p:nvSpPr>
            <p:cNvPr id="80" name="Freeform 6"/>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13538A"/>
            </a:solidFill>
          </p:spPr>
        </p:sp>
        <p:sp>
          <p:nvSpPr>
            <p:cNvPr id="81" name="TextBox 7"/>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smtClean="0">
                  <a:solidFill>
                    <a:srgbClr val="FFFFFF"/>
                  </a:solidFill>
                  <a:latin typeface="Aileron Bold"/>
                  <a:ea typeface="Aileron Bold"/>
                  <a:cs typeface="Aileron Bold"/>
                  <a:sym typeface="Aileron Bold"/>
                </a:rPr>
                <a:t>10</a:t>
              </a:r>
              <a:endParaRPr lang="en-US" sz="2400" b="1" dirty="0">
                <a:solidFill>
                  <a:srgbClr val="FFFFFF"/>
                </a:solidFill>
                <a:latin typeface="Aileron Bold"/>
                <a:ea typeface="Aileron Bold"/>
                <a:cs typeface="Aileron Bold"/>
                <a:sym typeface="Aileron Bold"/>
              </a:endParaRPr>
            </a:p>
          </p:txBody>
        </p:sp>
      </p:grpSp>
      <p:grpSp>
        <p:nvGrpSpPr>
          <p:cNvPr id="82" name="Group 8"/>
          <p:cNvGrpSpPr/>
          <p:nvPr/>
        </p:nvGrpSpPr>
        <p:grpSpPr>
          <a:xfrm>
            <a:off x="9790401" y="7617801"/>
            <a:ext cx="648999" cy="634268"/>
            <a:chOff x="0" y="0"/>
            <a:chExt cx="967158" cy="945205"/>
          </a:xfrm>
        </p:grpSpPr>
        <p:sp>
          <p:nvSpPr>
            <p:cNvPr id="83" name="Freeform 9"/>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2C92D5"/>
            </a:solidFill>
          </p:spPr>
        </p:sp>
        <p:sp>
          <p:nvSpPr>
            <p:cNvPr id="84" name="TextBox 10"/>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9</a:t>
              </a:r>
              <a:endParaRPr lang="en-US" sz="2400" b="1" dirty="0">
                <a:solidFill>
                  <a:srgbClr val="FFFFFF"/>
                </a:solidFill>
                <a:latin typeface="Aileron Bold"/>
                <a:ea typeface="Aileron Bold"/>
                <a:cs typeface="Aileron Bold"/>
                <a:sym typeface="Aileron Bold"/>
              </a:endParaRPr>
            </a:p>
          </p:txBody>
        </p:sp>
      </p:grpSp>
      <p:grpSp>
        <p:nvGrpSpPr>
          <p:cNvPr id="85" name="Group 11"/>
          <p:cNvGrpSpPr/>
          <p:nvPr/>
        </p:nvGrpSpPr>
        <p:grpSpPr>
          <a:xfrm>
            <a:off x="9790401" y="5817221"/>
            <a:ext cx="648999" cy="634268"/>
            <a:chOff x="0" y="0"/>
            <a:chExt cx="967158" cy="945205"/>
          </a:xfrm>
        </p:grpSpPr>
        <p:sp>
          <p:nvSpPr>
            <p:cNvPr id="86" name="Freeform 12"/>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37C9EF"/>
            </a:solidFill>
          </p:spPr>
        </p:sp>
        <p:sp>
          <p:nvSpPr>
            <p:cNvPr id="87" name="TextBox 13"/>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a:solidFill>
                    <a:srgbClr val="FFFFFF"/>
                  </a:solidFill>
                  <a:latin typeface="Aileron Bold"/>
                  <a:ea typeface="Aileron Bold"/>
                  <a:cs typeface="Aileron Bold"/>
                  <a:sym typeface="Aileron Bold"/>
                </a:rPr>
                <a:t>8</a:t>
              </a:r>
              <a:endParaRPr lang="en-US" sz="2400" b="1" dirty="0">
                <a:solidFill>
                  <a:srgbClr val="FFFFFF"/>
                </a:solidFill>
                <a:latin typeface="Aileron Bold"/>
                <a:ea typeface="Aileron Bold"/>
                <a:cs typeface="Aileron Bold"/>
                <a:sym typeface="Aileron Bold"/>
              </a:endParaRPr>
            </a:p>
          </p:txBody>
        </p:sp>
      </p:grpSp>
      <p:grpSp>
        <p:nvGrpSpPr>
          <p:cNvPr id="88" name="Group 14"/>
          <p:cNvGrpSpPr/>
          <p:nvPr/>
        </p:nvGrpSpPr>
        <p:grpSpPr>
          <a:xfrm>
            <a:off x="9790401" y="4016641"/>
            <a:ext cx="648999" cy="634268"/>
            <a:chOff x="0" y="0"/>
            <a:chExt cx="967158" cy="945205"/>
          </a:xfrm>
        </p:grpSpPr>
        <p:sp>
          <p:nvSpPr>
            <p:cNvPr id="89" name="Freeform 15"/>
            <p:cNvSpPr/>
            <p:nvPr/>
          </p:nvSpPr>
          <p:spPr>
            <a:xfrm>
              <a:off x="0" y="0"/>
              <a:ext cx="967158" cy="945205"/>
            </a:xfrm>
            <a:custGeom>
              <a:avLst/>
              <a:gdLst/>
              <a:ahLst/>
              <a:cxnLst/>
              <a:rect l="l" t="t" r="r" b="b"/>
              <a:pathLst>
                <a:path w="967158" h="945205">
                  <a:moveTo>
                    <a:pt x="483579" y="0"/>
                  </a:moveTo>
                  <a:cubicBezTo>
                    <a:pt x="216506" y="0"/>
                    <a:pt x="0" y="211591"/>
                    <a:pt x="0" y="472602"/>
                  </a:cubicBezTo>
                  <a:cubicBezTo>
                    <a:pt x="0" y="733614"/>
                    <a:pt x="216506" y="945205"/>
                    <a:pt x="483579" y="945205"/>
                  </a:cubicBezTo>
                  <a:cubicBezTo>
                    <a:pt x="750653" y="945205"/>
                    <a:pt x="967158" y="733614"/>
                    <a:pt x="967158" y="472602"/>
                  </a:cubicBezTo>
                  <a:cubicBezTo>
                    <a:pt x="967158" y="211591"/>
                    <a:pt x="750653" y="0"/>
                    <a:pt x="483579" y="0"/>
                  </a:cubicBezTo>
                  <a:close/>
                </a:path>
              </a:pathLst>
            </a:custGeom>
            <a:solidFill>
              <a:srgbClr val="4AB1B4"/>
            </a:solidFill>
          </p:spPr>
        </p:sp>
        <p:sp>
          <p:nvSpPr>
            <p:cNvPr id="90" name="TextBox 16"/>
            <p:cNvSpPr txBox="1"/>
            <p:nvPr/>
          </p:nvSpPr>
          <p:spPr>
            <a:xfrm>
              <a:off x="90671" y="40988"/>
              <a:ext cx="785816" cy="815604"/>
            </a:xfrm>
            <a:prstGeom prst="rect">
              <a:avLst/>
            </a:prstGeom>
          </p:spPr>
          <p:txBody>
            <a:bodyPr lIns="50800" tIns="50800" rIns="50800" bIns="50800" rtlCol="0" anchor="ctr"/>
            <a:lstStyle/>
            <a:p>
              <a:pPr algn="ctr">
                <a:lnSpc>
                  <a:spcPts val="3359"/>
                </a:lnSpc>
              </a:pPr>
              <a:r>
                <a:rPr lang="uk-UA" sz="2400" b="1" dirty="0" smtClean="0">
                  <a:solidFill>
                    <a:srgbClr val="FFFFFF"/>
                  </a:solidFill>
                  <a:latin typeface="Aileron Bold"/>
                  <a:ea typeface="Aileron Bold"/>
                  <a:cs typeface="Aileron Bold"/>
                  <a:sym typeface="Aileron Bold"/>
                </a:rPr>
                <a:t>7</a:t>
              </a:r>
              <a:endParaRPr lang="en-US" sz="2400" b="1" dirty="0">
                <a:solidFill>
                  <a:srgbClr val="FFFFFF"/>
                </a:solidFill>
                <a:latin typeface="Aileron Bold"/>
                <a:ea typeface="Aileron Bold"/>
                <a:cs typeface="Aileron Bold"/>
                <a:sym typeface="Aileron Bold"/>
              </a:endParaRPr>
            </a:p>
          </p:txBody>
        </p:sp>
      </p:grpSp>
      <p:grpSp>
        <p:nvGrpSpPr>
          <p:cNvPr id="91" name="Group 17"/>
          <p:cNvGrpSpPr/>
          <p:nvPr/>
        </p:nvGrpSpPr>
        <p:grpSpPr>
          <a:xfrm>
            <a:off x="10439400" y="1970663"/>
            <a:ext cx="1196916" cy="1196916"/>
            <a:chOff x="0" y="0"/>
            <a:chExt cx="812800" cy="812800"/>
          </a:xfrm>
        </p:grpSpPr>
        <p:sp>
          <p:nvSpPr>
            <p:cNvPr id="92"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CD4D2"/>
            </a:solidFill>
          </p:spPr>
        </p:sp>
        <p:sp>
          <p:nvSpPr>
            <p:cNvPr id="93" name="TextBox 19"/>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94" name="Freeform 20"/>
          <p:cNvSpPr/>
          <p:nvPr/>
        </p:nvSpPr>
        <p:spPr>
          <a:xfrm>
            <a:off x="10716059" y="2321043"/>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98" name="Group 40"/>
          <p:cNvGrpSpPr/>
          <p:nvPr/>
        </p:nvGrpSpPr>
        <p:grpSpPr>
          <a:xfrm>
            <a:off x="10439400" y="3735317"/>
            <a:ext cx="1196916" cy="1196916"/>
            <a:chOff x="0" y="0"/>
            <a:chExt cx="812800" cy="812800"/>
          </a:xfrm>
        </p:grpSpPr>
        <p:sp>
          <p:nvSpPr>
            <p:cNvPr id="99"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AB1B4"/>
            </a:solidFill>
          </p:spPr>
        </p:sp>
        <p:sp>
          <p:nvSpPr>
            <p:cNvPr id="101" name="TextBox 42"/>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02" name="Freeform 43"/>
          <p:cNvSpPr/>
          <p:nvPr/>
        </p:nvSpPr>
        <p:spPr>
          <a:xfrm>
            <a:off x="10716059" y="408569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103" name="Group 44"/>
          <p:cNvGrpSpPr/>
          <p:nvPr/>
        </p:nvGrpSpPr>
        <p:grpSpPr>
          <a:xfrm>
            <a:off x="10439400" y="5535897"/>
            <a:ext cx="1196916" cy="1196916"/>
            <a:chOff x="0" y="0"/>
            <a:chExt cx="812800" cy="812800"/>
          </a:xfrm>
        </p:grpSpPr>
        <p:sp>
          <p:nvSpPr>
            <p:cNvPr id="104" name="Freeform 4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7C9EF"/>
            </a:solidFill>
          </p:spPr>
        </p:sp>
        <p:sp>
          <p:nvSpPr>
            <p:cNvPr id="105" name="TextBox 46"/>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06" name="Freeform 47"/>
          <p:cNvSpPr/>
          <p:nvPr/>
        </p:nvSpPr>
        <p:spPr>
          <a:xfrm>
            <a:off x="10716059" y="588627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107" name="Group 48"/>
          <p:cNvGrpSpPr/>
          <p:nvPr/>
        </p:nvGrpSpPr>
        <p:grpSpPr>
          <a:xfrm>
            <a:off x="10439400" y="7336477"/>
            <a:ext cx="1196916" cy="1196916"/>
            <a:chOff x="0" y="0"/>
            <a:chExt cx="812800" cy="812800"/>
          </a:xfrm>
        </p:grpSpPr>
        <p:sp>
          <p:nvSpPr>
            <p:cNvPr id="108"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C92D5"/>
            </a:solidFill>
          </p:spPr>
        </p:sp>
        <p:sp>
          <p:nvSpPr>
            <p:cNvPr id="109" name="TextBox 50"/>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10" name="Freeform 51"/>
          <p:cNvSpPr/>
          <p:nvPr/>
        </p:nvSpPr>
        <p:spPr>
          <a:xfrm>
            <a:off x="10716059" y="7686857"/>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grpSp>
        <p:nvGrpSpPr>
          <p:cNvPr id="111" name="Group 52"/>
          <p:cNvGrpSpPr/>
          <p:nvPr/>
        </p:nvGrpSpPr>
        <p:grpSpPr>
          <a:xfrm>
            <a:off x="10439400" y="9042071"/>
            <a:ext cx="1196916" cy="1196916"/>
            <a:chOff x="0" y="0"/>
            <a:chExt cx="812800" cy="812800"/>
          </a:xfrm>
        </p:grpSpPr>
        <p:sp>
          <p:nvSpPr>
            <p:cNvPr id="112"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3538A"/>
            </a:solidFill>
          </p:spPr>
        </p:sp>
        <p:sp>
          <p:nvSpPr>
            <p:cNvPr id="113" name="TextBox 54"/>
            <p:cNvSpPr txBox="1"/>
            <p:nvPr/>
          </p:nvSpPr>
          <p:spPr>
            <a:xfrm>
              <a:off x="76200" y="38100"/>
              <a:ext cx="660400" cy="698500"/>
            </a:xfrm>
            <a:prstGeom prst="rect">
              <a:avLst/>
            </a:prstGeom>
          </p:spPr>
          <p:txBody>
            <a:bodyPr lIns="50800" tIns="50800" rIns="50800" bIns="50800" rtlCol="0" anchor="ctr"/>
            <a:lstStyle/>
            <a:p>
              <a:pPr algn="ctr">
                <a:lnSpc>
                  <a:spcPts val="2100"/>
                </a:lnSpc>
              </a:pPr>
              <a:endParaRPr dirty="0"/>
            </a:p>
          </p:txBody>
        </p:sp>
      </p:grpSp>
      <p:sp>
        <p:nvSpPr>
          <p:cNvPr id="114" name="Freeform 55"/>
          <p:cNvSpPr/>
          <p:nvPr/>
        </p:nvSpPr>
        <p:spPr>
          <a:xfrm>
            <a:off x="10716059" y="9392451"/>
            <a:ext cx="643598" cy="496156"/>
          </a:xfrm>
          <a:custGeom>
            <a:avLst/>
            <a:gdLst/>
            <a:ahLst/>
            <a:cxnLst/>
            <a:rect l="l" t="t" r="r" b="b"/>
            <a:pathLst>
              <a:path w="643598" h="496156">
                <a:moveTo>
                  <a:pt x="0" y="0"/>
                </a:moveTo>
                <a:lnTo>
                  <a:pt x="643598" y="0"/>
                </a:lnTo>
                <a:lnTo>
                  <a:pt x="643598" y="496156"/>
                </a:lnTo>
                <a:lnTo>
                  <a:pt x="0" y="496156"/>
                </a:lnTo>
                <a:lnTo>
                  <a:pt x="0" y="0"/>
                </a:lnTo>
                <a:close/>
              </a:path>
            </a:pathLst>
          </a:custGeom>
          <a:blipFill>
            <a:blip r:embed="rId24">
              <a:extLst>
                <a:ext uri="{96DAC541-7B7A-43D3-8B79-37D633B846F1}">
                  <asvg:svgBlip xmlns="" xmlns:asvg="http://schemas.microsoft.com/office/drawing/2016/SVG/main" r:embed="rId3"/>
                </a:ext>
              </a:extLst>
            </a:blip>
            <a:stretch>
              <a:fillRect/>
            </a:stretch>
          </a:blipFill>
        </p:spPr>
      </p:sp>
      <p:sp>
        <p:nvSpPr>
          <p:cNvPr id="117" name="Freeform 3"/>
          <p:cNvSpPr/>
          <p:nvPr/>
        </p:nvSpPr>
        <p:spPr>
          <a:xfrm>
            <a:off x="2501111" y="1899613"/>
            <a:ext cx="4944177"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119" name="Group 11"/>
          <p:cNvGrpSpPr/>
          <p:nvPr/>
        </p:nvGrpSpPr>
        <p:grpSpPr>
          <a:xfrm>
            <a:off x="2501112" y="3376506"/>
            <a:ext cx="4908158" cy="1671052"/>
            <a:chOff x="0" y="-57150"/>
            <a:chExt cx="812800" cy="440112"/>
          </a:xfrm>
        </p:grpSpPr>
        <p:sp>
          <p:nvSpPr>
            <p:cNvPr id="120" name="Freeform 12"/>
            <p:cNvSpPr/>
            <p:nvPr/>
          </p:nvSpPr>
          <p:spPr>
            <a:xfrm>
              <a:off x="0" y="-390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21"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2" name="Group 20"/>
          <p:cNvGrpSpPr/>
          <p:nvPr/>
        </p:nvGrpSpPr>
        <p:grpSpPr>
          <a:xfrm>
            <a:off x="2501112" y="5287383"/>
            <a:ext cx="4971346" cy="1454060"/>
            <a:chOff x="0" y="0"/>
            <a:chExt cx="812800" cy="382962"/>
          </a:xfrm>
        </p:grpSpPr>
        <p:sp>
          <p:nvSpPr>
            <p:cNvPr id="123"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24"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5" name="Group 29"/>
          <p:cNvGrpSpPr/>
          <p:nvPr/>
        </p:nvGrpSpPr>
        <p:grpSpPr>
          <a:xfrm>
            <a:off x="2487526" y="6977498"/>
            <a:ext cx="4971346" cy="1454060"/>
            <a:chOff x="0" y="0"/>
            <a:chExt cx="812800" cy="382962"/>
          </a:xfrm>
        </p:grpSpPr>
        <p:sp>
          <p:nvSpPr>
            <p:cNvPr id="126"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27"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8" name="Group 38"/>
          <p:cNvGrpSpPr/>
          <p:nvPr/>
        </p:nvGrpSpPr>
        <p:grpSpPr>
          <a:xfrm>
            <a:off x="2501750" y="8733224"/>
            <a:ext cx="5034533" cy="1454060"/>
            <a:chOff x="0" y="0"/>
            <a:chExt cx="812800" cy="382962"/>
          </a:xfrm>
        </p:grpSpPr>
        <p:sp>
          <p:nvSpPr>
            <p:cNvPr id="129" name="Freeform 3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30" name="TextBox 4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sp>
        <p:nvSpPr>
          <p:cNvPr id="131" name="TextBox 7"/>
          <p:cNvSpPr txBox="1"/>
          <p:nvPr/>
        </p:nvSpPr>
        <p:spPr>
          <a:xfrm>
            <a:off x="2443217" y="1920407"/>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самостійно навчаються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протягом всього життя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2" name="TextBox 7"/>
          <p:cNvSpPr txBox="1"/>
          <p:nvPr/>
        </p:nvSpPr>
        <p:spPr>
          <a:xfrm>
            <a:off x="2425932" y="3446014"/>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знають свої сильні сторони </a:t>
            </a:r>
          </a:p>
        </p:txBody>
      </p:sp>
      <p:sp>
        <p:nvSpPr>
          <p:cNvPr id="133" name="TextBox 7"/>
          <p:cNvSpPr txBox="1"/>
          <p:nvPr/>
        </p:nvSpPr>
        <p:spPr>
          <a:xfrm>
            <a:off x="2373781" y="5130265"/>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гнучкі</a:t>
            </a:r>
            <a:r>
              <a:rPr lang="ru-RU" altLang="uk-UA" sz="2800" b="1" dirty="0" smtClean="0">
                <a:solidFill>
                  <a:schemeClr val="bg1"/>
                </a:solidFill>
                <a:latin typeface="Tahoma" panose="020B0604030504040204" pitchFamily="34" charset="0"/>
                <a:cs typeface="Tahoma" panose="020B0604030504040204" pitchFamily="34" charset="0"/>
              </a:rPr>
              <a:t> </a:t>
            </a:r>
            <a:r>
              <a:rPr lang="ru-RU" altLang="uk-UA" sz="2800" b="1" dirty="0">
                <a:solidFill>
                  <a:schemeClr val="bg1"/>
                </a:solidFill>
                <a:latin typeface="Tahoma" panose="020B0604030504040204" pitchFamily="34" charset="0"/>
                <a:cs typeface="Tahoma" panose="020B0604030504040204" pitchFamily="34" charset="0"/>
              </a:rPr>
              <a:t>та легко </a:t>
            </a:r>
            <a:r>
              <a:rPr lang="uk-UA" altLang="uk-UA" sz="2800" b="1" dirty="0" smtClean="0">
                <a:solidFill>
                  <a:schemeClr val="bg1"/>
                </a:solidFill>
                <a:latin typeface="Tahoma" panose="020B0604030504040204" pitchFamily="34" charset="0"/>
                <a:cs typeface="Tahoma" panose="020B0604030504040204" pitchFamily="34" charset="0"/>
              </a:rPr>
              <a:t>адаптуються</a:t>
            </a:r>
            <a:r>
              <a:rPr lang="ru-RU" altLang="uk-UA" sz="2800" b="1" dirty="0" smtClean="0">
                <a:solidFill>
                  <a:schemeClr val="bg1"/>
                </a:solidFill>
                <a:latin typeface="Tahoma" panose="020B0604030504040204" pitchFamily="34" charset="0"/>
                <a:cs typeface="Tahoma" panose="020B0604030504040204" pitchFamily="34" charset="0"/>
              </a:rPr>
              <a:t> </a:t>
            </a:r>
            <a:r>
              <a:rPr lang="ru-RU" altLang="uk-UA" sz="2800" b="1" dirty="0">
                <a:solidFill>
                  <a:schemeClr val="bg1"/>
                </a:solidFill>
                <a:latin typeface="Tahoma" panose="020B0604030504040204" pitchFamily="34" charset="0"/>
                <a:cs typeface="Tahoma" panose="020B0604030504040204" pitchFamily="34" charset="0"/>
              </a:rPr>
              <a:t>до </a:t>
            </a:r>
            <a:r>
              <a:rPr lang="uk-UA" altLang="uk-UA" sz="2800" b="1" dirty="0" smtClean="0">
                <a:solidFill>
                  <a:schemeClr val="bg1"/>
                </a:solidFill>
                <a:latin typeface="Tahoma" panose="020B0604030504040204" pitchFamily="34" charset="0"/>
                <a:cs typeface="Tahoma" panose="020B0604030504040204" pitchFamily="34" charset="0"/>
              </a:rPr>
              <a:t>змін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4" name="TextBox 7"/>
          <p:cNvSpPr txBox="1"/>
          <p:nvPr/>
        </p:nvSpPr>
        <p:spPr>
          <a:xfrm>
            <a:off x="2486948" y="6865911"/>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мислять рефлексивно, творчо та цілісно</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5" name="TextBox 7"/>
          <p:cNvSpPr txBox="1"/>
          <p:nvPr/>
        </p:nvSpPr>
        <p:spPr>
          <a:xfrm>
            <a:off x="2413203" y="8587960"/>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вміють вирішувати проблеми</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36" name="Freeform 3"/>
          <p:cNvSpPr/>
          <p:nvPr/>
        </p:nvSpPr>
        <p:spPr>
          <a:xfrm>
            <a:off x="12084117" y="1953488"/>
            <a:ext cx="4944177" cy="1454060"/>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grpSp>
        <p:nvGrpSpPr>
          <p:cNvPr id="137" name="Group 11"/>
          <p:cNvGrpSpPr/>
          <p:nvPr/>
        </p:nvGrpSpPr>
        <p:grpSpPr>
          <a:xfrm>
            <a:off x="12084118" y="3430381"/>
            <a:ext cx="4908158" cy="1671052"/>
            <a:chOff x="0" y="-57150"/>
            <a:chExt cx="812800" cy="440112"/>
          </a:xfrm>
        </p:grpSpPr>
        <p:sp>
          <p:nvSpPr>
            <p:cNvPr id="138" name="Freeform 12"/>
            <p:cNvSpPr/>
            <p:nvPr/>
          </p:nvSpPr>
          <p:spPr>
            <a:xfrm>
              <a:off x="0" y="-390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39" name="TextBox 13"/>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0" name="Group 20"/>
          <p:cNvGrpSpPr/>
          <p:nvPr/>
        </p:nvGrpSpPr>
        <p:grpSpPr>
          <a:xfrm>
            <a:off x="12084118" y="5341258"/>
            <a:ext cx="4971346" cy="1454060"/>
            <a:chOff x="0" y="0"/>
            <a:chExt cx="812800" cy="382962"/>
          </a:xfrm>
        </p:grpSpPr>
        <p:sp>
          <p:nvSpPr>
            <p:cNvPr id="141" name="Freeform 21"/>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42" name="TextBox 22"/>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3" name="Group 29"/>
          <p:cNvGrpSpPr/>
          <p:nvPr/>
        </p:nvGrpSpPr>
        <p:grpSpPr>
          <a:xfrm>
            <a:off x="12101548" y="7074013"/>
            <a:ext cx="4971346" cy="1454060"/>
            <a:chOff x="0" y="0"/>
            <a:chExt cx="812800" cy="382962"/>
          </a:xfrm>
        </p:grpSpPr>
        <p:sp>
          <p:nvSpPr>
            <p:cNvPr id="144" name="Freeform 30"/>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45" name="TextBox 31"/>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6" name="Group 38"/>
          <p:cNvGrpSpPr/>
          <p:nvPr/>
        </p:nvGrpSpPr>
        <p:grpSpPr>
          <a:xfrm>
            <a:off x="12084756" y="8787099"/>
            <a:ext cx="5034533" cy="1454060"/>
            <a:chOff x="0" y="0"/>
            <a:chExt cx="812800" cy="382962"/>
          </a:xfrm>
        </p:grpSpPr>
        <p:sp>
          <p:nvSpPr>
            <p:cNvPr id="147" name="Freeform 3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48" name="TextBox 4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sp>
        <p:nvSpPr>
          <p:cNvPr id="149" name="TextBox 7"/>
          <p:cNvSpPr txBox="1"/>
          <p:nvPr/>
        </p:nvSpPr>
        <p:spPr>
          <a:xfrm>
            <a:off x="12026223" y="1974282"/>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в</a:t>
            </a:r>
            <a:r>
              <a:rPr lang="uk-UA" altLang="uk-UA" sz="2800" b="1" dirty="0" smtClean="0">
                <a:solidFill>
                  <a:schemeClr val="bg1"/>
                </a:solidFill>
                <a:latin typeface="Tahoma" panose="020B0604030504040204" pitchFamily="34" charset="0"/>
                <a:cs typeface="Tahoma" panose="020B0604030504040204" pitchFamily="34" charset="0"/>
              </a:rPr>
              <a:t>міють приймати відповідальні рішення</a:t>
            </a:r>
          </a:p>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 </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0" name="TextBox 7"/>
          <p:cNvSpPr txBox="1"/>
          <p:nvPr/>
        </p:nvSpPr>
        <p:spPr>
          <a:xfrm>
            <a:off x="12008938" y="3499889"/>
            <a:ext cx="5034535" cy="1667482"/>
          </a:xfrm>
          <a:prstGeom prst="rect">
            <a:avLst/>
          </a:prstGeom>
        </p:spPr>
        <p:txBody>
          <a:bodyPr lIns="50800" tIns="50800" rIns="50800" bIns="50800" rtlCol="0" anchor="ctr"/>
          <a:lstStyle/>
          <a:p>
            <a:pPr algn="ctr">
              <a:spcBef>
                <a:spcPct val="0"/>
              </a:spcBef>
              <a:defRPr/>
            </a:pPr>
            <a:r>
              <a:rPr lang="uk-UA" altLang="uk-UA" sz="2800" b="1" dirty="0">
                <a:solidFill>
                  <a:schemeClr val="bg1"/>
                </a:solidFill>
                <a:latin typeface="Tahoma" panose="020B0604030504040204" pitchFamily="34" charset="0"/>
                <a:cs typeface="Tahoma" panose="020B0604030504040204" pitchFamily="34" charset="0"/>
              </a:rPr>
              <a:t>піклуються про інших</a:t>
            </a:r>
          </a:p>
        </p:txBody>
      </p:sp>
      <p:sp>
        <p:nvSpPr>
          <p:cNvPr id="151" name="TextBox 7"/>
          <p:cNvSpPr txBox="1"/>
          <p:nvPr/>
        </p:nvSpPr>
        <p:spPr>
          <a:xfrm>
            <a:off x="11956787" y="5184140"/>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відповідальні громадяни з морально-етичними чеснотами</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2" name="TextBox 7"/>
          <p:cNvSpPr txBox="1"/>
          <p:nvPr/>
        </p:nvSpPr>
        <p:spPr>
          <a:xfrm>
            <a:off x="12069954" y="6919786"/>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бачать у своїй справі сенс, гідність та покликання</a:t>
            </a:r>
            <a:endParaRPr lang="uk-UA" altLang="uk-UA" sz="2800" b="1" dirty="0">
              <a:solidFill>
                <a:schemeClr val="bg1"/>
              </a:solidFill>
              <a:latin typeface="Tahoma" panose="020B0604030504040204" pitchFamily="34" charset="0"/>
              <a:cs typeface="Tahoma" panose="020B0604030504040204" pitchFamily="34" charset="0"/>
            </a:endParaRPr>
          </a:p>
        </p:txBody>
      </p:sp>
      <p:sp>
        <p:nvSpPr>
          <p:cNvPr id="153" name="TextBox 7"/>
          <p:cNvSpPr txBox="1"/>
          <p:nvPr/>
        </p:nvSpPr>
        <p:spPr>
          <a:xfrm>
            <a:off x="11996209" y="8641835"/>
            <a:ext cx="5034535" cy="1667482"/>
          </a:xfrm>
          <a:prstGeom prst="rect">
            <a:avLst/>
          </a:prstGeom>
        </p:spPr>
        <p:txBody>
          <a:bodyPr lIns="50800" tIns="50800" rIns="50800" bIns="50800" rtlCol="0" anchor="ctr"/>
          <a:lstStyle/>
          <a:p>
            <a:pPr algn="ctr">
              <a:spcBef>
                <a:spcPct val="0"/>
              </a:spcBef>
              <a:defRPr/>
            </a:pPr>
            <a:r>
              <a:rPr lang="uk-UA" altLang="uk-UA" sz="2800" b="1" dirty="0" smtClean="0">
                <a:solidFill>
                  <a:schemeClr val="bg1"/>
                </a:solidFill>
                <a:latin typeface="Tahoma" panose="020B0604030504040204" pitchFamily="34" charset="0"/>
                <a:cs typeface="Tahoma" panose="020B0604030504040204" pitchFamily="34" charset="0"/>
              </a:rPr>
              <a:t>поважають права інших та роблять свій внесок у загальне благо</a:t>
            </a:r>
            <a:endParaRPr lang="uk-UA" altLang="uk-UA" sz="2800" b="1" dirty="0">
              <a:solidFill>
                <a:schemeClr val="bg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51847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358801" y="1008701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057400" y="-1890379"/>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46" name="TextBox 17"/>
          <p:cNvSpPr txBox="1"/>
          <p:nvPr/>
        </p:nvSpPr>
        <p:spPr>
          <a:xfrm rot="16200000">
            <a:off x="8025852" y="-5080852"/>
            <a:ext cx="1898617" cy="16458123"/>
          </a:xfrm>
          <a:prstGeom prst="rect">
            <a:avLst/>
          </a:prstGeom>
        </p:spPr>
        <p:txBody>
          <a:bodyPr lIns="45667" tIns="45667" rIns="45667" bIns="45667" rtlCol="0" anchor="ctr"/>
          <a:lstStyle/>
          <a:p>
            <a:pPr algn="ctr">
              <a:lnSpc>
                <a:spcPts val="2768"/>
              </a:lnSpc>
            </a:pPr>
            <a:endParaRPr/>
          </a:p>
        </p:txBody>
      </p:sp>
      <p:sp>
        <p:nvSpPr>
          <p:cNvPr id="7" name="AutoShape 8" descr="Атестація 2025: порядок проведення - Новин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uk-UA"/>
          </a:p>
        </p:txBody>
      </p:sp>
      <p:sp>
        <p:nvSpPr>
          <p:cNvPr id="4" name="Прямоугольник 3"/>
          <p:cNvSpPr/>
          <p:nvPr/>
        </p:nvSpPr>
        <p:spPr>
          <a:xfrm>
            <a:off x="746099" y="3161712"/>
            <a:ext cx="16524798" cy="3939540"/>
          </a:xfrm>
          <a:prstGeom prst="rect">
            <a:avLst/>
          </a:prstGeom>
        </p:spPr>
        <p:txBody>
          <a:bodyPr wrap="square">
            <a:spAutoFit/>
          </a:bodyPr>
          <a:lstStyle/>
          <a:p>
            <a:pPr lvl="0" algn="ctr">
              <a:lnSpc>
                <a:spcPts val="6000"/>
              </a:lnSpc>
            </a:pPr>
            <a:r>
              <a:rPr lang="uk-UA" sz="5400" b="1" dirty="0" smtClean="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rPr>
              <a:t>«Ми підготуємо дітей до робочих місць, яких ЩЕ немає, до використання інформаційних ресурсів, яких ПОКИ не існує, до вирішення проблем, про існування яких ми ЩЕ не знаємо»</a:t>
            </a:r>
            <a:endParaRPr lang="uk-UA" sz="5400" b="1" dirty="0">
              <a:solidFill>
                <a:srgbClr val="1F0A49"/>
              </a:solidFill>
              <a:latin typeface="Tahoma" panose="020B0604030504040204" pitchFamily="34" charset="0"/>
              <a:ea typeface="Tahoma" panose="020B0604030504040204" pitchFamily="34" charset="0"/>
              <a:cs typeface="Tahoma" panose="020B0604030504040204" pitchFamily="34" charset="0"/>
              <a:sym typeface="Canva Sans Bold"/>
            </a:endParaRPr>
          </a:p>
        </p:txBody>
      </p:sp>
      <p:sp>
        <p:nvSpPr>
          <p:cNvPr id="97" name="Freeform 38"/>
          <p:cNvSpPr/>
          <p:nvPr/>
        </p:nvSpPr>
        <p:spPr>
          <a:xfrm>
            <a:off x="15765840" y="3033296"/>
            <a:ext cx="833588" cy="768984"/>
          </a:xfrm>
          <a:custGeom>
            <a:avLst/>
            <a:gdLst/>
            <a:ahLst/>
            <a:cxnLst/>
            <a:rect l="l" t="t" r="r" b="b"/>
            <a:pathLst>
              <a:path w="815914" h="752680">
                <a:moveTo>
                  <a:pt x="0" y="0"/>
                </a:moveTo>
                <a:lnTo>
                  <a:pt x="815914" y="0"/>
                </a:lnTo>
                <a:lnTo>
                  <a:pt x="815914" y="752680"/>
                </a:lnTo>
                <a:lnTo>
                  <a:pt x="0" y="752680"/>
                </a:lnTo>
                <a:lnTo>
                  <a:pt x="0" y="0"/>
                </a:lnTo>
                <a:close/>
              </a:path>
            </a:pathLst>
          </a:custGeom>
          <a:blipFill>
            <a:blip r:embed="rId24">
              <a:extLst>
                <a:ext uri="{96DAC541-7B7A-43D3-8B79-37D633B846F1}">
                  <asvg:svgBlip xmlns="" xmlns:asvg="http://schemas.microsoft.com/office/drawing/2016/SVG/main" r:embed="rId26"/>
                </a:ext>
              </a:extLst>
            </a:blip>
            <a:stretch>
              <a:fillRect/>
            </a:stretch>
          </a:blipFill>
          <a:ln cap="sq">
            <a:noFill/>
            <a:prstDash val="solid"/>
            <a:miter/>
          </a:ln>
        </p:spPr>
      </p:sp>
      <p:sp>
        <p:nvSpPr>
          <p:cNvPr id="113" name="Freeform 29"/>
          <p:cNvSpPr/>
          <p:nvPr/>
        </p:nvSpPr>
        <p:spPr>
          <a:xfrm>
            <a:off x="-126464" y="250442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7">
              <a:extLst>
                <a:ext uri="{96DAC541-7B7A-43D3-8B79-37D633B846F1}">
                  <asvg:svgBlip xmlns="" xmlns:asvg="http://schemas.microsoft.com/office/drawing/2016/SVG/main" r:embed="rId13"/>
                </a:ext>
              </a:extLst>
            </a:blip>
            <a:stretch>
              <a:fillRect/>
            </a:stretch>
          </a:blipFill>
        </p:spPr>
      </p:sp>
      <p:sp>
        <p:nvSpPr>
          <p:cNvPr id="19" name="Freeform 29"/>
          <p:cNvSpPr/>
          <p:nvPr/>
        </p:nvSpPr>
        <p:spPr>
          <a:xfrm>
            <a:off x="15557500" y="8711933"/>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7">
              <a:extLst>
                <a:ext uri="{96DAC541-7B7A-43D3-8B79-37D633B846F1}">
                  <asvg:svgBlip xmlns="" xmlns:asvg="http://schemas.microsoft.com/office/drawing/2016/SVG/main" r:embed="rId13"/>
                </a:ext>
              </a:extLst>
            </a:blip>
            <a:stretch>
              <a:fillRect/>
            </a:stretch>
          </a:blipFill>
        </p:spPr>
      </p:sp>
      <p:sp>
        <p:nvSpPr>
          <p:cNvPr id="21" name="TextBox 78"/>
          <p:cNvSpPr txBox="1"/>
          <p:nvPr/>
        </p:nvSpPr>
        <p:spPr>
          <a:xfrm>
            <a:off x="9710723" y="7600693"/>
            <a:ext cx="8577277" cy="371897"/>
          </a:xfrm>
          <a:prstGeom prst="rect">
            <a:avLst/>
          </a:prstGeom>
        </p:spPr>
        <p:txBody>
          <a:bodyPr wrap="square" lIns="0" tIns="0" rIns="0" bIns="0" rtlCol="0" anchor="t">
            <a:spAutoFit/>
          </a:bodyPr>
          <a:lstStyle/>
          <a:p>
            <a:pPr marL="0" lvl="1">
              <a:lnSpc>
                <a:spcPts val="2940"/>
              </a:lnSpc>
              <a:spcBef>
                <a:spcPct val="0"/>
              </a:spcBef>
            </a:pPr>
            <a:r>
              <a:rPr lang="uk-UA" sz="3600" b="1" spc="67" dirty="0">
                <a:solidFill>
                  <a:srgbClr val="000000"/>
                </a:solidFill>
                <a:latin typeface="DM Sans Bold"/>
                <a:ea typeface="DM Sans Bold"/>
                <a:cs typeface="DM Sans Bold"/>
                <a:sym typeface="DM Sans Bold"/>
              </a:rPr>
              <a:t>Концепція «Нова українська школа»</a:t>
            </a:r>
          </a:p>
        </p:txBody>
      </p:sp>
    </p:spTree>
    <p:extLst>
      <p:ext uri="{BB962C8B-B14F-4D97-AF65-F5344CB8AC3E}">
        <p14:creationId xmlns:p14="http://schemas.microsoft.com/office/powerpoint/2010/main" val="12467042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8748" y="4693249"/>
            <a:ext cx="17202101" cy="2686228"/>
          </a:xfrm>
          <a:custGeom>
            <a:avLst/>
            <a:gdLst/>
            <a:ahLst/>
            <a:cxnLst/>
            <a:rect l="l" t="t" r="r" b="b"/>
            <a:pathLst>
              <a:path w="19897984" h="2686228">
                <a:moveTo>
                  <a:pt x="0" y="0"/>
                </a:moveTo>
                <a:lnTo>
                  <a:pt x="19897984" y="0"/>
                </a:lnTo>
                <a:lnTo>
                  <a:pt x="19897984" y="2686227"/>
                </a:lnTo>
                <a:lnTo>
                  <a:pt x="0" y="268622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828529" y="3199881"/>
            <a:ext cx="3476032" cy="3476032"/>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4">
              <a:alphaModFix amt="15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5218383" y="2534085"/>
            <a:ext cx="3476032" cy="3476032"/>
          </a:xfrm>
          <a:custGeom>
            <a:avLst/>
            <a:gdLst/>
            <a:ahLst/>
            <a:cxnLst/>
            <a:rect l="l" t="t" r="r" b="b"/>
            <a:pathLst>
              <a:path w="3476032" h="3476032">
                <a:moveTo>
                  <a:pt x="0" y="0"/>
                </a:moveTo>
                <a:lnTo>
                  <a:pt x="3476032" y="0"/>
                </a:lnTo>
                <a:lnTo>
                  <a:pt x="3476032" y="3476032"/>
                </a:lnTo>
                <a:lnTo>
                  <a:pt x="0" y="3476032"/>
                </a:lnTo>
                <a:lnTo>
                  <a:pt x="0" y="0"/>
                </a:lnTo>
                <a:close/>
              </a:path>
            </a:pathLst>
          </a:custGeom>
          <a:blipFill>
            <a:blip r:embed="rId4">
              <a:alphaModFix amt="15000"/>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9599290" y="2340639"/>
            <a:ext cx="3476032" cy="3476032"/>
          </a:xfrm>
          <a:custGeom>
            <a:avLst/>
            <a:gdLst/>
            <a:ahLst/>
            <a:cxnLst/>
            <a:rect l="l" t="t" r="r" b="b"/>
            <a:pathLst>
              <a:path w="3476032" h="3476032">
                <a:moveTo>
                  <a:pt x="0" y="0"/>
                </a:moveTo>
                <a:lnTo>
                  <a:pt x="3476032" y="0"/>
                </a:lnTo>
                <a:lnTo>
                  <a:pt x="3476032" y="3476031"/>
                </a:lnTo>
                <a:lnTo>
                  <a:pt x="0" y="3476031"/>
                </a:lnTo>
                <a:lnTo>
                  <a:pt x="0" y="0"/>
                </a:lnTo>
                <a:close/>
              </a:path>
            </a:pathLst>
          </a:custGeom>
          <a:blipFill>
            <a:blip r:embed="rId4">
              <a:alphaModFix amt="15000"/>
              <a:extLst>
                <a:ext uri="{96DAC541-7B7A-43D3-8B79-37D633B846F1}">
                  <asvg:svgBlip xmlns="" xmlns:asvg="http://schemas.microsoft.com/office/drawing/2016/SVG/main" r:embed="rId5"/>
                </a:ext>
              </a:extLst>
            </a:blip>
            <a:stretch>
              <a:fillRect/>
            </a:stretch>
          </a:blipFill>
        </p:spPr>
      </p:sp>
      <p:sp>
        <p:nvSpPr>
          <p:cNvPr id="6" name="Freeform 6"/>
          <p:cNvSpPr/>
          <p:nvPr/>
        </p:nvSpPr>
        <p:spPr>
          <a:xfrm>
            <a:off x="13976418" y="2572034"/>
            <a:ext cx="3476032" cy="3476032"/>
          </a:xfrm>
          <a:custGeom>
            <a:avLst/>
            <a:gdLst/>
            <a:ahLst/>
            <a:cxnLst/>
            <a:rect l="l" t="t" r="r" b="b"/>
            <a:pathLst>
              <a:path w="3476032" h="3476032">
                <a:moveTo>
                  <a:pt x="0" y="0"/>
                </a:moveTo>
                <a:lnTo>
                  <a:pt x="3476031" y="0"/>
                </a:lnTo>
                <a:lnTo>
                  <a:pt x="3476031" y="3476031"/>
                </a:lnTo>
                <a:lnTo>
                  <a:pt x="0" y="3476031"/>
                </a:lnTo>
                <a:lnTo>
                  <a:pt x="0" y="0"/>
                </a:lnTo>
                <a:close/>
              </a:path>
            </a:pathLst>
          </a:custGeom>
          <a:blipFill>
            <a:blip r:embed="rId4">
              <a:alphaModFix amt="15000"/>
              <a:extLst>
                <a:ext uri="{96DAC541-7B7A-43D3-8B79-37D633B846F1}">
                  <asvg:svgBlip xmlns="" xmlns:asvg="http://schemas.microsoft.com/office/drawing/2016/SVG/main" r:embed="rId5"/>
                </a:ext>
              </a:extLst>
            </a:blip>
            <a:stretch>
              <a:fillRect/>
            </a:stretch>
          </a:blipFill>
        </p:spPr>
      </p:sp>
      <p:grpSp>
        <p:nvGrpSpPr>
          <p:cNvPr id="7" name="Group 7"/>
          <p:cNvGrpSpPr/>
          <p:nvPr/>
        </p:nvGrpSpPr>
        <p:grpSpPr>
          <a:xfrm>
            <a:off x="1738071" y="4157332"/>
            <a:ext cx="1670990" cy="1670990"/>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9" name="TextBox 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1" name="Group 11"/>
          <p:cNvGrpSpPr/>
          <p:nvPr/>
        </p:nvGrpSpPr>
        <p:grpSpPr>
          <a:xfrm>
            <a:off x="6120904" y="3436606"/>
            <a:ext cx="1670990" cy="1670990"/>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3" name="TextBox 1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4" name="Group 14"/>
          <p:cNvGrpSpPr/>
          <p:nvPr/>
        </p:nvGrpSpPr>
        <p:grpSpPr>
          <a:xfrm>
            <a:off x="10501193" y="3243159"/>
            <a:ext cx="1670990" cy="1670990"/>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6" name="TextBox 16"/>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grpSp>
        <p:nvGrpSpPr>
          <p:cNvPr id="17" name="Group 17"/>
          <p:cNvGrpSpPr/>
          <p:nvPr/>
        </p:nvGrpSpPr>
        <p:grpSpPr>
          <a:xfrm>
            <a:off x="14878939" y="3471444"/>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387376" y="9952507"/>
            <a:ext cx="17646676" cy="1676332"/>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6">
              <a:extLst>
                <a:ext uri="{96DAC541-7B7A-43D3-8B79-37D633B846F1}">
                  <asvg:svgBlip xmlns="" xmlns:asvg="http://schemas.microsoft.com/office/drawing/2016/SVG/main" r:embed="rId9"/>
                </a:ext>
              </a:extLst>
            </a:blip>
            <a:stretch>
              <a:fillRect t="-290245"/>
            </a:stretch>
          </a:blipFill>
        </p:spPr>
      </p:sp>
      <p:sp>
        <p:nvSpPr>
          <p:cNvPr id="21" name="Freeform 21"/>
          <p:cNvSpPr/>
          <p:nvPr/>
        </p:nvSpPr>
        <p:spPr>
          <a:xfrm>
            <a:off x="6480149" y="3861335"/>
            <a:ext cx="952500" cy="821531"/>
          </a:xfrm>
          <a:custGeom>
            <a:avLst/>
            <a:gdLst/>
            <a:ahLst/>
            <a:cxnLst/>
            <a:rect l="l" t="t" r="r" b="b"/>
            <a:pathLst>
              <a:path w="952500" h="821531">
                <a:moveTo>
                  <a:pt x="0" y="0"/>
                </a:moveTo>
                <a:lnTo>
                  <a:pt x="952500" y="0"/>
                </a:lnTo>
                <a:lnTo>
                  <a:pt x="952500" y="821532"/>
                </a:lnTo>
                <a:lnTo>
                  <a:pt x="0" y="821532"/>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23" name="Freeform 23"/>
          <p:cNvSpPr/>
          <p:nvPr/>
        </p:nvSpPr>
        <p:spPr>
          <a:xfrm>
            <a:off x="15238184" y="3861645"/>
            <a:ext cx="952500" cy="890588"/>
          </a:xfrm>
          <a:custGeom>
            <a:avLst/>
            <a:gdLst/>
            <a:ahLst/>
            <a:cxnLst/>
            <a:rect l="l" t="t" r="r" b="b"/>
            <a:pathLst>
              <a:path w="952500" h="890588">
                <a:moveTo>
                  <a:pt x="0" y="0"/>
                </a:moveTo>
                <a:lnTo>
                  <a:pt x="952500" y="0"/>
                </a:lnTo>
                <a:lnTo>
                  <a:pt x="952500" y="890588"/>
                </a:lnTo>
                <a:lnTo>
                  <a:pt x="0" y="890588"/>
                </a:lnTo>
                <a:lnTo>
                  <a:pt x="0" y="0"/>
                </a:lnTo>
                <a:close/>
              </a:path>
            </a:pathLst>
          </a:custGeom>
          <a:blipFill>
            <a:blip r:embed="rId12">
              <a:extLst>
                <a:ext uri="{96DAC541-7B7A-43D3-8B79-37D633B846F1}">
                  <asvg:svgBlip xmlns="" xmlns:asvg="http://schemas.microsoft.com/office/drawing/2016/SVG/main" r:embed="rId15"/>
                </a:ext>
              </a:extLst>
            </a:blip>
            <a:stretch>
              <a:fillRect/>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grpSp>
        <p:nvGrpSpPr>
          <p:cNvPr id="28" name="Group 28"/>
          <p:cNvGrpSpPr/>
          <p:nvPr/>
        </p:nvGrpSpPr>
        <p:grpSpPr>
          <a:xfrm>
            <a:off x="-2794092" y="-1667882"/>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 xmlns:asvg="http://schemas.microsoft.com/office/drawing/2016/SVG/main"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34" name="Freeform 34"/>
          <p:cNvSpPr/>
          <p:nvPr/>
        </p:nvSpPr>
        <p:spPr>
          <a:xfrm rot="-3685790">
            <a:off x="4082168" y="3478987"/>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5" name="Freeform 35"/>
          <p:cNvSpPr/>
          <p:nvPr/>
        </p:nvSpPr>
        <p:spPr>
          <a:xfrm rot="-3685790">
            <a:off x="8494518" y="302790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6" name="Freeform 36"/>
          <p:cNvSpPr/>
          <p:nvPr/>
        </p:nvSpPr>
        <p:spPr>
          <a:xfrm rot="-3605961">
            <a:off x="12915769" y="3027906"/>
            <a:ext cx="1298965" cy="1480302"/>
          </a:xfrm>
          <a:custGeom>
            <a:avLst/>
            <a:gdLst/>
            <a:ahLst/>
            <a:cxnLst/>
            <a:rect l="l" t="t" r="r" b="b"/>
            <a:pathLst>
              <a:path w="1298965" h="1480302">
                <a:moveTo>
                  <a:pt x="0" y="0"/>
                </a:moveTo>
                <a:lnTo>
                  <a:pt x="1298964" y="0"/>
                </a:lnTo>
                <a:lnTo>
                  <a:pt x="1298964" y="1480302"/>
                </a:lnTo>
                <a:lnTo>
                  <a:pt x="0" y="1480302"/>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7" name="TextBox 37"/>
          <p:cNvSpPr txBox="1"/>
          <p:nvPr/>
        </p:nvSpPr>
        <p:spPr>
          <a:xfrm>
            <a:off x="1257105" y="7271613"/>
            <a:ext cx="3106483" cy="40966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Наш ЗЗСО </a:t>
            </a:r>
            <a:endParaRPr lang="en-US" sz="2500" b="1" dirty="0">
              <a:solidFill>
                <a:srgbClr val="23403D"/>
              </a:solidFill>
              <a:latin typeface="TT Norms Bold"/>
              <a:ea typeface="TT Norms Bold"/>
              <a:cs typeface="TT Norms Bold"/>
              <a:sym typeface="TT Norms Bold"/>
            </a:endParaRPr>
          </a:p>
        </p:txBody>
      </p:sp>
      <p:sp>
        <p:nvSpPr>
          <p:cNvPr id="38" name="TextBox 38"/>
          <p:cNvSpPr txBox="1"/>
          <p:nvPr/>
        </p:nvSpPr>
        <p:spPr>
          <a:xfrm>
            <a:off x="1026291" y="7908929"/>
            <a:ext cx="3621909" cy="1795363"/>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це заклад з українською мовою навчання та поглибленим вивченням математики</a:t>
            </a:r>
            <a:endParaRPr lang="uk-UA" sz="2400" spc="10" dirty="0">
              <a:solidFill>
                <a:srgbClr val="23403D"/>
              </a:solidFill>
              <a:latin typeface="TT Norms"/>
              <a:ea typeface="TT Norms"/>
              <a:cs typeface="TT Norms"/>
              <a:sym typeface="TT Norms"/>
            </a:endParaRPr>
          </a:p>
        </p:txBody>
      </p:sp>
      <p:sp>
        <p:nvSpPr>
          <p:cNvPr id="39" name="TextBox 39"/>
          <p:cNvSpPr txBox="1"/>
          <p:nvPr/>
        </p:nvSpPr>
        <p:spPr>
          <a:xfrm>
            <a:off x="5403158" y="6565658"/>
            <a:ext cx="3106483" cy="40966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Освітній  процес </a:t>
            </a:r>
            <a:endParaRPr lang="en-US" sz="2500" b="1" dirty="0">
              <a:solidFill>
                <a:srgbClr val="23403D"/>
              </a:solidFill>
              <a:latin typeface="TT Norms Bold"/>
              <a:ea typeface="TT Norms Bold"/>
              <a:cs typeface="TT Norms Bold"/>
              <a:sym typeface="TT Norms Bold"/>
            </a:endParaRPr>
          </a:p>
        </p:txBody>
      </p:sp>
      <p:sp>
        <p:nvSpPr>
          <p:cNvPr id="40" name="TextBox 40"/>
          <p:cNvSpPr txBox="1"/>
          <p:nvPr/>
        </p:nvSpPr>
        <p:spPr>
          <a:xfrm>
            <a:off x="5199750" y="7135356"/>
            <a:ext cx="3858897" cy="2154436"/>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у закладі освіти розпочався відповідно до структури навчального року  з 02 вересня 2024 року по 30 травня 2025 року</a:t>
            </a:r>
            <a:endParaRPr lang="uk-UA" sz="2000" spc="10" dirty="0">
              <a:solidFill>
                <a:srgbClr val="23403D"/>
              </a:solidFill>
              <a:latin typeface="TT Norms"/>
              <a:ea typeface="TT Norms"/>
              <a:cs typeface="TT Norms"/>
              <a:sym typeface="TT Norms"/>
            </a:endParaRPr>
          </a:p>
        </p:txBody>
      </p:sp>
      <p:sp>
        <p:nvSpPr>
          <p:cNvPr id="41" name="TextBox 41"/>
          <p:cNvSpPr txBox="1"/>
          <p:nvPr/>
        </p:nvSpPr>
        <p:spPr>
          <a:xfrm>
            <a:off x="9058647" y="6351448"/>
            <a:ext cx="4747201" cy="448841"/>
          </a:xfrm>
          <a:prstGeom prst="rect">
            <a:avLst/>
          </a:prstGeom>
        </p:spPr>
        <p:txBody>
          <a:bodyPr wrap="square"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Реалізація освітньої програми </a:t>
            </a:r>
            <a:endParaRPr lang="en-US" sz="2500" b="1" dirty="0">
              <a:solidFill>
                <a:srgbClr val="23403D"/>
              </a:solidFill>
              <a:latin typeface="TT Norms Bold"/>
              <a:ea typeface="TT Norms Bold"/>
              <a:cs typeface="TT Norms Bold"/>
              <a:sym typeface="TT Norms Bold"/>
            </a:endParaRPr>
          </a:p>
        </p:txBody>
      </p:sp>
      <p:sp>
        <p:nvSpPr>
          <p:cNvPr id="42" name="TextBox 42"/>
          <p:cNvSpPr txBox="1"/>
          <p:nvPr/>
        </p:nvSpPr>
        <p:spPr>
          <a:xfrm>
            <a:off x="9234043" y="7100025"/>
            <a:ext cx="4205287" cy="3231654"/>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навчального </a:t>
            </a:r>
            <a:r>
              <a:rPr lang="uk-UA" sz="2400" spc="10" dirty="0">
                <a:solidFill>
                  <a:srgbClr val="23403D"/>
                </a:solidFill>
                <a:latin typeface="TT Norms"/>
                <a:ea typeface="TT Norms"/>
                <a:cs typeface="TT Norms"/>
                <a:sym typeface="TT Norms"/>
              </a:rPr>
              <a:t>закладу здійснювалась через три ступені освіти:</a:t>
            </a:r>
          </a:p>
          <a:p>
            <a:pPr algn="ctr">
              <a:lnSpc>
                <a:spcPts val="2800"/>
              </a:lnSpc>
            </a:pPr>
            <a:r>
              <a:rPr lang="en-US" sz="2400" b="1" spc="10" dirty="0" smtClean="0">
                <a:solidFill>
                  <a:srgbClr val="23403D"/>
                </a:solidFill>
                <a:latin typeface="TT Norms"/>
                <a:ea typeface="TT Norms"/>
                <a:cs typeface="TT Norms"/>
                <a:sym typeface="TT Norms"/>
              </a:rPr>
              <a:t>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початкова загальна освіта </a:t>
            </a:r>
            <a:r>
              <a:rPr lang="uk-UA" sz="2400" spc="10" dirty="0" smtClean="0">
                <a:solidFill>
                  <a:srgbClr val="23403D"/>
                </a:solidFill>
                <a:latin typeface="TT Norms"/>
                <a:ea typeface="TT Norms"/>
                <a:cs typeface="TT Norms"/>
                <a:sym typeface="TT Norms"/>
              </a:rPr>
              <a:t>(4 роки);</a:t>
            </a:r>
            <a:endParaRPr lang="uk-UA" sz="2400" spc="10" dirty="0">
              <a:solidFill>
                <a:srgbClr val="23403D"/>
              </a:solidFill>
              <a:latin typeface="TT Norms"/>
              <a:ea typeface="TT Norms"/>
              <a:cs typeface="TT Norms"/>
              <a:sym typeface="TT Norms"/>
            </a:endParaRPr>
          </a:p>
          <a:p>
            <a:pPr algn="ctr">
              <a:lnSpc>
                <a:spcPts val="2800"/>
              </a:lnSpc>
            </a:pPr>
            <a:r>
              <a:rPr lang="en-US" sz="2400" b="1" spc="10" dirty="0" smtClean="0">
                <a:solidFill>
                  <a:srgbClr val="23403D"/>
                </a:solidFill>
                <a:latin typeface="TT Norms"/>
                <a:ea typeface="TT Norms"/>
                <a:cs typeface="TT Norms"/>
                <a:sym typeface="TT Norms"/>
              </a:rPr>
              <a:t>II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базова загальна середня освіта </a:t>
            </a:r>
            <a:r>
              <a:rPr lang="uk-UA" sz="2400" spc="10" dirty="0" smtClean="0">
                <a:solidFill>
                  <a:srgbClr val="23403D"/>
                </a:solidFill>
                <a:latin typeface="TT Norms"/>
                <a:ea typeface="TT Norms"/>
                <a:cs typeface="TT Norms"/>
                <a:sym typeface="TT Norms"/>
              </a:rPr>
              <a:t>(5 років);</a:t>
            </a:r>
            <a:endParaRPr lang="uk-UA" sz="2400" spc="10" dirty="0">
              <a:solidFill>
                <a:srgbClr val="23403D"/>
              </a:solidFill>
              <a:latin typeface="TT Norms"/>
              <a:ea typeface="TT Norms"/>
              <a:cs typeface="TT Norms"/>
              <a:sym typeface="TT Norms"/>
            </a:endParaRPr>
          </a:p>
          <a:p>
            <a:pPr algn="ctr">
              <a:lnSpc>
                <a:spcPts val="2800"/>
              </a:lnSpc>
            </a:pPr>
            <a:r>
              <a:rPr lang="en-US" sz="2400" b="1" spc="10" dirty="0" smtClean="0">
                <a:solidFill>
                  <a:srgbClr val="23403D"/>
                </a:solidFill>
                <a:latin typeface="TT Norms"/>
                <a:ea typeface="TT Norms"/>
                <a:cs typeface="TT Norms"/>
                <a:sym typeface="TT Norms"/>
              </a:rPr>
              <a:t>III </a:t>
            </a:r>
            <a:r>
              <a:rPr lang="uk-UA" sz="2400" b="1" spc="10" dirty="0">
                <a:solidFill>
                  <a:srgbClr val="23403D"/>
                </a:solidFill>
                <a:latin typeface="TT Norms"/>
                <a:ea typeface="TT Norms"/>
                <a:cs typeface="TT Norms"/>
                <a:sym typeface="TT Norms"/>
              </a:rPr>
              <a:t>ступінь </a:t>
            </a:r>
            <a:r>
              <a:rPr lang="uk-UA" sz="2400" spc="10" dirty="0">
                <a:solidFill>
                  <a:srgbClr val="23403D"/>
                </a:solidFill>
                <a:latin typeface="TT Norms"/>
                <a:ea typeface="TT Norms"/>
                <a:cs typeface="TT Norms"/>
                <a:sym typeface="TT Norms"/>
              </a:rPr>
              <a:t>- повна загальна середня освіта </a:t>
            </a:r>
            <a:r>
              <a:rPr lang="uk-UA" sz="2400" spc="10" dirty="0" smtClean="0">
                <a:solidFill>
                  <a:srgbClr val="23403D"/>
                </a:solidFill>
                <a:latin typeface="TT Norms"/>
                <a:ea typeface="TT Norms"/>
                <a:cs typeface="TT Norms"/>
                <a:sym typeface="TT Norms"/>
              </a:rPr>
              <a:t>(2 роки)</a:t>
            </a:r>
            <a:endParaRPr lang="uk-UA" sz="2400" spc="10" dirty="0">
              <a:solidFill>
                <a:srgbClr val="23403D"/>
              </a:solidFill>
              <a:latin typeface="TT Norms"/>
              <a:ea typeface="TT Norms"/>
              <a:cs typeface="TT Norms"/>
              <a:sym typeface="TT Norms"/>
            </a:endParaRPr>
          </a:p>
        </p:txBody>
      </p:sp>
      <p:sp>
        <p:nvSpPr>
          <p:cNvPr id="43" name="TextBox 43"/>
          <p:cNvSpPr txBox="1"/>
          <p:nvPr/>
        </p:nvSpPr>
        <p:spPr>
          <a:xfrm>
            <a:off x="14161192" y="6683217"/>
            <a:ext cx="3106483" cy="422274"/>
          </a:xfrm>
          <a:prstGeom prst="rect">
            <a:avLst/>
          </a:prstGeom>
        </p:spPr>
        <p:txBody>
          <a:bodyPr lIns="0" tIns="0" rIns="0" bIns="0" rtlCol="0" anchor="t">
            <a:spAutoFit/>
          </a:bodyPr>
          <a:lstStyle/>
          <a:p>
            <a:pPr algn="ctr">
              <a:lnSpc>
                <a:spcPts val="3500"/>
              </a:lnSpc>
            </a:pPr>
            <a:r>
              <a:rPr lang="uk-UA" sz="2500" b="1" dirty="0">
                <a:solidFill>
                  <a:srgbClr val="23403D"/>
                </a:solidFill>
                <a:latin typeface="TT Norms Bold"/>
                <a:ea typeface="TT Norms Bold"/>
                <a:cs typeface="TT Norms Bold"/>
                <a:sym typeface="TT Norms Bold"/>
              </a:rPr>
              <a:t>Цілі та задачі </a:t>
            </a:r>
            <a:endParaRPr lang="en-US" sz="2500" b="1" dirty="0">
              <a:solidFill>
                <a:srgbClr val="23403D"/>
              </a:solidFill>
              <a:latin typeface="TT Norms Bold"/>
              <a:ea typeface="TT Norms Bold"/>
              <a:cs typeface="TT Norms Bold"/>
              <a:sym typeface="TT Norms Bold"/>
            </a:endParaRPr>
          </a:p>
        </p:txBody>
      </p:sp>
      <p:sp>
        <p:nvSpPr>
          <p:cNvPr id="44" name="TextBox 44"/>
          <p:cNvSpPr txBox="1"/>
          <p:nvPr/>
        </p:nvSpPr>
        <p:spPr>
          <a:xfrm>
            <a:off x="13832650" y="7266278"/>
            <a:ext cx="3978199" cy="2513509"/>
          </a:xfrm>
          <a:prstGeom prst="rect">
            <a:avLst/>
          </a:prstGeom>
        </p:spPr>
        <p:txBody>
          <a:bodyPr wrap="square" lIns="0" tIns="0" rIns="0" bIns="0" rtlCol="0" anchor="t">
            <a:spAutoFit/>
          </a:bodyPr>
          <a:lstStyle/>
          <a:p>
            <a:pPr algn="ctr">
              <a:lnSpc>
                <a:spcPts val="2800"/>
              </a:lnSpc>
            </a:pPr>
            <a:r>
              <a:rPr lang="uk-UA" sz="2400" dirty="0" smtClean="0"/>
              <a:t>освітнього </a:t>
            </a:r>
            <a:r>
              <a:rPr lang="uk-UA" sz="2400" dirty="0"/>
              <a:t>процесу на кожному ступені реалізації освітніх програм були обумовлені «моделлю» випускника, призначенням і місцем навчального закладу в освітньому </a:t>
            </a:r>
            <a:r>
              <a:rPr lang="uk-UA" sz="2400" dirty="0" smtClean="0"/>
              <a:t>просторі</a:t>
            </a:r>
            <a:endParaRPr lang="en-US" sz="2400" spc="10" dirty="0">
              <a:solidFill>
                <a:srgbClr val="23403D"/>
              </a:solidFill>
              <a:latin typeface="TT Norms"/>
              <a:ea typeface="TT Norms"/>
              <a:cs typeface="TT Norms"/>
              <a:sym typeface="TT Norms"/>
            </a:endParaRPr>
          </a:p>
        </p:txBody>
      </p:sp>
      <p:sp>
        <p:nvSpPr>
          <p:cNvPr id="45" name="TextBox 45"/>
          <p:cNvSpPr txBox="1"/>
          <p:nvPr/>
        </p:nvSpPr>
        <p:spPr>
          <a:xfrm>
            <a:off x="990570" y="276504"/>
            <a:ext cx="13790994" cy="1908215"/>
          </a:xfrm>
          <a:prstGeom prst="rect">
            <a:avLst/>
          </a:prstGeom>
        </p:spPr>
        <p:txBody>
          <a:bodyPr wrap="square" lIns="0" tIns="0" rIns="0" bIns="0" rtlCol="0" anchor="t">
            <a:spAutoFit/>
          </a:bodyPr>
          <a:lstStyle/>
          <a:p>
            <a:r>
              <a:rPr lang="uk-UA" sz="4000" b="1" dirty="0" smtClean="0">
                <a:solidFill>
                  <a:srgbClr val="FFFFFF"/>
                </a:solidFill>
                <a:latin typeface="TT Norms Bold"/>
                <a:ea typeface="TT Norms Bold"/>
                <a:cs typeface="TT Norms Bold"/>
                <a:sym typeface="TT Norms Bold"/>
              </a:rPr>
              <a:t>Стратегічна ціль: ЯКІСТЬ ОРГАНІЗА</a:t>
            </a:r>
            <a:r>
              <a:rPr lang="uk-UA" sz="4400" b="1" dirty="0" smtClean="0">
                <a:solidFill>
                  <a:srgbClr val="FFFFFF"/>
                </a:solidFill>
                <a:latin typeface="TT Norms Bold"/>
                <a:ea typeface="TT Norms Bold"/>
                <a:cs typeface="TT Norms Bold"/>
                <a:sym typeface="TT Norms Bold"/>
              </a:rPr>
              <a:t>ЦІ</a:t>
            </a:r>
            <a:r>
              <a:rPr lang="uk-UA" sz="4000" b="1" dirty="0" smtClean="0">
                <a:solidFill>
                  <a:srgbClr val="FFFFFF"/>
                </a:solidFill>
                <a:latin typeface="TT Norms Bold"/>
                <a:ea typeface="TT Norms Bold"/>
                <a:cs typeface="TT Norms Bold"/>
                <a:sym typeface="TT Norms Bold"/>
              </a:rPr>
              <a:t>Ї ОСВІТНЬОГО ПРОЦЕСУ, ВДОСКОНАЛЕННЯ ІНФОРМАЦІЙНОГО ПРОСТОРУ</a:t>
            </a:r>
            <a:endParaRPr lang="uk-UA" sz="4000" b="1" dirty="0">
              <a:solidFill>
                <a:srgbClr val="FFFFFF"/>
              </a:solidFill>
              <a:latin typeface="TT Norms Bold"/>
              <a:ea typeface="TT Norms Bold"/>
              <a:cs typeface="TT Norms Bold"/>
              <a:sym typeface="TT Norms Bold"/>
            </a:endParaRPr>
          </a:p>
        </p:txBody>
      </p:sp>
      <p:sp>
        <p:nvSpPr>
          <p:cNvPr id="47" name="TextBox 40"/>
          <p:cNvSpPr txBox="1"/>
          <p:nvPr/>
        </p:nvSpPr>
        <p:spPr>
          <a:xfrm>
            <a:off x="767432" y="2389791"/>
            <a:ext cx="16500243" cy="718145"/>
          </a:xfrm>
          <a:prstGeom prst="rect">
            <a:avLst/>
          </a:prstGeom>
        </p:spPr>
        <p:txBody>
          <a:bodyPr wrap="square" lIns="0" tIns="0" rIns="0" bIns="0" rtlCol="0" anchor="t">
            <a:spAutoFit/>
          </a:bodyPr>
          <a:lstStyle/>
          <a:p>
            <a:pPr algn="ctr">
              <a:lnSpc>
                <a:spcPts val="2800"/>
              </a:lnSpc>
            </a:pPr>
            <a:r>
              <a:rPr lang="uk-UA" sz="2800" spc="10" dirty="0" smtClean="0">
                <a:solidFill>
                  <a:srgbClr val="23403D"/>
                </a:solidFill>
                <a:latin typeface="TT Norms"/>
                <a:ea typeface="TT Norms"/>
                <a:cs typeface="TT Norms"/>
                <a:sym typeface="TT Norms"/>
              </a:rPr>
              <a:t>Протягом  2024-2025  навчального року заклад освіти  працював  згідно Річного плану роботи та реалізації Освітньої програми на навчальний рік та Стратегії розвитку навчального закладу</a:t>
            </a:r>
            <a:endParaRPr lang="uk-UA" sz="2800" spc="10" dirty="0">
              <a:solidFill>
                <a:srgbClr val="23403D"/>
              </a:solidFill>
              <a:latin typeface="TT Norms"/>
              <a:ea typeface="TT Norms"/>
              <a:cs typeface="TT Norms"/>
              <a:sym typeface="TT Norms"/>
            </a:endParaRPr>
          </a:p>
        </p:txBody>
      </p:sp>
      <p:sp>
        <p:nvSpPr>
          <p:cNvPr id="48" name="Freeform 27"/>
          <p:cNvSpPr/>
          <p:nvPr/>
        </p:nvSpPr>
        <p:spPr>
          <a:xfrm>
            <a:off x="10849778" y="3642713"/>
            <a:ext cx="809625" cy="765096"/>
          </a:xfrm>
          <a:custGeom>
            <a:avLst/>
            <a:gdLst/>
            <a:ahLst/>
            <a:cxnLst/>
            <a:rect l="l" t="t" r="r" b="b"/>
            <a:pathLst>
              <a:path w="809625" h="765096">
                <a:moveTo>
                  <a:pt x="0" y="0"/>
                </a:moveTo>
                <a:lnTo>
                  <a:pt x="809625" y="0"/>
                </a:lnTo>
                <a:lnTo>
                  <a:pt x="809625" y="765096"/>
                </a:lnTo>
                <a:lnTo>
                  <a:pt x="0" y="765096"/>
                </a:lnTo>
                <a:lnTo>
                  <a:pt x="0" y="0"/>
                </a:lnTo>
                <a:close/>
              </a:path>
            </a:pathLst>
          </a:custGeom>
          <a:blipFill>
            <a:blip r:embed="rId26">
              <a:extLst>
                <a:ext uri="{96DAC541-7B7A-43D3-8B79-37D633B846F1}">
                  <asvg:svgBlip xmlns="" xmlns:asvg="http://schemas.microsoft.com/office/drawing/2016/SVG/main" r:embed="rId14"/>
                </a:ext>
              </a:extLst>
            </a:blip>
            <a:stretch>
              <a:fillRect/>
            </a:stretch>
          </a:blipFill>
          <a:ln cap="sq">
            <a:noFill/>
            <a:prstDash val="solid"/>
            <a:miter/>
          </a:ln>
        </p:spPr>
      </p:sp>
      <p:sp>
        <p:nvSpPr>
          <p:cNvPr id="50" name="Freeform 28"/>
          <p:cNvSpPr/>
          <p:nvPr/>
        </p:nvSpPr>
        <p:spPr>
          <a:xfrm>
            <a:off x="2198637" y="4595066"/>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a:ln cap="sq">
            <a:noFill/>
            <a:prstDash val="solid"/>
            <a:miter/>
          </a:ln>
        </p:spPr>
      </p:sp>
    </p:spTree>
    <p:extLst>
      <p:ext uri="{BB962C8B-B14F-4D97-AF65-F5344CB8AC3E}">
        <p14:creationId xmlns:p14="http://schemas.microsoft.com/office/powerpoint/2010/main" val="252385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517" y="891553"/>
            <a:ext cx="12644106" cy="961802"/>
          </a:xfrm>
          <a:prstGeom prst="rect">
            <a:avLst/>
          </a:prstGeom>
        </p:spPr>
        <p:txBody>
          <a:bodyPr wrap="square" lIns="0" tIns="0" rIns="0" bIns="0" rtlCol="0" anchor="t">
            <a:spAutoFit/>
          </a:bodyPr>
          <a:lstStyle/>
          <a:p>
            <a:pPr>
              <a:lnSpc>
                <a:spcPts val="7474"/>
              </a:lnSpc>
            </a:pPr>
            <a:r>
              <a:rPr lang="ru-RU" sz="8000" b="1" dirty="0" smtClean="0">
                <a:solidFill>
                  <a:srgbClr val="23403D"/>
                </a:solidFill>
                <a:latin typeface="TT Norms Bold"/>
                <a:ea typeface="TT Norms Bold"/>
                <a:cs typeface="TT Norms Bold"/>
                <a:sym typeface="TT Norms Bold"/>
              </a:rPr>
              <a:t>Ц</a:t>
            </a:r>
            <a:r>
              <a:rPr lang="ru-RU" sz="6499" b="1" dirty="0" smtClean="0">
                <a:solidFill>
                  <a:srgbClr val="23403D"/>
                </a:solidFill>
                <a:latin typeface="TT Norms Bold"/>
                <a:ea typeface="TT Norms Bold"/>
                <a:cs typeface="TT Norms Bold"/>
                <a:sym typeface="TT Norms Bold"/>
              </a:rPr>
              <a:t>ІЛІ ОСВІТНЬОГО ПРО</a:t>
            </a:r>
            <a:r>
              <a:rPr lang="ru-RU" sz="8000" dirty="0" smtClean="0">
                <a:solidFill>
                  <a:srgbClr val="23403D"/>
                </a:solidFill>
                <a:latin typeface="TT Norms Bold"/>
                <a:ea typeface="TT Norms Bold"/>
                <a:cs typeface="TT Norms Bold"/>
                <a:sym typeface="TT Norms Bold"/>
              </a:rPr>
              <a:t>Ц</a:t>
            </a:r>
            <a:r>
              <a:rPr lang="ru-RU" sz="6499" b="1" dirty="0" smtClean="0">
                <a:solidFill>
                  <a:srgbClr val="23403D"/>
                </a:solidFill>
                <a:latin typeface="TT Norms Bold"/>
                <a:ea typeface="TT Norms Bold"/>
                <a:cs typeface="TT Norms Bold"/>
                <a:sym typeface="TT Norms Bold"/>
              </a:rPr>
              <a:t>ЕСУ</a:t>
            </a:r>
            <a:endParaRPr lang="en-US" sz="6499" b="1" dirty="0">
              <a:solidFill>
                <a:srgbClr val="23403D"/>
              </a:solidFill>
              <a:latin typeface="TT Norms Bold"/>
              <a:ea typeface="TT Norms Bold"/>
              <a:cs typeface="TT Norms Bold"/>
              <a:sym typeface="TT Norms Bold"/>
            </a:endParaRPr>
          </a:p>
        </p:txBody>
      </p:sp>
      <p:sp>
        <p:nvSpPr>
          <p:cNvPr id="3" name="TextBox 3"/>
          <p:cNvSpPr txBox="1"/>
          <p:nvPr/>
        </p:nvSpPr>
        <p:spPr>
          <a:xfrm>
            <a:off x="2158731" y="4475362"/>
            <a:ext cx="8069746" cy="1795363"/>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пізнавальних </a:t>
            </a:r>
            <a:r>
              <a:rPr lang="uk-UA" sz="2800" spc="10" dirty="0">
                <a:solidFill>
                  <a:srgbClr val="23403D"/>
                </a:solidFill>
                <a:latin typeface="TT Norms"/>
                <a:ea typeface="TT Norms"/>
                <a:cs typeface="TT Norms"/>
                <a:sym typeface="TT Norms"/>
              </a:rPr>
              <a:t>інтересів і здібностей, </a:t>
            </a:r>
            <a:r>
              <a:rPr lang="uk-UA" sz="2800" spc="10" dirty="0" smtClean="0">
                <a:solidFill>
                  <a:srgbClr val="23403D"/>
                </a:solidFill>
                <a:latin typeface="TT Norms"/>
                <a:ea typeface="TT Norms"/>
                <a:cs typeface="TT Norms"/>
                <a:sym typeface="TT Norms"/>
              </a:rPr>
              <a:t>розвиток </a:t>
            </a:r>
            <a:r>
              <a:rPr lang="uk-UA" sz="2800" spc="10" dirty="0">
                <a:solidFill>
                  <a:srgbClr val="23403D"/>
                </a:solidFill>
                <a:latin typeface="TT Norms"/>
                <a:ea typeface="TT Norms"/>
                <a:cs typeface="TT Norms"/>
                <a:sym typeface="TT Norms"/>
              </a:rPr>
              <a:t>критичного мислення та емоційного інтелекту, навчання самостійного набуття знань, прагнення і мотивації постійно навчатись протягом усього життя</a:t>
            </a:r>
            <a:endParaRPr lang="en-US" sz="2800" spc="10" dirty="0">
              <a:solidFill>
                <a:srgbClr val="23403D"/>
              </a:solidFill>
              <a:latin typeface="TT Norms"/>
              <a:ea typeface="TT Norms"/>
              <a:cs typeface="TT Norms"/>
              <a:sym typeface="TT Norms"/>
            </a:endParaRPr>
          </a:p>
        </p:txBody>
      </p:sp>
      <p:sp>
        <p:nvSpPr>
          <p:cNvPr id="4" name="TextBox 4"/>
          <p:cNvSpPr txBox="1"/>
          <p:nvPr/>
        </p:nvSpPr>
        <p:spPr>
          <a:xfrm>
            <a:off x="2158731" y="3805572"/>
            <a:ext cx="8603333" cy="520335"/>
          </a:xfrm>
          <a:prstGeom prst="rect">
            <a:avLst/>
          </a:prstGeom>
        </p:spPr>
        <p:txBody>
          <a:bodyPr wrap="square" lIns="0" tIns="0" rIns="0" bIns="0" rtlCol="0" anchor="t">
            <a:spAutoFit/>
          </a:bodyPr>
          <a:lstStyle/>
          <a:p>
            <a:pPr>
              <a:lnSpc>
                <a:spcPts val="4499"/>
              </a:lnSpc>
            </a:pPr>
            <a:r>
              <a:rPr lang="uk-UA" sz="2999" b="1" dirty="0" smtClean="0">
                <a:solidFill>
                  <a:srgbClr val="23403D"/>
                </a:solidFill>
                <a:latin typeface="TT Norms Bold"/>
                <a:ea typeface="TT Norms Bold"/>
                <a:cs typeface="TT Norms Bold"/>
                <a:sym typeface="TT Norms Bold"/>
              </a:rPr>
              <a:t>Забезпечити розвиток у здобувачів освіти </a:t>
            </a:r>
            <a:endParaRPr lang="uk-UA" sz="2999" b="1" dirty="0">
              <a:solidFill>
                <a:srgbClr val="23403D"/>
              </a:solidFill>
              <a:latin typeface="TT Norms Bold"/>
              <a:ea typeface="TT Norms Bold"/>
              <a:cs typeface="TT Norms Bold"/>
              <a:sym typeface="TT Norms Bold"/>
            </a:endParaRPr>
          </a:p>
        </p:txBody>
      </p:sp>
      <p:grpSp>
        <p:nvGrpSpPr>
          <p:cNvPr id="5" name="Group 5"/>
          <p:cNvGrpSpPr/>
          <p:nvPr/>
        </p:nvGrpSpPr>
        <p:grpSpPr>
          <a:xfrm rot="5400000">
            <a:off x="1382492" y="3878660"/>
            <a:ext cx="500647" cy="438066"/>
            <a:chOff x="0" y="0"/>
            <a:chExt cx="812800" cy="711200"/>
          </a:xfrm>
        </p:grpSpPr>
        <p:sp>
          <p:nvSpPr>
            <p:cNvPr id="6"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7"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8" name="TextBox 8"/>
          <p:cNvSpPr txBox="1"/>
          <p:nvPr/>
        </p:nvSpPr>
        <p:spPr>
          <a:xfrm>
            <a:off x="2240471" y="7032489"/>
            <a:ext cx="7461964" cy="1077218"/>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педагогічних </a:t>
            </a:r>
            <a:r>
              <a:rPr lang="uk-UA" sz="2800" spc="10" dirty="0">
                <a:solidFill>
                  <a:srgbClr val="23403D"/>
                </a:solidFill>
                <a:latin typeface="TT Norms"/>
                <a:ea typeface="TT Norms"/>
                <a:cs typeface="TT Norms"/>
                <a:sym typeface="TT Norms"/>
              </a:rPr>
              <a:t>працівників шляхом своєчасного та якісного проходження курсів перепідготовки</a:t>
            </a:r>
            <a:endParaRPr lang="en-US" sz="2800" spc="10" dirty="0">
              <a:solidFill>
                <a:srgbClr val="23403D"/>
              </a:solidFill>
              <a:latin typeface="TT Norms"/>
              <a:ea typeface="TT Norms"/>
              <a:cs typeface="TT Norms"/>
              <a:sym typeface="TT Norms"/>
            </a:endParaRPr>
          </a:p>
        </p:txBody>
      </p:sp>
      <p:sp>
        <p:nvSpPr>
          <p:cNvPr id="9" name="TextBox 9"/>
          <p:cNvSpPr txBox="1"/>
          <p:nvPr/>
        </p:nvSpPr>
        <p:spPr>
          <a:xfrm>
            <a:off x="2240471" y="6362700"/>
            <a:ext cx="6961399"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Забезпечити підвищення кваліфікації </a:t>
            </a:r>
            <a:endParaRPr lang="en-US" sz="2999" b="1" dirty="0">
              <a:solidFill>
                <a:srgbClr val="23403D"/>
              </a:solidFill>
              <a:latin typeface="TT Norms Bold"/>
              <a:ea typeface="TT Norms Bold"/>
              <a:cs typeface="TT Norms Bold"/>
              <a:sym typeface="TT Norms Bold"/>
            </a:endParaRPr>
          </a:p>
        </p:txBody>
      </p:sp>
      <p:grpSp>
        <p:nvGrpSpPr>
          <p:cNvPr id="10" name="Group 10"/>
          <p:cNvGrpSpPr/>
          <p:nvPr/>
        </p:nvGrpSpPr>
        <p:grpSpPr>
          <a:xfrm rot="5400000">
            <a:off x="1464231" y="6435787"/>
            <a:ext cx="500647" cy="438066"/>
            <a:chOff x="0" y="0"/>
            <a:chExt cx="812800" cy="711200"/>
          </a:xfrm>
        </p:grpSpPr>
        <p:sp>
          <p:nvSpPr>
            <p:cNvPr id="11" name="Freeform 11"/>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2" name="TextBox 12"/>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13" name="TextBox 13"/>
          <p:cNvSpPr txBox="1"/>
          <p:nvPr/>
        </p:nvSpPr>
        <p:spPr>
          <a:xfrm>
            <a:off x="2240471" y="8892731"/>
            <a:ext cx="5913576" cy="1077218"/>
          </a:xfrm>
          <a:prstGeom prst="rect">
            <a:avLst/>
          </a:prstGeom>
        </p:spPr>
        <p:txBody>
          <a:bodyPr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необхідні </a:t>
            </a:r>
            <a:r>
              <a:rPr lang="uk-UA" sz="2800" spc="10" dirty="0">
                <a:solidFill>
                  <a:srgbClr val="23403D"/>
                </a:solidFill>
                <a:latin typeface="TT Norms"/>
                <a:ea typeface="TT Norms"/>
                <a:cs typeface="TT Norms"/>
                <a:sym typeface="TT Norms"/>
              </a:rPr>
              <a:t>для самореалізації здобувачів освіти, якостей успішної людини творця свого майбутнього</a:t>
            </a:r>
            <a:endParaRPr lang="en-US" sz="2800" spc="10" dirty="0">
              <a:solidFill>
                <a:srgbClr val="23403D"/>
              </a:solidFill>
              <a:latin typeface="TT Norms"/>
              <a:ea typeface="TT Norms"/>
              <a:cs typeface="TT Norms"/>
              <a:sym typeface="TT Norms"/>
            </a:endParaRPr>
          </a:p>
        </p:txBody>
      </p:sp>
      <p:sp>
        <p:nvSpPr>
          <p:cNvPr id="14" name="TextBox 14"/>
          <p:cNvSpPr txBox="1"/>
          <p:nvPr/>
        </p:nvSpPr>
        <p:spPr>
          <a:xfrm>
            <a:off x="2240471" y="8222942"/>
            <a:ext cx="6847154"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Формувати цінності та компетенції </a:t>
            </a:r>
            <a:endParaRPr lang="en-US" sz="2999" b="1" dirty="0">
              <a:solidFill>
                <a:srgbClr val="23403D"/>
              </a:solidFill>
              <a:latin typeface="TT Norms Bold"/>
              <a:ea typeface="TT Norms Bold"/>
              <a:cs typeface="TT Norms Bold"/>
              <a:sym typeface="TT Norms Bold"/>
            </a:endParaRPr>
          </a:p>
        </p:txBody>
      </p:sp>
      <p:grpSp>
        <p:nvGrpSpPr>
          <p:cNvPr id="15" name="Group 15"/>
          <p:cNvGrpSpPr/>
          <p:nvPr/>
        </p:nvGrpSpPr>
        <p:grpSpPr>
          <a:xfrm rot="5400000">
            <a:off x="1464231" y="8296029"/>
            <a:ext cx="500647" cy="438066"/>
            <a:chOff x="0" y="0"/>
            <a:chExt cx="812800" cy="711200"/>
          </a:xfrm>
        </p:grpSpPr>
        <p:sp>
          <p:nvSpPr>
            <p:cNvPr id="16" name="Freeform 1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17" name="TextBox 1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18" name="Group 18"/>
          <p:cNvGrpSpPr/>
          <p:nvPr/>
        </p:nvGrpSpPr>
        <p:grpSpPr>
          <a:xfrm>
            <a:off x="11622068" y="-4163460"/>
            <a:ext cx="11145501" cy="9752314"/>
            <a:chOff x="0" y="0"/>
            <a:chExt cx="812800" cy="711200"/>
          </a:xfrm>
        </p:grpSpPr>
        <p:sp>
          <p:nvSpPr>
            <p:cNvPr id="19" name="Freeform 19"/>
            <p:cNvSpPr/>
            <p:nvPr/>
          </p:nvSpPr>
          <p:spPr>
            <a:xfrm>
              <a:off x="10933" y="16124"/>
              <a:ext cx="790933" cy="695076"/>
            </a:xfrm>
            <a:custGeom>
              <a:avLst/>
              <a:gdLst/>
              <a:ahLst/>
              <a:cxnLst/>
              <a:rect l="l" t="t" r="r" b="b"/>
              <a:pathLst>
                <a:path w="790933" h="695076">
                  <a:moveTo>
                    <a:pt x="409252" y="8000"/>
                  </a:moveTo>
                  <a:lnTo>
                    <a:pt x="788082" y="670952"/>
                  </a:lnTo>
                  <a:cubicBezTo>
                    <a:pt x="790934" y="675942"/>
                    <a:pt x="790913" y="682074"/>
                    <a:pt x="788028" y="687045"/>
                  </a:cubicBezTo>
                  <a:cubicBezTo>
                    <a:pt x="785143" y="692016"/>
                    <a:pt x="779830" y="695076"/>
                    <a:pt x="774082" y="695076"/>
                  </a:cubicBezTo>
                  <a:lnTo>
                    <a:pt x="16852" y="695076"/>
                  </a:lnTo>
                  <a:cubicBezTo>
                    <a:pt x="11104" y="695076"/>
                    <a:pt x="5791" y="692016"/>
                    <a:pt x="2906" y="687045"/>
                  </a:cubicBezTo>
                  <a:cubicBezTo>
                    <a:pt x="21" y="682074"/>
                    <a:pt x="0" y="675942"/>
                    <a:pt x="2852" y="670952"/>
                  </a:cubicBezTo>
                  <a:lnTo>
                    <a:pt x="381682" y="8000"/>
                  </a:lnTo>
                  <a:cubicBezTo>
                    <a:pt x="384509" y="3053"/>
                    <a:pt x="389769" y="0"/>
                    <a:pt x="395467" y="0"/>
                  </a:cubicBezTo>
                  <a:cubicBezTo>
                    <a:pt x="401165" y="0"/>
                    <a:pt x="406425" y="3053"/>
                    <a:pt x="409252" y="8000"/>
                  </a:cubicBezTo>
                  <a:close/>
                </a:path>
              </a:pathLst>
            </a:custGeom>
            <a:solidFill>
              <a:srgbClr val="23403D"/>
            </a:solidFill>
          </p:spPr>
        </p:sp>
        <p:sp>
          <p:nvSpPr>
            <p:cNvPr id="20" name="TextBox 20"/>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1" name="Group 21"/>
          <p:cNvGrpSpPr/>
          <p:nvPr/>
        </p:nvGrpSpPr>
        <p:grpSpPr>
          <a:xfrm rot="-10800000">
            <a:off x="11377362" y="-406136"/>
            <a:ext cx="4180138" cy="3657620"/>
            <a:chOff x="0" y="0"/>
            <a:chExt cx="812800" cy="711200"/>
          </a:xfrm>
        </p:grpSpPr>
        <p:sp>
          <p:nvSpPr>
            <p:cNvPr id="22" name="Freeform 22"/>
            <p:cNvSpPr/>
            <p:nvPr/>
          </p:nvSpPr>
          <p:spPr>
            <a:xfrm>
              <a:off x="29152" y="42992"/>
              <a:ext cx="754496" cy="668208"/>
            </a:xfrm>
            <a:custGeom>
              <a:avLst/>
              <a:gdLst/>
              <a:ahLst/>
              <a:cxnLst/>
              <a:rect l="l" t="t" r="r" b="b"/>
              <a:pathLst>
                <a:path w="754496" h="668208">
                  <a:moveTo>
                    <a:pt x="414003" y="21330"/>
                  </a:moveTo>
                  <a:lnTo>
                    <a:pt x="746893" y="603886"/>
                  </a:lnTo>
                  <a:cubicBezTo>
                    <a:pt x="754496" y="617192"/>
                    <a:pt x="754441" y="633540"/>
                    <a:pt x="746749" y="646795"/>
                  </a:cubicBezTo>
                  <a:cubicBezTo>
                    <a:pt x="739057" y="660050"/>
                    <a:pt x="724890" y="668208"/>
                    <a:pt x="709565" y="668208"/>
                  </a:cubicBezTo>
                  <a:lnTo>
                    <a:pt x="44931" y="668208"/>
                  </a:lnTo>
                  <a:cubicBezTo>
                    <a:pt x="29606" y="668208"/>
                    <a:pt x="15439" y="660050"/>
                    <a:pt x="7747" y="646795"/>
                  </a:cubicBezTo>
                  <a:cubicBezTo>
                    <a:pt x="55" y="633540"/>
                    <a:pt x="0" y="617192"/>
                    <a:pt x="7603" y="603886"/>
                  </a:cubicBezTo>
                  <a:lnTo>
                    <a:pt x="340493" y="21330"/>
                  </a:lnTo>
                  <a:cubicBezTo>
                    <a:pt x="348030" y="8140"/>
                    <a:pt x="362056" y="0"/>
                    <a:pt x="377248" y="0"/>
                  </a:cubicBezTo>
                  <a:cubicBezTo>
                    <a:pt x="392440" y="0"/>
                    <a:pt x="406466" y="8140"/>
                    <a:pt x="414003" y="21330"/>
                  </a:cubicBezTo>
                  <a:close/>
                </a:path>
              </a:pathLst>
            </a:custGeom>
            <a:solidFill>
              <a:srgbClr val="1D7363">
                <a:alpha val="89804"/>
              </a:srgbClr>
            </a:solidFill>
          </p:spPr>
        </p:sp>
        <p:sp>
          <p:nvSpPr>
            <p:cNvPr id="23" name="TextBox 23"/>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4" name="Group 24"/>
          <p:cNvGrpSpPr/>
          <p:nvPr/>
        </p:nvGrpSpPr>
        <p:grpSpPr>
          <a:xfrm>
            <a:off x="12444764" y="2989577"/>
            <a:ext cx="8794187" cy="7694914"/>
            <a:chOff x="0" y="0"/>
            <a:chExt cx="812800" cy="711200"/>
          </a:xfrm>
        </p:grpSpPr>
        <p:sp>
          <p:nvSpPr>
            <p:cNvPr id="25" name="Freeform 25"/>
            <p:cNvSpPr/>
            <p:nvPr/>
          </p:nvSpPr>
          <p:spPr>
            <a:xfrm>
              <a:off x="13857" y="20435"/>
              <a:ext cx="785086" cy="690765"/>
            </a:xfrm>
            <a:custGeom>
              <a:avLst/>
              <a:gdLst/>
              <a:ahLst/>
              <a:cxnLst/>
              <a:rect l="l" t="t" r="r" b="b"/>
              <a:pathLst>
                <a:path w="785086" h="690765">
                  <a:moveTo>
                    <a:pt x="410014" y="10139"/>
                  </a:moveTo>
                  <a:lnTo>
                    <a:pt x="781472" y="660191"/>
                  </a:lnTo>
                  <a:cubicBezTo>
                    <a:pt x="785086" y="666516"/>
                    <a:pt x="785060" y="674286"/>
                    <a:pt x="781404" y="680587"/>
                  </a:cubicBezTo>
                  <a:cubicBezTo>
                    <a:pt x="777748" y="686887"/>
                    <a:pt x="771014" y="690765"/>
                    <a:pt x="763729" y="690765"/>
                  </a:cubicBezTo>
                  <a:lnTo>
                    <a:pt x="21357" y="690765"/>
                  </a:lnTo>
                  <a:cubicBezTo>
                    <a:pt x="14072" y="690765"/>
                    <a:pt x="7338" y="686887"/>
                    <a:pt x="3682" y="680587"/>
                  </a:cubicBezTo>
                  <a:cubicBezTo>
                    <a:pt x="26" y="674286"/>
                    <a:pt x="0" y="666516"/>
                    <a:pt x="3614" y="660191"/>
                  </a:cubicBezTo>
                  <a:lnTo>
                    <a:pt x="375072" y="10139"/>
                  </a:lnTo>
                  <a:cubicBezTo>
                    <a:pt x="378655" y="3870"/>
                    <a:pt x="385322" y="0"/>
                    <a:pt x="392543" y="0"/>
                  </a:cubicBezTo>
                  <a:cubicBezTo>
                    <a:pt x="399764" y="0"/>
                    <a:pt x="406431" y="3870"/>
                    <a:pt x="410014" y="10139"/>
                  </a:cubicBezTo>
                  <a:close/>
                </a:path>
              </a:pathLst>
            </a:custGeom>
            <a:solidFill>
              <a:srgbClr val="23403D"/>
            </a:solidFill>
          </p:spPr>
        </p:sp>
        <p:sp>
          <p:nvSpPr>
            <p:cNvPr id="26" name="TextBox 26"/>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grpSp>
        <p:nvGrpSpPr>
          <p:cNvPr id="27" name="Group 27"/>
          <p:cNvGrpSpPr/>
          <p:nvPr/>
        </p:nvGrpSpPr>
        <p:grpSpPr>
          <a:xfrm>
            <a:off x="11622068" y="7617932"/>
            <a:ext cx="3885376" cy="3399704"/>
            <a:chOff x="0" y="0"/>
            <a:chExt cx="812800" cy="711200"/>
          </a:xfrm>
        </p:grpSpPr>
        <p:sp>
          <p:nvSpPr>
            <p:cNvPr id="28" name="Freeform 28"/>
            <p:cNvSpPr/>
            <p:nvPr/>
          </p:nvSpPr>
          <p:spPr>
            <a:xfrm>
              <a:off x="31363" y="46254"/>
              <a:ext cx="750073" cy="664946"/>
            </a:xfrm>
            <a:custGeom>
              <a:avLst/>
              <a:gdLst/>
              <a:ahLst/>
              <a:cxnLst/>
              <a:rect l="l" t="t" r="r" b="b"/>
              <a:pathLst>
                <a:path w="750073" h="664946">
                  <a:moveTo>
                    <a:pt x="414581" y="22948"/>
                  </a:moveTo>
                  <a:lnTo>
                    <a:pt x="741893" y="595744"/>
                  </a:lnTo>
                  <a:cubicBezTo>
                    <a:pt x="750074" y="610060"/>
                    <a:pt x="750015" y="627648"/>
                    <a:pt x="741739" y="641908"/>
                  </a:cubicBezTo>
                  <a:cubicBezTo>
                    <a:pt x="733463" y="656169"/>
                    <a:pt x="718222" y="664946"/>
                    <a:pt x="701734" y="664946"/>
                  </a:cubicBezTo>
                  <a:lnTo>
                    <a:pt x="48340" y="664946"/>
                  </a:lnTo>
                  <a:cubicBezTo>
                    <a:pt x="31852" y="664946"/>
                    <a:pt x="16611" y="656169"/>
                    <a:pt x="8335" y="641908"/>
                  </a:cubicBezTo>
                  <a:cubicBezTo>
                    <a:pt x="59" y="627648"/>
                    <a:pt x="0" y="610060"/>
                    <a:pt x="8181" y="595744"/>
                  </a:cubicBezTo>
                  <a:lnTo>
                    <a:pt x="335493" y="22948"/>
                  </a:lnTo>
                  <a:cubicBezTo>
                    <a:pt x="343602" y="8757"/>
                    <a:pt x="358693" y="0"/>
                    <a:pt x="375037" y="0"/>
                  </a:cubicBezTo>
                  <a:cubicBezTo>
                    <a:pt x="391381" y="0"/>
                    <a:pt x="406472" y="8757"/>
                    <a:pt x="414581" y="22948"/>
                  </a:cubicBezTo>
                  <a:close/>
                </a:path>
              </a:pathLst>
            </a:custGeom>
            <a:solidFill>
              <a:srgbClr val="1D7363">
                <a:alpha val="89804"/>
              </a:srgbClr>
            </a:solidFill>
          </p:spPr>
        </p:sp>
        <p:sp>
          <p:nvSpPr>
            <p:cNvPr id="29" name="TextBox 29"/>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30" name="Freeform 30"/>
          <p:cNvSpPr/>
          <p:nvPr/>
        </p:nvSpPr>
        <p:spPr>
          <a:xfrm flipH="1">
            <a:off x="10282339" y="1255066"/>
            <a:ext cx="9118862" cy="8332360"/>
          </a:xfrm>
          <a:custGeom>
            <a:avLst/>
            <a:gdLst/>
            <a:ahLst/>
            <a:cxnLst/>
            <a:rect l="l" t="t" r="r" b="b"/>
            <a:pathLst>
              <a:path w="9118862" h="8332360">
                <a:moveTo>
                  <a:pt x="9118862" y="0"/>
                </a:moveTo>
                <a:lnTo>
                  <a:pt x="0" y="0"/>
                </a:lnTo>
                <a:lnTo>
                  <a:pt x="0" y="8332361"/>
                </a:lnTo>
                <a:lnTo>
                  <a:pt x="9118862" y="8332361"/>
                </a:lnTo>
                <a:lnTo>
                  <a:pt x="9118862" y="0"/>
                </a:lnTo>
                <a:close/>
              </a:path>
            </a:pathLst>
          </a:custGeom>
          <a:blipFill>
            <a:blip r:embed="rId2"/>
            <a:stretch>
              <a:fillRect/>
            </a:stretch>
          </a:blipFill>
        </p:spPr>
      </p:sp>
      <p:grpSp>
        <p:nvGrpSpPr>
          <p:cNvPr id="31" name="Group 31"/>
          <p:cNvGrpSpPr/>
          <p:nvPr/>
        </p:nvGrpSpPr>
        <p:grpSpPr>
          <a:xfrm>
            <a:off x="10430048" y="1422674"/>
            <a:ext cx="11520205" cy="7606653"/>
            <a:chOff x="0" y="0"/>
            <a:chExt cx="1057872" cy="698500"/>
          </a:xfrm>
        </p:grpSpPr>
        <p:sp>
          <p:nvSpPr>
            <p:cNvPr id="32" name="Freeform 32"/>
            <p:cNvSpPr/>
            <p:nvPr/>
          </p:nvSpPr>
          <p:spPr>
            <a:xfrm>
              <a:off x="5162" y="0"/>
              <a:ext cx="1047548" cy="698500"/>
            </a:xfrm>
            <a:custGeom>
              <a:avLst/>
              <a:gdLst/>
              <a:ahLst/>
              <a:cxnLst/>
              <a:rect l="l" t="t" r="r" b="b"/>
              <a:pathLst>
                <a:path w="1047548" h="698500">
                  <a:moveTo>
                    <a:pt x="1039191" y="372485"/>
                  </a:moveTo>
                  <a:lnTo>
                    <a:pt x="863028" y="675265"/>
                  </a:lnTo>
                  <a:cubicBezTo>
                    <a:pt x="854659" y="689650"/>
                    <a:pt x="839271" y="698500"/>
                    <a:pt x="822629" y="698500"/>
                  </a:cubicBezTo>
                  <a:lnTo>
                    <a:pt x="224919" y="698500"/>
                  </a:lnTo>
                  <a:cubicBezTo>
                    <a:pt x="208276" y="698500"/>
                    <a:pt x="192889" y="689650"/>
                    <a:pt x="184520" y="675265"/>
                  </a:cubicBezTo>
                  <a:lnTo>
                    <a:pt x="8356" y="372485"/>
                  </a:lnTo>
                  <a:cubicBezTo>
                    <a:pt x="0" y="358122"/>
                    <a:pt x="0" y="340378"/>
                    <a:pt x="8356" y="326015"/>
                  </a:cubicBezTo>
                  <a:lnTo>
                    <a:pt x="184520" y="23235"/>
                  </a:lnTo>
                  <a:cubicBezTo>
                    <a:pt x="192889" y="8850"/>
                    <a:pt x="208276" y="0"/>
                    <a:pt x="224919" y="0"/>
                  </a:cubicBezTo>
                  <a:lnTo>
                    <a:pt x="822629" y="0"/>
                  </a:lnTo>
                  <a:cubicBezTo>
                    <a:pt x="839271" y="0"/>
                    <a:pt x="854659" y="8850"/>
                    <a:pt x="863028" y="23235"/>
                  </a:cubicBezTo>
                  <a:lnTo>
                    <a:pt x="1039191" y="326015"/>
                  </a:lnTo>
                  <a:cubicBezTo>
                    <a:pt x="1047548" y="340378"/>
                    <a:pt x="1047548" y="358122"/>
                    <a:pt x="1039191" y="372485"/>
                  </a:cubicBezTo>
                  <a:close/>
                </a:path>
              </a:pathLst>
            </a:custGeom>
            <a:solidFill>
              <a:srgbClr val="1D7363"/>
            </a:solidFill>
          </p:spPr>
        </p:sp>
        <p:sp>
          <p:nvSpPr>
            <p:cNvPr id="33" name="TextBox 33"/>
            <p:cNvSpPr txBox="1"/>
            <p:nvPr/>
          </p:nvSpPr>
          <p:spPr>
            <a:xfrm>
              <a:off x="114300" y="-66675"/>
              <a:ext cx="829272" cy="765175"/>
            </a:xfrm>
            <a:prstGeom prst="rect">
              <a:avLst/>
            </a:prstGeom>
          </p:spPr>
          <p:txBody>
            <a:bodyPr lIns="59834" tIns="59834" rIns="59834" bIns="59834" rtlCol="0" anchor="ctr"/>
            <a:lstStyle/>
            <a:p>
              <a:pPr algn="ctr">
                <a:lnSpc>
                  <a:spcPts val="3750"/>
                </a:lnSpc>
              </a:pPr>
              <a:endParaRPr dirty="0"/>
            </a:p>
          </p:txBody>
        </p:sp>
      </p:grpSp>
      <p:grpSp>
        <p:nvGrpSpPr>
          <p:cNvPr id="34" name="Group 34"/>
          <p:cNvGrpSpPr/>
          <p:nvPr/>
        </p:nvGrpSpPr>
        <p:grpSpPr>
          <a:xfrm>
            <a:off x="10737512" y="1686901"/>
            <a:ext cx="9844078" cy="7078198"/>
            <a:chOff x="0" y="0"/>
            <a:chExt cx="971446" cy="698500"/>
          </a:xfrm>
        </p:grpSpPr>
        <p:sp>
          <p:nvSpPr>
            <p:cNvPr id="35" name="Freeform 35"/>
            <p:cNvSpPr/>
            <p:nvPr/>
          </p:nvSpPr>
          <p:spPr>
            <a:xfrm>
              <a:off x="4531" y="0"/>
              <a:ext cx="962385" cy="698500"/>
            </a:xfrm>
            <a:custGeom>
              <a:avLst/>
              <a:gdLst/>
              <a:ahLst/>
              <a:cxnLst/>
              <a:rect l="l" t="t" r="r" b="b"/>
              <a:pathLst>
                <a:path w="962385" h="698500">
                  <a:moveTo>
                    <a:pt x="955050" y="369643"/>
                  </a:moveTo>
                  <a:lnTo>
                    <a:pt x="775580" y="678107"/>
                  </a:lnTo>
                  <a:cubicBezTo>
                    <a:pt x="768234" y="690733"/>
                    <a:pt x="754729" y="698500"/>
                    <a:pt x="740121" y="698500"/>
                  </a:cubicBezTo>
                  <a:lnTo>
                    <a:pt x="222263" y="698500"/>
                  </a:lnTo>
                  <a:cubicBezTo>
                    <a:pt x="207655" y="698500"/>
                    <a:pt x="194150" y="690733"/>
                    <a:pt x="186804" y="678107"/>
                  </a:cubicBezTo>
                  <a:lnTo>
                    <a:pt x="7334" y="369643"/>
                  </a:lnTo>
                  <a:cubicBezTo>
                    <a:pt x="0" y="357037"/>
                    <a:pt x="0" y="341463"/>
                    <a:pt x="7334" y="328857"/>
                  </a:cubicBezTo>
                  <a:lnTo>
                    <a:pt x="186804" y="20393"/>
                  </a:lnTo>
                  <a:cubicBezTo>
                    <a:pt x="194150" y="7767"/>
                    <a:pt x="207655" y="0"/>
                    <a:pt x="222263" y="0"/>
                  </a:cubicBezTo>
                  <a:lnTo>
                    <a:pt x="740121" y="0"/>
                  </a:lnTo>
                  <a:cubicBezTo>
                    <a:pt x="754729" y="0"/>
                    <a:pt x="768234" y="7767"/>
                    <a:pt x="775580" y="20393"/>
                  </a:cubicBezTo>
                  <a:lnTo>
                    <a:pt x="955050" y="328857"/>
                  </a:lnTo>
                  <a:cubicBezTo>
                    <a:pt x="962385" y="341463"/>
                    <a:pt x="962385" y="357037"/>
                    <a:pt x="955050" y="369643"/>
                  </a:cubicBezTo>
                  <a:close/>
                </a:path>
              </a:pathLst>
            </a:custGeom>
            <a:blipFill>
              <a:blip r:embed="rId3"/>
              <a:stretch>
                <a:fillRect l="-4575" r="-4575"/>
              </a:stretch>
            </a:blipFill>
            <a:ln w="209550" cap="rnd">
              <a:solidFill>
                <a:srgbClr val="FFFFFF"/>
              </a:solidFill>
              <a:prstDash val="solid"/>
              <a:round/>
            </a:ln>
          </p:spPr>
        </p:sp>
      </p:grpSp>
      <p:sp>
        <p:nvSpPr>
          <p:cNvPr id="36" name="Freeform 36"/>
          <p:cNvSpPr/>
          <p:nvPr/>
        </p:nvSpPr>
        <p:spPr>
          <a:xfrm>
            <a:off x="9434837" y="9429533"/>
            <a:ext cx="2021342" cy="793377"/>
          </a:xfrm>
          <a:custGeom>
            <a:avLst/>
            <a:gdLst/>
            <a:ahLst/>
            <a:cxnLst/>
            <a:rect l="l" t="t" r="r" b="b"/>
            <a:pathLst>
              <a:path w="2021342" h="793377">
                <a:moveTo>
                  <a:pt x="0" y="0"/>
                </a:moveTo>
                <a:lnTo>
                  <a:pt x="2021342" y="0"/>
                </a:lnTo>
                <a:lnTo>
                  <a:pt x="2021342" y="793376"/>
                </a:lnTo>
                <a:lnTo>
                  <a:pt x="0" y="79337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37" name="Group 37"/>
          <p:cNvGrpSpPr/>
          <p:nvPr/>
        </p:nvGrpSpPr>
        <p:grpSpPr>
          <a:xfrm>
            <a:off x="16106620" y="303325"/>
            <a:ext cx="4035505" cy="818745"/>
            <a:chOff x="0" y="0"/>
            <a:chExt cx="5380674" cy="1091660"/>
          </a:xfrm>
        </p:grpSpPr>
        <p:sp>
          <p:nvSpPr>
            <p:cNvPr id="38" name="Freeform 38"/>
            <p:cNvSpPr/>
            <p:nvPr/>
          </p:nvSpPr>
          <p:spPr>
            <a:xfrm>
              <a:off x="2599374" y="0"/>
              <a:ext cx="2781300" cy="1091660"/>
            </a:xfrm>
            <a:custGeom>
              <a:avLst/>
              <a:gdLst/>
              <a:ahLst/>
              <a:cxnLst/>
              <a:rect l="l" t="t" r="r" b="b"/>
              <a:pathLst>
                <a:path w="2781300" h="1091660">
                  <a:moveTo>
                    <a:pt x="0" y="0"/>
                  </a:moveTo>
                  <a:lnTo>
                    <a:pt x="2781300" y="0"/>
                  </a:lnTo>
                  <a:lnTo>
                    <a:pt x="2781300" y="1091660"/>
                  </a:lnTo>
                  <a:lnTo>
                    <a:pt x="0" y="10916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9" name="Freeform 39"/>
            <p:cNvSpPr/>
            <p:nvPr/>
          </p:nvSpPr>
          <p:spPr>
            <a:xfrm>
              <a:off x="0" y="0"/>
              <a:ext cx="2487304" cy="1091660"/>
            </a:xfrm>
            <a:custGeom>
              <a:avLst/>
              <a:gdLst/>
              <a:ahLst/>
              <a:cxnLst/>
              <a:rect l="l" t="t" r="r" b="b"/>
              <a:pathLst>
                <a:path w="2487304" h="1091660">
                  <a:moveTo>
                    <a:pt x="0" y="0"/>
                  </a:moveTo>
                  <a:lnTo>
                    <a:pt x="2487304" y="0"/>
                  </a:lnTo>
                  <a:lnTo>
                    <a:pt x="2487304" y="1091660"/>
                  </a:lnTo>
                  <a:lnTo>
                    <a:pt x="0" y="1091660"/>
                  </a:lnTo>
                  <a:lnTo>
                    <a:pt x="0" y="0"/>
                  </a:lnTo>
                  <a:close/>
                </a:path>
              </a:pathLst>
            </a:custGeom>
            <a:blipFill>
              <a:blip r:embed="rId6">
                <a:extLst>
                  <a:ext uri="{96DAC541-7B7A-43D3-8B79-37D633B846F1}">
                    <asvg:svgBlip xmlns:asvg="http://schemas.microsoft.com/office/drawing/2016/SVG/main" xmlns="" r:embed="rId7"/>
                  </a:ext>
                </a:extLst>
              </a:blip>
              <a:stretch>
                <a:fillRect r="-11819"/>
              </a:stretch>
            </a:blipFill>
          </p:spPr>
        </p:sp>
      </p:grpSp>
      <p:sp>
        <p:nvSpPr>
          <p:cNvPr id="40" name="Freeform 40"/>
          <p:cNvSpPr/>
          <p:nvPr/>
        </p:nvSpPr>
        <p:spPr>
          <a:xfrm>
            <a:off x="17674864" y="9720423"/>
            <a:ext cx="899017" cy="732699"/>
          </a:xfrm>
          <a:custGeom>
            <a:avLst/>
            <a:gdLst/>
            <a:ahLst/>
            <a:cxnLst/>
            <a:rect l="l" t="t" r="r" b="b"/>
            <a:pathLst>
              <a:path w="899017" h="732699">
                <a:moveTo>
                  <a:pt x="0" y="0"/>
                </a:moveTo>
                <a:lnTo>
                  <a:pt x="899018" y="0"/>
                </a:lnTo>
                <a:lnTo>
                  <a:pt x="899018" y="732699"/>
                </a:lnTo>
                <a:lnTo>
                  <a:pt x="0" y="732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1" name="Freeform 41"/>
          <p:cNvSpPr/>
          <p:nvPr/>
        </p:nvSpPr>
        <p:spPr>
          <a:xfrm rot="-2199196" flipH="1">
            <a:off x="-1587894" y="-1960574"/>
            <a:ext cx="3285470" cy="3108876"/>
          </a:xfrm>
          <a:custGeom>
            <a:avLst/>
            <a:gdLst/>
            <a:ahLst/>
            <a:cxnLst/>
            <a:rect l="l" t="t" r="r" b="b"/>
            <a:pathLst>
              <a:path w="3285470" h="3108876">
                <a:moveTo>
                  <a:pt x="3285469" y="0"/>
                </a:moveTo>
                <a:lnTo>
                  <a:pt x="0" y="0"/>
                </a:lnTo>
                <a:lnTo>
                  <a:pt x="0" y="3108876"/>
                </a:lnTo>
                <a:lnTo>
                  <a:pt x="3285469" y="3108876"/>
                </a:lnTo>
                <a:lnTo>
                  <a:pt x="3285469" y="0"/>
                </a:lnTo>
                <a:close/>
              </a:path>
            </a:pathLst>
          </a:custGeom>
          <a:blipFill>
            <a:blip r:embed="rId10">
              <a:alphaModFix amt="50000"/>
              <a:extLst>
                <a:ext uri="{96DAC541-7B7A-43D3-8B79-37D633B846F1}">
                  <asvg:svgBlip xmlns:asvg="http://schemas.microsoft.com/office/drawing/2016/SVG/main" xmlns="" r:embed="rId11"/>
                </a:ext>
              </a:extLst>
            </a:blip>
            <a:stretch>
              <a:fillRect/>
            </a:stretch>
          </a:blipFill>
        </p:spPr>
      </p:sp>
      <p:sp>
        <p:nvSpPr>
          <p:cNvPr id="42" name="Freeform 42"/>
          <p:cNvSpPr/>
          <p:nvPr/>
        </p:nvSpPr>
        <p:spPr>
          <a:xfrm>
            <a:off x="452261" y="283796"/>
            <a:ext cx="899017" cy="732699"/>
          </a:xfrm>
          <a:custGeom>
            <a:avLst/>
            <a:gdLst/>
            <a:ahLst/>
            <a:cxnLst/>
            <a:rect l="l" t="t" r="r" b="b"/>
            <a:pathLst>
              <a:path w="899017" h="732699">
                <a:moveTo>
                  <a:pt x="0" y="0"/>
                </a:moveTo>
                <a:lnTo>
                  <a:pt x="899017" y="0"/>
                </a:lnTo>
                <a:lnTo>
                  <a:pt x="899017" y="732699"/>
                </a:lnTo>
                <a:lnTo>
                  <a:pt x="0" y="73269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3" name="Freeform 43"/>
          <p:cNvSpPr/>
          <p:nvPr/>
        </p:nvSpPr>
        <p:spPr>
          <a:xfrm>
            <a:off x="10737512" y="-3729574"/>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4" name="TextBox 3"/>
          <p:cNvSpPr txBox="1"/>
          <p:nvPr/>
        </p:nvSpPr>
        <p:spPr>
          <a:xfrm>
            <a:off x="2158731" y="2484236"/>
            <a:ext cx="8069746" cy="1077218"/>
          </a:xfrm>
          <a:prstGeom prst="rect">
            <a:avLst/>
          </a:prstGeom>
        </p:spPr>
        <p:txBody>
          <a:bodyPr wrap="square" lIns="0" tIns="0" rIns="0" bIns="0" rtlCol="0" anchor="t">
            <a:spAutoFit/>
          </a:bodyPr>
          <a:lstStyle/>
          <a:p>
            <a:pPr>
              <a:lnSpc>
                <a:spcPts val="2800"/>
              </a:lnSpc>
            </a:pPr>
            <a:r>
              <a:rPr lang="uk-UA" sz="2800" spc="10" dirty="0" smtClean="0">
                <a:solidFill>
                  <a:srgbClr val="23403D"/>
                </a:solidFill>
                <a:latin typeface="TT Norms"/>
                <a:ea typeface="TT Norms"/>
                <a:cs typeface="TT Norms"/>
                <a:sym typeface="TT Norms"/>
              </a:rPr>
              <a:t>обов'язкового </a:t>
            </a:r>
            <a:r>
              <a:rPr lang="uk-UA" sz="2800" spc="10" dirty="0">
                <a:solidFill>
                  <a:srgbClr val="23403D"/>
                </a:solidFill>
                <a:latin typeface="TT Norms"/>
                <a:ea typeface="TT Norms"/>
                <a:cs typeface="TT Norms"/>
                <a:sym typeface="TT Norms"/>
              </a:rPr>
              <a:t>мінімуму змісту початкової, основної, середньої (повної) загальної освіти на рівні вимог </a:t>
            </a:r>
            <a:r>
              <a:rPr lang="uk-UA" sz="2800" spc="10" dirty="0" smtClean="0">
                <a:solidFill>
                  <a:srgbClr val="23403D"/>
                </a:solidFill>
                <a:latin typeface="TT Norms"/>
                <a:ea typeface="TT Norms"/>
                <a:cs typeface="TT Norms"/>
                <a:sym typeface="TT Norms"/>
              </a:rPr>
              <a:t>Державного </a:t>
            </a:r>
            <a:r>
              <a:rPr lang="uk-UA" sz="2800" spc="10" dirty="0">
                <a:solidFill>
                  <a:srgbClr val="23403D"/>
                </a:solidFill>
                <a:latin typeface="TT Norms"/>
                <a:ea typeface="TT Norms"/>
                <a:cs typeface="TT Norms"/>
                <a:sym typeface="TT Norms"/>
              </a:rPr>
              <a:t>освітнього стандарту</a:t>
            </a:r>
            <a:endParaRPr lang="en-US" sz="2800" spc="10" dirty="0">
              <a:solidFill>
                <a:srgbClr val="23403D"/>
              </a:solidFill>
              <a:latin typeface="TT Norms"/>
              <a:ea typeface="TT Norms"/>
              <a:cs typeface="TT Norms"/>
              <a:sym typeface="TT Norms"/>
            </a:endParaRPr>
          </a:p>
        </p:txBody>
      </p:sp>
      <p:sp>
        <p:nvSpPr>
          <p:cNvPr id="45" name="TextBox 4"/>
          <p:cNvSpPr txBox="1"/>
          <p:nvPr/>
        </p:nvSpPr>
        <p:spPr>
          <a:xfrm>
            <a:off x="2158732" y="1814446"/>
            <a:ext cx="6081300" cy="577081"/>
          </a:xfrm>
          <a:prstGeom prst="rect">
            <a:avLst/>
          </a:prstGeom>
        </p:spPr>
        <p:txBody>
          <a:bodyPr wrap="square" lIns="0" tIns="0" rIns="0" bIns="0" rtlCol="0" anchor="t">
            <a:spAutoFit/>
          </a:bodyPr>
          <a:lstStyle/>
          <a:p>
            <a:pPr>
              <a:lnSpc>
                <a:spcPts val="4499"/>
              </a:lnSpc>
            </a:pPr>
            <a:r>
              <a:rPr lang="uk-UA" sz="2999" b="1" dirty="0">
                <a:solidFill>
                  <a:srgbClr val="23403D"/>
                </a:solidFill>
                <a:latin typeface="TT Norms Bold"/>
                <a:ea typeface="TT Norms Bold"/>
                <a:cs typeface="TT Norms Bold"/>
                <a:sym typeface="TT Norms Bold"/>
              </a:rPr>
              <a:t>Забезпечити засвоєння учнями </a:t>
            </a:r>
            <a:endParaRPr lang="en-US" sz="2999" b="1" dirty="0">
              <a:solidFill>
                <a:srgbClr val="23403D"/>
              </a:solidFill>
              <a:latin typeface="TT Norms Bold"/>
              <a:ea typeface="TT Norms Bold"/>
              <a:cs typeface="TT Norms Bold"/>
              <a:sym typeface="TT Norms Bold"/>
            </a:endParaRPr>
          </a:p>
        </p:txBody>
      </p:sp>
      <p:grpSp>
        <p:nvGrpSpPr>
          <p:cNvPr id="46" name="Group 5"/>
          <p:cNvGrpSpPr/>
          <p:nvPr/>
        </p:nvGrpSpPr>
        <p:grpSpPr>
          <a:xfrm rot="5400000">
            <a:off x="1382492" y="1887534"/>
            <a:ext cx="500647" cy="438066"/>
            <a:chOff x="0" y="0"/>
            <a:chExt cx="812800" cy="711200"/>
          </a:xfrm>
        </p:grpSpPr>
        <p:sp>
          <p:nvSpPr>
            <p:cNvPr id="47" name="Freeform 6"/>
            <p:cNvSpPr/>
            <p:nvPr/>
          </p:nvSpPr>
          <p:spPr>
            <a:xfrm>
              <a:off x="60851" y="89740"/>
              <a:ext cx="691098" cy="621460"/>
            </a:xfrm>
            <a:custGeom>
              <a:avLst/>
              <a:gdLst/>
              <a:ahLst/>
              <a:cxnLst/>
              <a:rect l="l" t="t" r="r" b="b"/>
              <a:pathLst>
                <a:path w="691098" h="621460">
                  <a:moveTo>
                    <a:pt x="422271" y="44524"/>
                  </a:moveTo>
                  <a:lnTo>
                    <a:pt x="675227" y="487196"/>
                  </a:lnTo>
                  <a:cubicBezTo>
                    <a:pt x="691098" y="514971"/>
                    <a:pt x="690984" y="549095"/>
                    <a:pt x="674928" y="576763"/>
                  </a:cubicBezTo>
                  <a:cubicBezTo>
                    <a:pt x="658871" y="604431"/>
                    <a:pt x="629300" y="621460"/>
                    <a:pt x="597311" y="621460"/>
                  </a:cubicBezTo>
                  <a:lnTo>
                    <a:pt x="93787" y="621460"/>
                  </a:lnTo>
                  <a:cubicBezTo>
                    <a:pt x="61798" y="621460"/>
                    <a:pt x="32227" y="604431"/>
                    <a:pt x="16170" y="576763"/>
                  </a:cubicBezTo>
                  <a:cubicBezTo>
                    <a:pt x="114" y="549095"/>
                    <a:pt x="0" y="514971"/>
                    <a:pt x="15871" y="487196"/>
                  </a:cubicBezTo>
                  <a:lnTo>
                    <a:pt x="268827" y="44524"/>
                  </a:lnTo>
                  <a:cubicBezTo>
                    <a:pt x="284560" y="16991"/>
                    <a:pt x="313839" y="0"/>
                    <a:pt x="345549" y="0"/>
                  </a:cubicBezTo>
                  <a:cubicBezTo>
                    <a:pt x="377259" y="0"/>
                    <a:pt x="406538" y="16991"/>
                    <a:pt x="422271" y="44524"/>
                  </a:cubicBezTo>
                  <a:close/>
                </a:path>
              </a:pathLst>
            </a:custGeom>
            <a:solidFill>
              <a:srgbClr val="1D7363">
                <a:alpha val="89804"/>
              </a:srgbClr>
            </a:solidFill>
          </p:spPr>
        </p:sp>
        <p:sp>
          <p:nvSpPr>
            <p:cNvPr id="48" name="TextBox 7"/>
            <p:cNvSpPr txBox="1"/>
            <p:nvPr/>
          </p:nvSpPr>
          <p:spPr>
            <a:xfrm>
              <a:off x="127000" y="263525"/>
              <a:ext cx="558800" cy="396875"/>
            </a:xfrm>
            <a:prstGeom prst="rect">
              <a:avLst/>
            </a:prstGeom>
          </p:spPr>
          <p:txBody>
            <a:bodyPr lIns="50800" tIns="50800" rIns="50800" bIns="50800" rtlCol="0" anchor="ctr"/>
            <a:lstStyle/>
            <a:p>
              <a:pPr algn="ctr">
                <a:lnSpc>
                  <a:spcPts val="3750"/>
                </a:lnSpc>
              </a:pPr>
              <a:endParaRPr dirty="0"/>
            </a:p>
          </p:txBody>
        </p:sp>
      </p:grpSp>
      <p:sp>
        <p:nvSpPr>
          <p:cNvPr id="52" name="Freeform 6"/>
          <p:cNvSpPr/>
          <p:nvPr/>
        </p:nvSpPr>
        <p:spPr>
          <a:xfrm rot="12944305" flipH="1" flipV="1">
            <a:off x="-1533748" y="7778300"/>
            <a:ext cx="7256723" cy="4889217"/>
          </a:xfrm>
          <a:custGeom>
            <a:avLst/>
            <a:gdLst/>
            <a:ahLst/>
            <a:cxnLst/>
            <a:rect l="l" t="t" r="r" b="b"/>
            <a:pathLst>
              <a:path w="7256723" h="4889217">
                <a:moveTo>
                  <a:pt x="7256723" y="4889217"/>
                </a:moveTo>
                <a:lnTo>
                  <a:pt x="0" y="4889217"/>
                </a:lnTo>
                <a:lnTo>
                  <a:pt x="0" y="0"/>
                </a:lnTo>
                <a:lnTo>
                  <a:pt x="7256723" y="0"/>
                </a:lnTo>
                <a:lnTo>
                  <a:pt x="7256723" y="4889217"/>
                </a:lnTo>
                <a:close/>
              </a:path>
            </a:pathLst>
          </a:custGeom>
          <a:blipFill>
            <a:blip r:embed="rId16">
              <a:extLst>
                <a:ext uri="{96DAC541-7B7A-43D3-8B79-37D633B846F1}">
                  <asvg:svgBlip xmlns="" xmlns:asvg="http://schemas.microsoft.com/office/drawing/2016/SVG/main" r:embed="rId17"/>
                </a:ext>
              </a:extLst>
            </a:blip>
            <a:stretch>
              <a:fillRect/>
            </a:stretch>
          </a:blipFill>
        </p:spPr>
      </p:sp>
    </p:spTree>
    <p:extLst>
      <p:ext uri="{BB962C8B-B14F-4D97-AF65-F5344CB8AC3E}">
        <p14:creationId xmlns:p14="http://schemas.microsoft.com/office/powerpoint/2010/main" val="46704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grpSp>
        <p:nvGrpSpPr>
          <p:cNvPr id="7" name="Group 7"/>
          <p:cNvGrpSpPr/>
          <p:nvPr/>
        </p:nvGrpSpPr>
        <p:grpSpPr>
          <a:xfrm>
            <a:off x="-2321573" y="-164863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6">
              <a:alphaModFix amt="50000"/>
              <a:extLst>
                <a:ext uri="{96DAC541-7B7A-43D3-8B79-37D633B846F1}">
                  <asvg:svgBlip xmlns:asvg="http://schemas.microsoft.com/office/drawing/2016/SVG/main" xmlns="" r:embed="rId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5"/>
                </a:ext>
              </a:extLst>
            </a:blip>
            <a:stretch>
              <a:fillRect/>
            </a:stretch>
          </a:blipFill>
        </p:spPr>
      </p:sp>
      <p:sp>
        <p:nvSpPr>
          <p:cNvPr id="46" name="TextBox 36"/>
          <p:cNvSpPr txBox="1"/>
          <p:nvPr/>
        </p:nvSpPr>
        <p:spPr>
          <a:xfrm>
            <a:off x="-115626" y="811357"/>
            <a:ext cx="15300919" cy="833562"/>
          </a:xfrm>
          <a:prstGeom prst="rect">
            <a:avLst/>
          </a:prstGeom>
        </p:spPr>
        <p:txBody>
          <a:bodyPr wrap="square" lIns="0" tIns="0" rIns="0" bIns="0" rtlCol="0" anchor="t">
            <a:spAutoFit/>
          </a:bodyPr>
          <a:lstStyle/>
          <a:p>
            <a:pPr algn="ctr">
              <a:lnSpc>
                <a:spcPts val="6500"/>
              </a:lnSpc>
            </a:pPr>
            <a:r>
              <a:rPr lang="ru-RU" sz="4800" b="1" cap="all" dirty="0">
                <a:solidFill>
                  <a:srgbClr val="FFFFFF"/>
                </a:solidFill>
                <a:latin typeface="Sitka Small Semibold" pitchFamily="2" charset="0"/>
                <a:ea typeface="TT Norms Bold"/>
                <a:cs typeface="TT Norms Bold"/>
                <a:sym typeface="TT Norms Bold"/>
              </a:rPr>
              <a:t>Структура </a:t>
            </a:r>
            <a:r>
              <a:rPr lang="ru-RU" sz="4800" b="1" cap="all" dirty="0" smtClean="0">
                <a:solidFill>
                  <a:srgbClr val="FFFFFF"/>
                </a:solidFill>
                <a:latin typeface="Sitka Small Semibold" pitchFamily="2" charset="0"/>
                <a:ea typeface="TT Norms Bold"/>
                <a:cs typeface="TT Norms Bold"/>
                <a:sym typeface="TT Norms Bold"/>
              </a:rPr>
              <a:t>2024-2025 </a:t>
            </a:r>
            <a:r>
              <a:rPr lang="ru-RU" sz="4800" b="1" cap="all" dirty="0" err="1">
                <a:solidFill>
                  <a:srgbClr val="FFFFFF"/>
                </a:solidFill>
                <a:latin typeface="Sitka Small Semibold" pitchFamily="2" charset="0"/>
                <a:ea typeface="TT Norms Bold"/>
                <a:cs typeface="TT Norms Bold"/>
                <a:sym typeface="TT Norms Bold"/>
              </a:rPr>
              <a:t>навчального</a:t>
            </a:r>
            <a:r>
              <a:rPr lang="ru-RU" sz="4800" b="1" cap="all" dirty="0">
                <a:solidFill>
                  <a:srgbClr val="FFFFFF"/>
                </a:solidFill>
                <a:latin typeface="Sitka Small Semibold" pitchFamily="2" charset="0"/>
                <a:ea typeface="TT Norms Bold"/>
                <a:cs typeface="TT Norms Bold"/>
                <a:sym typeface="TT Norms Bold"/>
              </a:rPr>
              <a:t> </a:t>
            </a:r>
            <a:r>
              <a:rPr lang="ru-RU" sz="4800" b="1" cap="all" dirty="0" smtClean="0">
                <a:solidFill>
                  <a:srgbClr val="FFFFFF"/>
                </a:solidFill>
                <a:latin typeface="Sitka Small Semibold" pitchFamily="2" charset="0"/>
                <a:ea typeface="TT Norms Bold"/>
                <a:cs typeface="TT Norms Bold"/>
                <a:sym typeface="TT Norms Bold"/>
              </a:rPr>
              <a:t>року</a:t>
            </a:r>
            <a:endParaRPr lang="ru-RU" sz="4800" b="1" cap="all" dirty="0">
              <a:solidFill>
                <a:srgbClr val="FFFFFF"/>
              </a:solidFill>
              <a:latin typeface="Sitka Small Semibold" pitchFamily="2" charset="0"/>
              <a:ea typeface="TT Norms Bold"/>
              <a:cs typeface="TT Norms Bold"/>
              <a:sym typeface="TT Norms Bold"/>
            </a:endParaRPr>
          </a:p>
        </p:txBody>
      </p:sp>
      <p:sp>
        <p:nvSpPr>
          <p:cNvPr id="170" name="TextBox 35"/>
          <p:cNvSpPr txBox="1"/>
          <p:nvPr/>
        </p:nvSpPr>
        <p:spPr>
          <a:xfrm>
            <a:off x="6007844" y="2628947"/>
            <a:ext cx="6012075" cy="2585323"/>
          </a:xfrm>
          <a:prstGeom prst="rect">
            <a:avLst/>
          </a:prstGeom>
        </p:spPr>
        <p:txBody>
          <a:bodyPr wrap="square" lIns="0" tIns="0" rIns="0" bIns="0" rtlCol="0" anchor="t">
            <a:spAutoFit/>
          </a:bodyPr>
          <a:lstStyle/>
          <a:p>
            <a:pPr algn="ctr">
              <a:spcBef>
                <a:spcPct val="0"/>
              </a:spcBef>
              <a:buFontTx/>
              <a:buNone/>
              <a:defRPr/>
            </a:pPr>
            <a:r>
              <a:rPr lang="ru-RU" altLang="uk-UA" sz="2800" b="1" dirty="0">
                <a:solidFill>
                  <a:srgbClr val="00264C"/>
                </a:solidFill>
                <a:latin typeface="Tahoma" panose="020B0604030504040204" pitchFamily="34" charset="0"/>
                <a:cs typeface="Tahoma" panose="020B0604030504040204" pitchFamily="34" charset="0"/>
              </a:rPr>
              <a:t>з 01 </a:t>
            </a:r>
            <a:r>
              <a:rPr lang="ru-RU" altLang="uk-UA" sz="2800" b="1" dirty="0" err="1">
                <a:solidFill>
                  <a:srgbClr val="00264C"/>
                </a:solidFill>
                <a:latin typeface="Tahoma" panose="020B0604030504040204" pitchFamily="34" charset="0"/>
                <a:cs typeface="Tahoma" panose="020B0604030504040204" pitchFamily="34" charset="0"/>
              </a:rPr>
              <a:t>вересня</a:t>
            </a:r>
            <a:r>
              <a:rPr lang="ru-RU" altLang="uk-UA" sz="2800" b="1" dirty="0">
                <a:solidFill>
                  <a:srgbClr val="00264C"/>
                </a:solidFill>
                <a:latin typeface="Tahoma" panose="020B0604030504040204" pitchFamily="34" charset="0"/>
                <a:cs typeface="Tahoma" panose="020B0604030504040204" pitchFamily="34" charset="0"/>
              </a:rPr>
              <a:t> 2024 року роботу  та </a:t>
            </a:r>
            <a:r>
              <a:rPr lang="ru-RU" altLang="uk-UA" sz="2800" b="1" dirty="0" err="1">
                <a:solidFill>
                  <a:srgbClr val="00264C"/>
                </a:solidFill>
                <a:latin typeface="Tahoma" panose="020B0604030504040204" pitchFamily="34" charset="0"/>
                <a:cs typeface="Tahoma" panose="020B0604030504040204" pitchFamily="34" charset="0"/>
              </a:rPr>
              <a:t>завершився</a:t>
            </a:r>
            <a:r>
              <a:rPr lang="ru-RU" altLang="uk-UA" sz="2800" b="1" dirty="0">
                <a:solidFill>
                  <a:srgbClr val="00264C"/>
                </a:solidFill>
                <a:latin typeface="Tahoma" panose="020B0604030504040204" pitchFamily="34" charset="0"/>
                <a:cs typeface="Tahoma" panose="020B0604030504040204" pitchFamily="34" charset="0"/>
              </a:rPr>
              <a:t> 30  </a:t>
            </a:r>
            <a:r>
              <a:rPr lang="ru-RU" altLang="uk-UA" sz="2800" b="1" dirty="0" err="1">
                <a:solidFill>
                  <a:srgbClr val="00264C"/>
                </a:solidFill>
                <a:latin typeface="Tahoma" panose="020B0604030504040204" pitchFamily="34" charset="0"/>
                <a:cs typeface="Tahoma" panose="020B0604030504040204" pitchFamily="34" charset="0"/>
              </a:rPr>
              <a:t>травня</a:t>
            </a:r>
            <a:r>
              <a:rPr lang="ru-RU" altLang="uk-UA" sz="2800" b="1" dirty="0">
                <a:solidFill>
                  <a:srgbClr val="00264C"/>
                </a:solidFill>
                <a:latin typeface="Tahoma" panose="020B0604030504040204" pitchFamily="34" charset="0"/>
                <a:cs typeface="Tahoma" panose="020B0604030504040204" pitchFamily="34" charset="0"/>
              </a:rPr>
              <a:t> 2025 року. </a:t>
            </a:r>
          </a:p>
          <a:p>
            <a:pPr algn="ctr">
              <a:spcBef>
                <a:spcPct val="0"/>
              </a:spcBef>
              <a:buFontTx/>
              <a:buNone/>
              <a:defRPr/>
            </a:pPr>
            <a:r>
              <a:rPr lang="uk-UA" altLang="uk-UA" sz="2800" b="1" dirty="0">
                <a:solidFill>
                  <a:srgbClr val="00264C"/>
                </a:solidFill>
                <a:latin typeface="Tahoma" panose="020B0604030504040204" pitchFamily="34" charset="0"/>
                <a:cs typeface="Tahoma" panose="020B0604030504040204" pitchFamily="34" charset="0"/>
              </a:rPr>
              <a:t>т</a:t>
            </a:r>
            <a:r>
              <a:rPr lang="uk-UA" altLang="uk-UA" sz="2800" b="1" dirty="0" smtClean="0">
                <a:solidFill>
                  <a:srgbClr val="00264C"/>
                </a:solidFill>
                <a:latin typeface="Tahoma" panose="020B0604030504040204" pitchFamily="34" charset="0"/>
                <a:cs typeface="Tahoma" panose="020B0604030504040204" pitchFamily="34" charset="0"/>
              </a:rPr>
              <a:t>ривав навчальний </a:t>
            </a:r>
          </a:p>
          <a:p>
            <a:pPr algn="ctr">
              <a:spcBef>
                <a:spcPct val="0"/>
              </a:spcBef>
              <a:buFontTx/>
              <a:buNone/>
              <a:defRPr/>
            </a:pPr>
            <a:r>
              <a:rPr lang="uk-UA" altLang="uk-UA" sz="2800" b="1" dirty="0" smtClean="0">
                <a:solidFill>
                  <a:srgbClr val="00264C"/>
                </a:solidFill>
                <a:latin typeface="Tahoma" panose="020B0604030504040204" pitchFamily="34" charset="0"/>
                <a:cs typeface="Tahoma" panose="020B0604030504040204" pitchFamily="34" charset="0"/>
              </a:rPr>
              <a:t>2024/2025</a:t>
            </a:r>
          </a:p>
          <a:p>
            <a:pPr algn="ctr">
              <a:spcBef>
                <a:spcPct val="0"/>
              </a:spcBef>
              <a:buFontTx/>
              <a:buNone/>
              <a:defRPr/>
            </a:pPr>
            <a:r>
              <a:rPr lang="uk-UA" altLang="uk-UA" sz="2800" b="1" dirty="0" smtClean="0">
                <a:solidFill>
                  <a:srgbClr val="00264C"/>
                </a:solidFill>
                <a:latin typeface="Tahoma" panose="020B0604030504040204" pitchFamily="34" charset="0"/>
                <a:cs typeface="Tahoma" panose="020B0604030504040204" pitchFamily="34" charset="0"/>
              </a:rPr>
              <a:t>     навчальний рік </a:t>
            </a:r>
            <a:r>
              <a:rPr lang="ru-RU" sz="2800" b="1" dirty="0" smtClean="0">
                <a:solidFill>
                  <a:srgbClr val="0B3759"/>
                </a:solidFill>
                <a:latin typeface="Canva Sans Bold"/>
                <a:ea typeface="Canva Sans Bold"/>
                <a:cs typeface="Canva Sans Bold"/>
                <a:sym typeface="Canva Sans Bold"/>
              </a:rPr>
              <a:t>	</a:t>
            </a:r>
            <a:endParaRPr lang="ru-RU" sz="2800" b="1" dirty="0">
              <a:solidFill>
                <a:srgbClr val="0B3759"/>
              </a:solidFill>
              <a:latin typeface="Canva Sans Bold"/>
              <a:ea typeface="Canva Sans Bold"/>
              <a:cs typeface="Canva Sans Bold"/>
              <a:sym typeface="Canva Sans Bold"/>
            </a:endParaRPr>
          </a:p>
        </p:txBody>
      </p:sp>
      <p:sp>
        <p:nvSpPr>
          <p:cNvPr id="187" name="TextBox 35"/>
          <p:cNvSpPr txBox="1"/>
          <p:nvPr/>
        </p:nvSpPr>
        <p:spPr>
          <a:xfrm>
            <a:off x="13258800" y="2220630"/>
            <a:ext cx="4558110" cy="2462213"/>
          </a:xfrm>
          <a:prstGeom prst="rect">
            <a:avLst/>
          </a:prstGeom>
        </p:spPr>
        <p:txBody>
          <a:bodyPr wrap="square" lIns="0" tIns="0" rIns="0" bIns="0" rtlCol="0" anchor="t">
            <a:spAutoFit/>
          </a:bodyPr>
          <a:lstStyle/>
          <a:p>
            <a:pPr algn="ctr">
              <a:spcBef>
                <a:spcPct val="0"/>
              </a:spcBef>
              <a:buFontTx/>
              <a:buNone/>
            </a:pPr>
            <a:r>
              <a:rPr lang="ru-RU" altLang="uk-UA" sz="3200" b="1" dirty="0">
                <a:solidFill>
                  <a:srgbClr val="00264C"/>
                </a:solidFill>
                <a:latin typeface="Tahoma" panose="020B0604030504040204" pitchFamily="34" charset="0"/>
                <a:cs typeface="Tahoma" panose="020B0604030504040204" pitchFamily="34" charset="0"/>
              </a:rPr>
              <a:t>І семестр у 2024-2025навчальному </a:t>
            </a:r>
            <a:r>
              <a:rPr lang="ru-RU" altLang="uk-UA" sz="3200" b="1" dirty="0" err="1">
                <a:solidFill>
                  <a:srgbClr val="00264C"/>
                </a:solidFill>
                <a:latin typeface="Tahoma" panose="020B0604030504040204" pitchFamily="34" charset="0"/>
                <a:cs typeface="Tahoma" panose="020B0604030504040204" pitchFamily="34" charset="0"/>
              </a:rPr>
              <a:t>році</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a:solidFill>
                  <a:srgbClr val="00264C"/>
                </a:solidFill>
                <a:latin typeface="Tahoma" panose="020B0604030504040204" pitchFamily="34" charset="0"/>
                <a:cs typeface="Tahoma" panose="020B0604030504040204" pitchFamily="34" charset="0"/>
              </a:rPr>
              <a:t>тривав</a:t>
            </a:r>
            <a:r>
              <a:rPr lang="ru-RU" altLang="uk-UA" sz="3200" b="1" dirty="0">
                <a:solidFill>
                  <a:srgbClr val="00264C"/>
                </a:solidFill>
                <a:latin typeface="Tahoma" panose="020B0604030504040204" pitchFamily="34" charset="0"/>
                <a:cs typeface="Tahoma" panose="020B0604030504040204" pitchFamily="34" charset="0"/>
              </a:rPr>
              <a:t> з 1 </a:t>
            </a:r>
            <a:r>
              <a:rPr lang="ru-RU" altLang="uk-UA" sz="3200" b="1" dirty="0" err="1">
                <a:solidFill>
                  <a:srgbClr val="00264C"/>
                </a:solidFill>
                <a:latin typeface="Tahoma" panose="020B0604030504040204" pitchFamily="34" charset="0"/>
                <a:cs typeface="Tahoma" panose="020B0604030504040204" pitchFamily="34" charset="0"/>
              </a:rPr>
              <a:t>вересня</a:t>
            </a:r>
            <a:r>
              <a:rPr lang="ru-RU" altLang="uk-UA" sz="3200" b="1" dirty="0">
                <a:solidFill>
                  <a:srgbClr val="00264C"/>
                </a:solidFill>
                <a:latin typeface="Tahoma" panose="020B0604030504040204" pitchFamily="34" charset="0"/>
                <a:cs typeface="Tahoma" panose="020B0604030504040204" pitchFamily="34" charset="0"/>
              </a:rPr>
              <a:t> по 20 </a:t>
            </a:r>
            <a:r>
              <a:rPr lang="ru-RU" altLang="uk-UA" sz="3200" b="1" dirty="0" err="1">
                <a:solidFill>
                  <a:srgbClr val="00264C"/>
                </a:solidFill>
                <a:latin typeface="Tahoma" panose="020B0604030504040204" pitchFamily="34" charset="0"/>
                <a:cs typeface="Tahoma" panose="020B0604030504040204" pitchFamily="34" charset="0"/>
              </a:rPr>
              <a:t>грудня</a:t>
            </a:r>
            <a:r>
              <a:rPr lang="ru-RU" altLang="uk-UA" sz="3200" b="1" dirty="0">
                <a:solidFill>
                  <a:srgbClr val="00264C"/>
                </a:solidFill>
                <a:latin typeface="Tahoma" panose="020B0604030504040204" pitchFamily="34" charset="0"/>
                <a:cs typeface="Tahoma" panose="020B0604030504040204" pitchFamily="34" charset="0"/>
              </a:rPr>
              <a:t> 2024 року.</a:t>
            </a:r>
          </a:p>
        </p:txBody>
      </p:sp>
      <p:sp>
        <p:nvSpPr>
          <p:cNvPr id="188" name="TextBox 35"/>
          <p:cNvSpPr txBox="1"/>
          <p:nvPr/>
        </p:nvSpPr>
        <p:spPr>
          <a:xfrm>
            <a:off x="7114820" y="7474517"/>
            <a:ext cx="4117705" cy="984885"/>
          </a:xfrm>
          <a:prstGeom prst="rect">
            <a:avLst/>
          </a:prstGeom>
        </p:spPr>
        <p:txBody>
          <a:bodyPr wrap="square" lIns="0" tIns="0" rIns="0" bIns="0" rtlCol="0" anchor="t">
            <a:spAutoFit/>
          </a:bodyPr>
          <a:lstStyle/>
          <a:p>
            <a:pPr algn="ctr">
              <a:lnSpc>
                <a:spcPct val="100000"/>
              </a:lnSpc>
              <a:spcBef>
                <a:spcPct val="0"/>
              </a:spcBef>
              <a:buFontTx/>
              <a:buNone/>
            </a:pPr>
            <a:r>
              <a:rPr lang="uk-UA" altLang="ko-KR" sz="3200" b="1" dirty="0">
                <a:solidFill>
                  <a:srgbClr val="00264C"/>
                </a:solidFill>
                <a:latin typeface="Tahoma" panose="020B0604030504040204" pitchFamily="34" charset="0"/>
                <a:cs typeface="Tahoma" panose="020B0604030504040204" pitchFamily="34" charset="0"/>
              </a:rPr>
              <a:t>Навчання </a:t>
            </a:r>
            <a:r>
              <a:rPr lang="uk-UA" altLang="ko-KR" sz="3200" b="1" dirty="0" smtClean="0">
                <a:solidFill>
                  <a:srgbClr val="00264C"/>
                </a:solidFill>
                <a:latin typeface="Tahoma" panose="020B0604030504040204" pitchFamily="34" charset="0"/>
                <a:cs typeface="Tahoma" panose="020B0604030504040204" pitchFamily="34" charset="0"/>
              </a:rPr>
              <a:t>тривало </a:t>
            </a:r>
            <a:r>
              <a:rPr lang="uk-UA" altLang="ko-KR" sz="3200" b="1" dirty="0">
                <a:solidFill>
                  <a:srgbClr val="00264C"/>
                </a:solidFill>
                <a:latin typeface="Tahoma" panose="020B0604030504040204" pitchFamily="34" charset="0"/>
                <a:cs typeface="Tahoma" panose="020B0604030504040204" pitchFamily="34" charset="0"/>
              </a:rPr>
              <a:t>175 днів </a:t>
            </a:r>
          </a:p>
        </p:txBody>
      </p:sp>
      <p:sp>
        <p:nvSpPr>
          <p:cNvPr id="189" name="TextBox 35"/>
          <p:cNvSpPr txBox="1"/>
          <p:nvPr/>
        </p:nvSpPr>
        <p:spPr>
          <a:xfrm>
            <a:off x="13565251" y="7474516"/>
            <a:ext cx="3184022" cy="1477328"/>
          </a:xfrm>
          <a:prstGeom prst="rect">
            <a:avLst/>
          </a:prstGeom>
        </p:spPr>
        <p:txBody>
          <a:bodyPr wrap="square" lIns="0" tIns="0" rIns="0" bIns="0" rtlCol="0" anchor="t">
            <a:spAutoFit/>
          </a:bodyPr>
          <a:lstStyle/>
          <a:p>
            <a:pPr algn="ctr">
              <a:spcBef>
                <a:spcPct val="0"/>
              </a:spcBef>
              <a:buFontTx/>
              <a:buNone/>
              <a:defRPr/>
            </a:pPr>
            <a:r>
              <a:rPr lang="ru-RU" altLang="uk-UA" sz="3200" b="1" dirty="0" err="1" smtClean="0">
                <a:solidFill>
                  <a:srgbClr val="00264C"/>
                </a:solidFill>
                <a:latin typeface="Tahoma" panose="020B0604030504040204" pitchFamily="34" charset="0"/>
                <a:cs typeface="Tahoma" panose="020B0604030504040204" pitchFamily="34" charset="0"/>
              </a:rPr>
              <a:t>Здобувачі</a:t>
            </a:r>
            <a:r>
              <a:rPr lang="ru-RU" altLang="uk-UA" sz="3200" b="1" dirty="0" smtClean="0">
                <a:solidFill>
                  <a:srgbClr val="00264C"/>
                </a:solidFill>
                <a:latin typeface="Tahoma" panose="020B0604030504040204" pitchFamily="34" charset="0"/>
                <a:cs typeface="Tahoma" panose="020B0604030504040204" pitchFamily="34" charset="0"/>
              </a:rPr>
              <a:t> </a:t>
            </a:r>
            <a:r>
              <a:rPr lang="ru-RU" altLang="uk-UA" sz="3200" b="1" dirty="0" err="1">
                <a:solidFill>
                  <a:srgbClr val="00264C"/>
                </a:solidFill>
                <a:latin typeface="Tahoma" panose="020B0604030504040204" pitchFamily="34" charset="0"/>
                <a:cs typeface="Tahoma" panose="020B0604030504040204" pitchFamily="34" charset="0"/>
              </a:rPr>
              <a:t>освіти</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smtClean="0">
                <a:solidFill>
                  <a:srgbClr val="00264C"/>
                </a:solidFill>
                <a:latin typeface="Tahoma" panose="020B0604030504040204" pitchFamily="34" charset="0"/>
                <a:cs typeface="Tahoma" panose="020B0604030504040204" pitchFamily="34" charset="0"/>
              </a:rPr>
              <a:t>мали</a:t>
            </a:r>
            <a:r>
              <a:rPr lang="ru-RU" altLang="uk-UA" sz="3200" b="1" dirty="0" smtClean="0">
                <a:solidFill>
                  <a:srgbClr val="00264C"/>
                </a:solidFill>
                <a:latin typeface="Tahoma" panose="020B0604030504040204" pitchFamily="34" charset="0"/>
                <a:cs typeface="Tahoma" panose="020B0604030504040204" pitchFamily="34" charset="0"/>
              </a:rPr>
              <a:t>   34 </a:t>
            </a:r>
            <a:r>
              <a:rPr lang="ru-RU" altLang="uk-UA" sz="3200" b="1" dirty="0" err="1">
                <a:solidFill>
                  <a:srgbClr val="00264C"/>
                </a:solidFill>
                <a:latin typeface="Tahoma" panose="020B0604030504040204" pitchFamily="34" charset="0"/>
                <a:cs typeface="Tahoma" panose="020B0604030504040204" pitchFamily="34" charset="0"/>
              </a:rPr>
              <a:t>дні</a:t>
            </a:r>
            <a:r>
              <a:rPr lang="ru-RU" altLang="uk-UA" sz="3200" b="1" dirty="0">
                <a:solidFill>
                  <a:srgbClr val="00264C"/>
                </a:solidFill>
                <a:latin typeface="Tahoma" panose="020B0604030504040204" pitchFamily="34" charset="0"/>
                <a:cs typeface="Tahoma" panose="020B0604030504040204" pitchFamily="34" charset="0"/>
              </a:rPr>
              <a:t> </a:t>
            </a:r>
            <a:r>
              <a:rPr lang="ru-RU" altLang="uk-UA" sz="3200" b="1" dirty="0" err="1" smtClean="0">
                <a:solidFill>
                  <a:srgbClr val="00264C"/>
                </a:solidFill>
                <a:latin typeface="Tahoma" panose="020B0604030504040204" pitchFamily="34" charset="0"/>
                <a:cs typeface="Tahoma" panose="020B0604030504040204" pitchFamily="34" charset="0"/>
              </a:rPr>
              <a:t>канікул</a:t>
            </a:r>
            <a:endParaRPr lang="ru-RU" altLang="uk-UA" sz="3200" b="1" dirty="0">
              <a:solidFill>
                <a:srgbClr val="00264C"/>
              </a:solidFill>
              <a:latin typeface="Tahoma" panose="020B0604030504040204" pitchFamily="34" charset="0"/>
              <a:cs typeface="Tahoma" panose="020B0604030504040204" pitchFamily="34" charset="0"/>
            </a:endParaRPr>
          </a:p>
        </p:txBody>
      </p:sp>
      <p:sp>
        <p:nvSpPr>
          <p:cNvPr id="43" name="TextBox 40"/>
          <p:cNvSpPr txBox="1"/>
          <p:nvPr/>
        </p:nvSpPr>
        <p:spPr>
          <a:xfrm>
            <a:off x="381000" y="2517853"/>
            <a:ext cx="5626844" cy="3847207"/>
          </a:xfrm>
          <a:prstGeom prst="rect">
            <a:avLst/>
          </a:prstGeom>
        </p:spPr>
        <p:txBody>
          <a:bodyPr wrap="square" lIns="0" tIns="0" rIns="0" bIns="0" rtlCol="0" anchor="t">
            <a:spAutoFit/>
          </a:bodyPr>
          <a:lstStyle/>
          <a:p>
            <a:pPr algn="ctr">
              <a:lnSpc>
                <a:spcPts val="5000"/>
              </a:lnSpc>
            </a:pP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Навчання</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відбувалося</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лише</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в ОЧНОМУ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форматі</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ІІ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зміни</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1-3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5-11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навчалися</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зміну</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4 </a:t>
            </a:r>
            <a:r>
              <a:rPr lang="ru-RU" sz="2800" b="1" cap="all" spc="10" dirty="0" err="1"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класи</a:t>
            </a:r>
            <a:r>
              <a:rPr lang="ru-RU" sz="2800" b="1" cap="all" spc="10" dirty="0" smtClean="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   </a:t>
            </a:r>
            <a:r>
              <a:rPr lang="ru-RU" sz="2800" b="1" cap="all" spc="10" dirty="0">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у ІІ </a:t>
            </a:r>
            <a:r>
              <a:rPr lang="ru-RU" sz="2800" b="1" cap="all" spc="10" dirty="0" err="1">
                <a:solidFill>
                  <a:srgbClr val="23403D"/>
                </a:solidFill>
                <a:latin typeface="Tahoma" panose="020B0604030504040204" pitchFamily="34" charset="0"/>
                <a:ea typeface="Tahoma" panose="020B0604030504040204" pitchFamily="34" charset="0"/>
                <a:cs typeface="Tahoma" panose="020B0604030504040204" pitchFamily="34" charset="0"/>
                <a:sym typeface="TT Norms"/>
              </a:rPr>
              <a:t>зміну</a:t>
            </a:r>
            <a:r>
              <a:rPr lang="ru-RU" sz="5400" b="1" cap="all" spc="10" dirty="0">
                <a:solidFill>
                  <a:srgbClr val="23403D"/>
                </a:solidFill>
                <a:latin typeface="Sitka Heading" pitchFamily="2" charset="0"/>
                <a:ea typeface="TT Norms"/>
                <a:cs typeface="TT Norms"/>
                <a:sym typeface="TT Norms"/>
              </a:rPr>
              <a:t>.</a:t>
            </a:r>
          </a:p>
        </p:txBody>
      </p:sp>
      <p:sp>
        <p:nvSpPr>
          <p:cNvPr id="54" name="Freeform 28"/>
          <p:cNvSpPr/>
          <p:nvPr/>
        </p:nvSpPr>
        <p:spPr>
          <a:xfrm>
            <a:off x="-1243994" y="5227420"/>
            <a:ext cx="747891" cy="809625"/>
          </a:xfrm>
          <a:custGeom>
            <a:avLst/>
            <a:gdLst/>
            <a:ahLst/>
            <a:cxnLst/>
            <a:rect l="l" t="t" r="r" b="b"/>
            <a:pathLst>
              <a:path w="747891" h="809625">
                <a:moveTo>
                  <a:pt x="0" y="0"/>
                </a:moveTo>
                <a:lnTo>
                  <a:pt x="747891" y="0"/>
                </a:lnTo>
                <a:lnTo>
                  <a:pt x="747891" y="809625"/>
                </a:lnTo>
                <a:lnTo>
                  <a:pt x="0" y="809625"/>
                </a:lnTo>
                <a:lnTo>
                  <a:pt x="0" y="0"/>
                </a:lnTo>
                <a:close/>
              </a:path>
            </a:pathLst>
          </a:custGeom>
          <a:blipFill>
            <a:blip r:embed="rId26">
              <a:extLst>
                <a:ext uri="{96DAC541-7B7A-43D3-8B79-37D633B846F1}">
                  <asvg:svgBlip xmlns="" xmlns:asvg="http://schemas.microsoft.com/office/drawing/2016/SVG/main" r:embed="rId16"/>
                </a:ext>
              </a:extLst>
            </a:blip>
            <a:stretch>
              <a:fillRect/>
            </a:stretch>
          </a:blipFill>
          <a:ln cap="sq">
            <a:noFill/>
            <a:prstDash val="solid"/>
            <a:miter/>
          </a:ln>
        </p:spPr>
      </p:sp>
      <p:sp>
        <p:nvSpPr>
          <p:cNvPr id="71" name="TextBox 35"/>
          <p:cNvSpPr txBox="1"/>
          <p:nvPr/>
        </p:nvSpPr>
        <p:spPr>
          <a:xfrm>
            <a:off x="381000" y="6975773"/>
            <a:ext cx="5284346" cy="1969770"/>
          </a:xfrm>
          <a:prstGeom prst="rect">
            <a:avLst/>
          </a:prstGeom>
        </p:spPr>
        <p:txBody>
          <a:bodyPr wrap="square" lIns="0" tIns="0" rIns="0" bIns="0" rtlCol="0" anchor="t">
            <a:spAutoFit/>
          </a:bodyPr>
          <a:lstStyle/>
          <a:p>
            <a:pPr lvl="0" algn="ctr" eaLnBrk="0" fontAlgn="base" hangingPunct="0">
              <a:spcBef>
                <a:spcPct val="0"/>
              </a:spcBef>
              <a:spcAft>
                <a:spcPct val="0"/>
              </a:spcAft>
            </a:pPr>
            <a:r>
              <a:rPr lang="ru-RU" altLang="ko-KR" sz="3200" b="1" dirty="0">
                <a:solidFill>
                  <a:srgbClr val="00264C"/>
                </a:solidFill>
                <a:latin typeface="Tahoma" panose="020B0604030504040204" pitchFamily="34" charset="0"/>
                <a:cs typeface="Tahoma" panose="020B0604030504040204" pitchFamily="34" charset="0"/>
              </a:rPr>
              <a:t>ІІ семестр у 2024-2025 </a:t>
            </a:r>
            <a:r>
              <a:rPr lang="ru-RU" altLang="ko-KR" sz="3200" b="1" dirty="0" err="1">
                <a:solidFill>
                  <a:srgbClr val="00264C"/>
                </a:solidFill>
                <a:latin typeface="Tahoma" panose="020B0604030504040204" pitchFamily="34" charset="0"/>
                <a:cs typeface="Tahoma" panose="020B0604030504040204" pitchFamily="34" charset="0"/>
              </a:rPr>
              <a:t>навчальному</a:t>
            </a:r>
            <a:r>
              <a:rPr lang="ru-RU" altLang="ko-KR" sz="3200" b="1" dirty="0">
                <a:solidFill>
                  <a:srgbClr val="00264C"/>
                </a:solidFill>
                <a:latin typeface="Tahoma" panose="020B0604030504040204" pitchFamily="34" charset="0"/>
                <a:cs typeface="Tahoma" panose="020B0604030504040204" pitchFamily="34" charset="0"/>
              </a:rPr>
              <a:t> </a:t>
            </a:r>
            <a:r>
              <a:rPr lang="ru-RU" altLang="ko-KR" sz="3200" b="1" dirty="0" err="1">
                <a:solidFill>
                  <a:srgbClr val="00264C"/>
                </a:solidFill>
                <a:latin typeface="Tahoma" panose="020B0604030504040204" pitchFamily="34" charset="0"/>
                <a:cs typeface="Tahoma" panose="020B0604030504040204" pitchFamily="34" charset="0"/>
              </a:rPr>
              <a:t>році</a:t>
            </a:r>
            <a:r>
              <a:rPr lang="ru-RU" altLang="ko-KR" sz="3200" b="1" dirty="0">
                <a:solidFill>
                  <a:srgbClr val="00264C"/>
                </a:solidFill>
                <a:latin typeface="Tahoma" panose="020B0604030504040204" pitchFamily="34" charset="0"/>
                <a:cs typeface="Tahoma" panose="020B0604030504040204" pitchFamily="34" charset="0"/>
              </a:rPr>
              <a:t>  </a:t>
            </a:r>
            <a:r>
              <a:rPr lang="ru-RU" altLang="ko-KR" sz="3200" b="1" dirty="0" err="1">
                <a:solidFill>
                  <a:srgbClr val="00264C"/>
                </a:solidFill>
                <a:latin typeface="Tahoma" panose="020B0604030504040204" pitchFamily="34" charset="0"/>
                <a:cs typeface="Tahoma" panose="020B0604030504040204" pitchFamily="34" charset="0"/>
              </a:rPr>
              <a:t>тривав</a:t>
            </a:r>
            <a:r>
              <a:rPr lang="ru-RU" altLang="ko-KR" sz="3200" b="1" dirty="0">
                <a:solidFill>
                  <a:srgbClr val="00264C"/>
                </a:solidFill>
                <a:latin typeface="Tahoma" panose="020B0604030504040204" pitchFamily="34" charset="0"/>
                <a:cs typeface="Tahoma" panose="020B0604030504040204" pitchFamily="34" charset="0"/>
              </a:rPr>
              <a:t> з 06січня по 30 </a:t>
            </a:r>
            <a:r>
              <a:rPr lang="ru-RU" altLang="ko-KR" sz="3200" b="1" dirty="0" err="1">
                <a:solidFill>
                  <a:srgbClr val="00264C"/>
                </a:solidFill>
                <a:latin typeface="Tahoma" panose="020B0604030504040204" pitchFamily="34" charset="0"/>
                <a:cs typeface="Tahoma" panose="020B0604030504040204" pitchFamily="34" charset="0"/>
              </a:rPr>
              <a:t>травня</a:t>
            </a:r>
            <a:r>
              <a:rPr lang="ru-RU" altLang="ko-KR" sz="3200" b="1" dirty="0">
                <a:solidFill>
                  <a:srgbClr val="00264C"/>
                </a:solidFill>
                <a:latin typeface="Tahoma" panose="020B0604030504040204" pitchFamily="34" charset="0"/>
                <a:cs typeface="Tahoma" panose="020B0604030504040204" pitchFamily="34" charset="0"/>
              </a:rPr>
              <a:t> 2025 року. </a:t>
            </a:r>
            <a:endParaRPr lang="uk-UA" altLang="ko-KR" sz="3200" b="1" dirty="0">
              <a:solidFill>
                <a:srgbClr val="00264C"/>
              </a:solidFill>
              <a:latin typeface="Tahoma" panose="020B0604030504040204" pitchFamily="34" charset="0"/>
              <a:cs typeface="Tahoma" panose="020B0604030504040204" pitchFamily="34" charset="0"/>
            </a:endParaRPr>
          </a:p>
        </p:txBody>
      </p:sp>
      <p:grpSp>
        <p:nvGrpSpPr>
          <p:cNvPr id="35" name="Group 3"/>
          <p:cNvGrpSpPr/>
          <p:nvPr/>
        </p:nvGrpSpPr>
        <p:grpSpPr>
          <a:xfrm>
            <a:off x="381000" y="5400960"/>
            <a:ext cx="17131126" cy="1725930"/>
            <a:chOff x="386008" y="0"/>
            <a:chExt cx="23997992" cy="2301240"/>
          </a:xfrm>
        </p:grpSpPr>
        <p:sp>
          <p:nvSpPr>
            <p:cNvPr id="36" name="Freeform 4"/>
            <p:cNvSpPr/>
            <p:nvPr/>
          </p:nvSpPr>
          <p:spPr>
            <a:xfrm>
              <a:off x="386008" y="568865"/>
              <a:ext cx="11805992" cy="1643064"/>
            </a:xfrm>
            <a:custGeom>
              <a:avLst/>
              <a:gdLst/>
              <a:ahLst/>
              <a:cxnLst/>
              <a:rect l="l" t="t" r="r" b="b"/>
              <a:pathLst>
                <a:path w="12192000" h="2377440">
                  <a:moveTo>
                    <a:pt x="0" y="0"/>
                  </a:moveTo>
                  <a:lnTo>
                    <a:pt x="12192000" y="0"/>
                  </a:lnTo>
                  <a:lnTo>
                    <a:pt x="12192000" y="2377440"/>
                  </a:lnTo>
                  <a:lnTo>
                    <a:pt x="0" y="2377440"/>
                  </a:lnTo>
                  <a:lnTo>
                    <a:pt x="0" y="0"/>
                  </a:lnTo>
                  <a:close/>
                </a:path>
              </a:pathLst>
            </a:custGeom>
            <a:blipFill>
              <a:blip r:embed="rId27">
                <a:extLst>
                  <a:ext uri="{96DAC541-7B7A-43D3-8B79-37D633B846F1}">
                    <asvg:svgBlip xmlns="" xmlns:asvg="http://schemas.microsoft.com/office/drawing/2016/SVG/main" r:embed="rId4"/>
                  </a:ext>
                </a:extLst>
              </a:blip>
              <a:stretch>
                <a:fillRect/>
              </a:stretch>
            </a:blipFill>
          </p:spPr>
        </p:sp>
        <p:sp>
          <p:nvSpPr>
            <p:cNvPr id="37" name="Freeform 5"/>
            <p:cNvSpPr/>
            <p:nvPr/>
          </p:nvSpPr>
          <p:spPr>
            <a:xfrm>
              <a:off x="12192000" y="0"/>
              <a:ext cx="12192000" cy="2301240"/>
            </a:xfrm>
            <a:custGeom>
              <a:avLst/>
              <a:gdLst/>
              <a:ahLst/>
              <a:cxnLst/>
              <a:rect l="l" t="t" r="r" b="b"/>
              <a:pathLst>
                <a:path w="12192000" h="2301240">
                  <a:moveTo>
                    <a:pt x="0" y="0"/>
                  </a:moveTo>
                  <a:lnTo>
                    <a:pt x="12192000" y="0"/>
                  </a:lnTo>
                  <a:lnTo>
                    <a:pt x="12192000" y="2301240"/>
                  </a:lnTo>
                  <a:lnTo>
                    <a:pt x="0" y="230124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grpSp>
      <p:grpSp>
        <p:nvGrpSpPr>
          <p:cNvPr id="38" name="Group 6"/>
          <p:cNvGrpSpPr/>
          <p:nvPr/>
        </p:nvGrpSpPr>
        <p:grpSpPr>
          <a:xfrm>
            <a:off x="5664859" y="6263925"/>
            <a:ext cx="1449475" cy="1449475"/>
            <a:chOff x="0" y="0"/>
            <a:chExt cx="812800" cy="812800"/>
          </a:xfrm>
        </p:grpSpPr>
        <p:sp>
          <p:nvSpPr>
            <p:cNvPr id="39"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D49AF"/>
            </a:solidFill>
          </p:spPr>
        </p:sp>
        <p:sp>
          <p:nvSpPr>
            <p:cNvPr id="40" name="TextBox 8"/>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1" name="Group 9"/>
          <p:cNvGrpSpPr/>
          <p:nvPr/>
        </p:nvGrpSpPr>
        <p:grpSpPr>
          <a:xfrm>
            <a:off x="5968906" y="4059618"/>
            <a:ext cx="1449475" cy="1449475"/>
            <a:chOff x="0" y="0"/>
            <a:chExt cx="812800" cy="812800"/>
          </a:xfrm>
        </p:grpSpPr>
        <p:sp>
          <p:nvSpPr>
            <p:cNvPr id="42"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B97CA"/>
            </a:solidFill>
          </p:spPr>
        </p:sp>
        <p:sp>
          <p:nvSpPr>
            <p:cNvPr id="44" name="TextBox 11"/>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47" name="Group 12"/>
          <p:cNvGrpSpPr/>
          <p:nvPr/>
        </p:nvGrpSpPr>
        <p:grpSpPr>
          <a:xfrm>
            <a:off x="11232525" y="6775613"/>
            <a:ext cx="1449475" cy="1449475"/>
            <a:chOff x="0" y="0"/>
            <a:chExt cx="812800" cy="812800"/>
          </a:xfrm>
        </p:grpSpPr>
        <p:sp>
          <p:nvSpPr>
            <p:cNvPr id="48"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C73C5"/>
            </a:solidFill>
          </p:spPr>
        </p:sp>
        <p:sp>
          <p:nvSpPr>
            <p:cNvPr id="49" name="TextBox 14"/>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0" name="Group 15"/>
          <p:cNvGrpSpPr/>
          <p:nvPr/>
        </p:nvGrpSpPr>
        <p:grpSpPr>
          <a:xfrm>
            <a:off x="11166858" y="3707083"/>
            <a:ext cx="1449475" cy="1449475"/>
            <a:chOff x="0" y="0"/>
            <a:chExt cx="812800" cy="812800"/>
          </a:xfrm>
        </p:grpSpPr>
        <p:sp>
          <p:nvSpPr>
            <p:cNvPr id="51"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3EC195"/>
            </a:solidFill>
          </p:spPr>
        </p:sp>
        <p:sp>
          <p:nvSpPr>
            <p:cNvPr id="52" name="TextBox 17"/>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grpSp>
        <p:nvGrpSpPr>
          <p:cNvPr id="53" name="Group 18"/>
          <p:cNvGrpSpPr/>
          <p:nvPr/>
        </p:nvGrpSpPr>
        <p:grpSpPr>
          <a:xfrm>
            <a:off x="16749272" y="6448402"/>
            <a:ext cx="1449475" cy="1449475"/>
            <a:chOff x="0" y="0"/>
            <a:chExt cx="812800" cy="812800"/>
          </a:xfrm>
        </p:grpSpPr>
        <p:sp>
          <p:nvSpPr>
            <p:cNvPr id="55"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56" name="TextBox 20"/>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72" name="Freeform 21"/>
          <p:cNvSpPr/>
          <p:nvPr/>
        </p:nvSpPr>
        <p:spPr>
          <a:xfrm>
            <a:off x="6007844" y="6473861"/>
            <a:ext cx="685800" cy="603504"/>
          </a:xfrm>
          <a:custGeom>
            <a:avLst/>
            <a:gdLst/>
            <a:ahLst/>
            <a:cxnLst/>
            <a:rect l="l" t="t" r="r" b="b"/>
            <a:pathLst>
              <a:path w="685800" h="603504">
                <a:moveTo>
                  <a:pt x="0" y="0"/>
                </a:moveTo>
                <a:lnTo>
                  <a:pt x="685800" y="0"/>
                </a:lnTo>
                <a:lnTo>
                  <a:pt x="685800" y="603504"/>
                </a:lnTo>
                <a:lnTo>
                  <a:pt x="0" y="603504"/>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sp>
        <p:nvSpPr>
          <p:cNvPr id="74" name="Freeform 23"/>
          <p:cNvSpPr/>
          <p:nvPr/>
        </p:nvSpPr>
        <p:spPr>
          <a:xfrm>
            <a:off x="11615220" y="7157451"/>
            <a:ext cx="684086" cy="685800"/>
          </a:xfrm>
          <a:custGeom>
            <a:avLst/>
            <a:gdLst/>
            <a:ahLst/>
            <a:cxnLst/>
            <a:rect l="l" t="t" r="r" b="b"/>
            <a:pathLst>
              <a:path w="684086" h="685800">
                <a:moveTo>
                  <a:pt x="0" y="0"/>
                </a:moveTo>
                <a:lnTo>
                  <a:pt x="684085" y="0"/>
                </a:lnTo>
                <a:lnTo>
                  <a:pt x="684085" y="685800"/>
                </a:lnTo>
                <a:lnTo>
                  <a:pt x="0" y="685800"/>
                </a:lnTo>
                <a:lnTo>
                  <a:pt x="0" y="0"/>
                </a:lnTo>
                <a:close/>
              </a:path>
            </a:pathLst>
          </a:custGeom>
          <a:blipFill>
            <a:blip r:embed="rId32">
              <a:extLst>
                <a:ext uri="{96DAC541-7B7A-43D3-8B79-37D633B846F1}">
                  <asvg:svgBlip xmlns="" xmlns:asvg="http://schemas.microsoft.com/office/drawing/2016/SVG/main" r:embed="rId12"/>
                </a:ext>
              </a:extLst>
            </a:blip>
            <a:stretch>
              <a:fillRect/>
            </a:stretch>
          </a:blipFill>
          <a:ln cap="sq">
            <a:noFill/>
            <a:prstDash val="solid"/>
            <a:miter/>
          </a:ln>
        </p:spPr>
      </p:sp>
      <p:sp>
        <p:nvSpPr>
          <p:cNvPr id="75" name="Freeform 24"/>
          <p:cNvSpPr/>
          <p:nvPr/>
        </p:nvSpPr>
        <p:spPr>
          <a:xfrm>
            <a:off x="11548696" y="4160929"/>
            <a:ext cx="685800" cy="541782"/>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33">
              <a:extLst>
                <a:ext uri="{96DAC541-7B7A-43D3-8B79-37D633B846F1}">
                  <asvg:svgBlip xmlns="" xmlns:asvg="http://schemas.microsoft.com/office/drawing/2016/SVG/main" r:embed="rId14"/>
                </a:ext>
              </a:extLst>
            </a:blip>
            <a:stretch>
              <a:fillRect/>
            </a:stretch>
          </a:blipFill>
          <a:ln cap="sq">
            <a:noFill/>
            <a:prstDash val="solid"/>
            <a:miter/>
          </a:ln>
        </p:spPr>
      </p:sp>
      <p:sp>
        <p:nvSpPr>
          <p:cNvPr id="76" name="Freeform 25"/>
          <p:cNvSpPr/>
          <p:nvPr/>
        </p:nvSpPr>
        <p:spPr>
          <a:xfrm>
            <a:off x="17131110" y="6864530"/>
            <a:ext cx="685800" cy="617220"/>
          </a:xfrm>
          <a:custGeom>
            <a:avLst/>
            <a:gdLst/>
            <a:ahLst/>
            <a:cxnLst/>
            <a:rect l="l" t="t" r="r" b="b"/>
            <a:pathLst>
              <a:path w="685800" h="617220">
                <a:moveTo>
                  <a:pt x="0" y="0"/>
                </a:moveTo>
                <a:lnTo>
                  <a:pt x="685800" y="0"/>
                </a:lnTo>
                <a:lnTo>
                  <a:pt x="685800" y="617220"/>
                </a:lnTo>
                <a:lnTo>
                  <a:pt x="0" y="617220"/>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a:ln cap="sq">
            <a:noFill/>
            <a:prstDash val="solid"/>
            <a:miter/>
          </a:ln>
        </p:spPr>
      </p:sp>
      <p:sp>
        <p:nvSpPr>
          <p:cNvPr id="77" name="Freeform 27"/>
          <p:cNvSpPr/>
          <p:nvPr/>
        </p:nvSpPr>
        <p:spPr>
          <a:xfrm>
            <a:off x="6113788" y="4098556"/>
            <a:ext cx="725714" cy="685800"/>
          </a:xfrm>
          <a:custGeom>
            <a:avLst/>
            <a:gdLst/>
            <a:ahLst/>
            <a:cxnLst/>
            <a:rect l="l" t="t" r="r" b="b"/>
            <a:pathLst>
              <a:path w="725714" h="685800">
                <a:moveTo>
                  <a:pt x="0" y="0"/>
                </a:moveTo>
                <a:lnTo>
                  <a:pt x="725715" y="0"/>
                </a:lnTo>
                <a:lnTo>
                  <a:pt x="725715" y="685800"/>
                </a:lnTo>
                <a:lnTo>
                  <a:pt x="0" y="685800"/>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a:ln cap="sq">
            <a:noFill/>
            <a:prstDash val="solid"/>
            <a:miter/>
          </a:ln>
        </p:spPr>
      </p:sp>
    </p:spTree>
    <p:extLst>
      <p:ext uri="{BB962C8B-B14F-4D97-AF65-F5344CB8AC3E}">
        <p14:creationId xmlns:p14="http://schemas.microsoft.com/office/powerpoint/2010/main" val="551838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02017" y="5135106"/>
            <a:ext cx="12949964" cy="4123194"/>
          </a:xfrm>
          <a:custGeom>
            <a:avLst/>
            <a:gdLst/>
            <a:ahLst/>
            <a:cxnLst/>
            <a:rect l="l" t="t" r="r" b="b"/>
            <a:pathLst>
              <a:path w="16425563" h="6344374">
                <a:moveTo>
                  <a:pt x="0" y="0"/>
                </a:moveTo>
                <a:lnTo>
                  <a:pt x="16425563" y="0"/>
                </a:lnTo>
                <a:lnTo>
                  <a:pt x="16425563" y="6344374"/>
                </a:lnTo>
                <a:lnTo>
                  <a:pt x="0" y="63443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nvGrpSpPr>
          <p:cNvPr id="3" name="Group 3"/>
          <p:cNvGrpSpPr/>
          <p:nvPr/>
        </p:nvGrpSpPr>
        <p:grpSpPr>
          <a:xfrm>
            <a:off x="12801522" y="-1114950"/>
            <a:ext cx="7335291" cy="2801892"/>
            <a:chOff x="0" y="0"/>
            <a:chExt cx="930920" cy="355587"/>
          </a:xfrm>
        </p:grpSpPr>
        <p:sp>
          <p:nvSpPr>
            <p:cNvPr id="4" name="Freeform 4"/>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5" name="TextBox 5"/>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6" name="Freeform 6"/>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7" name="Group 7"/>
          <p:cNvGrpSpPr/>
          <p:nvPr/>
        </p:nvGrpSpPr>
        <p:grpSpPr>
          <a:xfrm>
            <a:off x="-2822215" y="-1659968"/>
            <a:ext cx="18379715" cy="3888558"/>
            <a:chOff x="0" y="0"/>
            <a:chExt cx="1673415" cy="354041"/>
          </a:xfrm>
        </p:grpSpPr>
        <p:sp>
          <p:nvSpPr>
            <p:cNvPr id="8" name="Freeform 8"/>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9" name="TextBox 9"/>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10" name="Freeform 10"/>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7">
              <a:alphaModFix amt="50000"/>
              <a:extLst>
                <a:ext uri="{96DAC541-7B7A-43D3-8B79-37D633B846F1}">
                  <asvg:svgBlip xmlns:asvg="http://schemas.microsoft.com/office/drawing/2016/SVG/main" xmlns="" r:embed="rId8"/>
                </a:ext>
              </a:extLst>
            </a:blip>
            <a:stretch>
              <a:fillRect/>
            </a:stretch>
          </a:blipFill>
        </p:spPr>
      </p:sp>
      <p:sp>
        <p:nvSpPr>
          <p:cNvPr id="11" name="Freeform 11"/>
          <p:cNvSpPr/>
          <p:nvPr/>
        </p:nvSpPr>
        <p:spPr>
          <a:xfrm>
            <a:off x="1894725" y="2978998"/>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2" name="Group 12"/>
          <p:cNvGrpSpPr/>
          <p:nvPr/>
        </p:nvGrpSpPr>
        <p:grpSpPr>
          <a:xfrm>
            <a:off x="1894726" y="2053728"/>
            <a:ext cx="1670990" cy="167099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4" name="TextBox 14"/>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16" name="Freeform 16"/>
          <p:cNvSpPr/>
          <p:nvPr/>
        </p:nvSpPr>
        <p:spPr>
          <a:xfrm>
            <a:off x="6007962" y="4385354"/>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7" name="Group 17"/>
          <p:cNvGrpSpPr/>
          <p:nvPr/>
        </p:nvGrpSpPr>
        <p:grpSpPr>
          <a:xfrm>
            <a:off x="6007962" y="3549859"/>
            <a:ext cx="1670990" cy="1670990"/>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19" name="TextBox 19"/>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0" name="Freeform 20"/>
          <p:cNvSpPr/>
          <p:nvPr/>
        </p:nvSpPr>
        <p:spPr>
          <a:xfrm>
            <a:off x="10618942" y="3652225"/>
            <a:ext cx="1670990" cy="1209379"/>
          </a:xfrm>
          <a:custGeom>
            <a:avLst/>
            <a:gdLst/>
            <a:ahLst/>
            <a:cxnLst/>
            <a:rect l="l" t="t" r="r" b="b"/>
            <a:pathLst>
              <a:path w="1670990" h="1209379">
                <a:moveTo>
                  <a:pt x="0" y="0"/>
                </a:moveTo>
                <a:lnTo>
                  <a:pt x="1670990" y="0"/>
                </a:lnTo>
                <a:lnTo>
                  <a:pt x="1670990" y="1209379"/>
                </a:lnTo>
                <a:lnTo>
                  <a:pt x="0" y="12093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10618942" y="2816730"/>
            <a:ext cx="1670990" cy="167099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3" name="TextBox 23"/>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4" name="Freeform 24"/>
          <p:cNvSpPr/>
          <p:nvPr/>
        </p:nvSpPr>
        <p:spPr>
          <a:xfrm>
            <a:off x="14614032" y="2699725"/>
            <a:ext cx="1670990" cy="1209379"/>
          </a:xfrm>
          <a:custGeom>
            <a:avLst/>
            <a:gdLst/>
            <a:ahLst/>
            <a:cxnLst/>
            <a:rect l="l" t="t" r="r" b="b"/>
            <a:pathLst>
              <a:path w="1670990" h="1209379">
                <a:moveTo>
                  <a:pt x="0" y="0"/>
                </a:moveTo>
                <a:lnTo>
                  <a:pt x="1670989" y="0"/>
                </a:lnTo>
                <a:lnTo>
                  <a:pt x="1670989" y="1209379"/>
                </a:lnTo>
                <a:lnTo>
                  <a:pt x="0" y="120937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5" name="Group 25"/>
          <p:cNvGrpSpPr/>
          <p:nvPr/>
        </p:nvGrpSpPr>
        <p:grpSpPr>
          <a:xfrm>
            <a:off x="14614032" y="1864230"/>
            <a:ext cx="1670990" cy="1670990"/>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D7363"/>
            </a:solidFill>
          </p:spPr>
        </p:sp>
        <p:sp>
          <p:nvSpPr>
            <p:cNvPr id="27" name="TextBox 27"/>
            <p:cNvSpPr txBox="1"/>
            <p:nvPr/>
          </p:nvSpPr>
          <p:spPr>
            <a:xfrm>
              <a:off x="76200" y="9525"/>
              <a:ext cx="660400" cy="727075"/>
            </a:xfrm>
            <a:prstGeom prst="rect">
              <a:avLst/>
            </a:prstGeom>
          </p:spPr>
          <p:txBody>
            <a:bodyPr lIns="50800" tIns="50800" rIns="50800" bIns="50800" rtlCol="0" anchor="ctr"/>
            <a:lstStyle/>
            <a:p>
              <a:pPr algn="ctr">
                <a:lnSpc>
                  <a:spcPts val="3750"/>
                </a:lnSpc>
              </a:pPr>
              <a:endParaRPr dirty="0"/>
            </a:p>
          </p:txBody>
        </p:sp>
      </p:grpSp>
      <p:sp>
        <p:nvSpPr>
          <p:cNvPr id="28" name="Freeform 28"/>
          <p:cNvSpPr/>
          <p:nvPr/>
        </p:nvSpPr>
        <p:spPr>
          <a:xfrm>
            <a:off x="2135991" y="2478458"/>
            <a:ext cx="952500" cy="821531"/>
          </a:xfrm>
          <a:custGeom>
            <a:avLst/>
            <a:gdLst/>
            <a:ahLst/>
            <a:cxnLst/>
            <a:rect l="l" t="t" r="r" b="b"/>
            <a:pathLst>
              <a:path w="952500" h="821531">
                <a:moveTo>
                  <a:pt x="0" y="0"/>
                </a:moveTo>
                <a:lnTo>
                  <a:pt x="952500" y="0"/>
                </a:lnTo>
                <a:lnTo>
                  <a:pt x="952500" y="821531"/>
                </a:lnTo>
                <a:lnTo>
                  <a:pt x="0" y="821531"/>
                </a:lnTo>
                <a:lnTo>
                  <a:pt x="0" y="0"/>
                </a:lnTo>
                <a:close/>
              </a:path>
            </a:pathLst>
          </a:custGeom>
          <a:blipFill>
            <a:blip r:embed="rId11">
              <a:extLst>
                <a:ext uri="{96DAC541-7B7A-43D3-8B79-37D633B846F1}">
                  <asvg:svgBlip xmlns:asvg="http://schemas.microsoft.com/office/drawing/2016/SVG/main" xmlns="" r:embed="rId13"/>
                </a:ext>
              </a:extLst>
            </a:blip>
            <a:stretch>
              <a:fillRect/>
            </a:stretch>
          </a:blipFill>
        </p:spPr>
      </p:sp>
      <p:sp>
        <p:nvSpPr>
          <p:cNvPr id="30" name="Freeform 30"/>
          <p:cNvSpPr/>
          <p:nvPr/>
        </p:nvSpPr>
        <p:spPr>
          <a:xfrm>
            <a:off x="14973276" y="2254432"/>
            <a:ext cx="952500" cy="890587"/>
          </a:xfrm>
          <a:custGeom>
            <a:avLst/>
            <a:gdLst/>
            <a:ahLst/>
            <a:cxnLst/>
            <a:rect l="l" t="t" r="r" b="b"/>
            <a:pathLst>
              <a:path w="952500" h="890587">
                <a:moveTo>
                  <a:pt x="0" y="0"/>
                </a:moveTo>
                <a:lnTo>
                  <a:pt x="952500" y="0"/>
                </a:lnTo>
                <a:lnTo>
                  <a:pt x="952500" y="890587"/>
                </a:lnTo>
                <a:lnTo>
                  <a:pt x="0" y="890587"/>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18">
              <a:extLst>
                <a:ext uri="{96DAC541-7B7A-43D3-8B79-37D633B846F1}">
                  <asvg:svgBlip xmlns:asvg="http://schemas.microsoft.com/office/drawing/2016/SVG/main" xmlns="" r:embed="rId19"/>
                </a:ext>
              </a:extLst>
            </a:blip>
            <a:stretch>
              <a:fillRect t="-290245"/>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rot="1069860">
            <a:off x="4014380"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4" name="Freeform 34"/>
          <p:cNvSpPr/>
          <p:nvPr/>
        </p:nvSpPr>
        <p:spPr>
          <a:xfrm rot="-749604">
            <a:off x="8454815" y="3545451"/>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5" name="Freeform 35"/>
          <p:cNvSpPr/>
          <p:nvPr/>
        </p:nvSpPr>
        <p:spPr>
          <a:xfrm rot="-749604">
            <a:off x="12757850" y="2700775"/>
            <a:ext cx="1388263" cy="888489"/>
          </a:xfrm>
          <a:custGeom>
            <a:avLst/>
            <a:gdLst/>
            <a:ahLst/>
            <a:cxnLst/>
            <a:rect l="l" t="t" r="r" b="b"/>
            <a:pathLst>
              <a:path w="1388263" h="888489">
                <a:moveTo>
                  <a:pt x="0" y="0"/>
                </a:moveTo>
                <a:lnTo>
                  <a:pt x="1388263" y="0"/>
                </a:lnTo>
                <a:lnTo>
                  <a:pt x="1388263" y="888488"/>
                </a:lnTo>
                <a:lnTo>
                  <a:pt x="0" y="88848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a:ln cap="sq">
            <a:noFill/>
            <a:prstDash val="solid"/>
            <a:miter/>
          </a:ln>
        </p:spPr>
      </p:sp>
      <p:sp>
        <p:nvSpPr>
          <p:cNvPr id="36" name="TextBox 36"/>
          <p:cNvSpPr txBox="1"/>
          <p:nvPr/>
        </p:nvSpPr>
        <p:spPr>
          <a:xfrm>
            <a:off x="502017" y="155725"/>
            <a:ext cx="15395184" cy="1923604"/>
          </a:xfrm>
          <a:prstGeom prst="rect">
            <a:avLst/>
          </a:prstGeom>
        </p:spPr>
        <p:txBody>
          <a:bodyPr wrap="square" lIns="0" tIns="0" rIns="0" bIns="0" rtlCol="0" anchor="t">
            <a:spAutoFit/>
          </a:bodyPr>
          <a:lstStyle/>
          <a:p>
            <a:pPr>
              <a:lnSpc>
                <a:spcPts val="7474"/>
              </a:lnSpc>
            </a:pPr>
            <a:r>
              <a:rPr lang="uk-UA" sz="5400" b="1" dirty="0" smtClean="0">
                <a:solidFill>
                  <a:srgbClr val="FFFFFF"/>
                </a:solidFill>
                <a:latin typeface="TT Norms Bold"/>
                <a:ea typeface="TT Norms Bold"/>
                <a:cs typeface="TT Norms Bold"/>
                <a:sym typeface="TT Norms Bold"/>
              </a:rPr>
              <a:t> </a:t>
            </a:r>
            <a:r>
              <a:rPr lang="uk-UA" sz="6000" b="1" dirty="0" smtClean="0">
                <a:solidFill>
                  <a:srgbClr val="FFFFFF"/>
                </a:solidFill>
                <a:latin typeface="TT Norms Bold"/>
                <a:ea typeface="TT Norms Bold"/>
                <a:cs typeface="TT Norms Bold"/>
                <a:sym typeface="TT Norms Bold"/>
              </a:rPr>
              <a:t>ЯКІСТЬ ОРГАНІЗА</a:t>
            </a:r>
            <a:r>
              <a:rPr lang="uk-UA" sz="7200" dirty="0" smtClean="0">
                <a:solidFill>
                  <a:srgbClr val="FFFFFF"/>
                </a:solidFill>
                <a:latin typeface="TT Norms Bold"/>
                <a:ea typeface="TT Norms Bold"/>
                <a:cs typeface="TT Norms Bold"/>
                <a:sym typeface="TT Norms Bold"/>
              </a:rPr>
              <a:t>Ц</a:t>
            </a:r>
            <a:r>
              <a:rPr lang="uk-UA" sz="6000" b="1" dirty="0" smtClean="0">
                <a:solidFill>
                  <a:srgbClr val="FFFFFF"/>
                </a:solidFill>
                <a:latin typeface="TT Norms Bold"/>
                <a:ea typeface="TT Norms Bold"/>
                <a:cs typeface="TT Norms Bold"/>
                <a:sym typeface="TT Norms Bold"/>
              </a:rPr>
              <a:t>ІЇ ОСВІТНЬОГО </a:t>
            </a:r>
            <a:r>
              <a:rPr lang="ru-RU" sz="6000" b="1" dirty="0" smtClean="0">
                <a:solidFill>
                  <a:srgbClr val="FFFFFF"/>
                </a:solidFill>
                <a:latin typeface="TT Norms Bold"/>
                <a:ea typeface="TT Norms Bold"/>
                <a:cs typeface="TT Norms Bold"/>
                <a:sym typeface="TT Norms Bold"/>
              </a:rPr>
              <a:t>ПРО</a:t>
            </a:r>
            <a:r>
              <a:rPr lang="ru-RU" sz="7200" dirty="0" smtClean="0">
                <a:solidFill>
                  <a:srgbClr val="FFFFFF"/>
                </a:solidFill>
                <a:latin typeface="TT Norms Bold"/>
                <a:ea typeface="TT Norms Bold"/>
                <a:cs typeface="TT Norms Bold"/>
                <a:sym typeface="TT Norms Bold"/>
              </a:rPr>
              <a:t>Ц</a:t>
            </a:r>
            <a:r>
              <a:rPr lang="ru-RU" sz="6000" b="1" dirty="0" smtClean="0">
                <a:solidFill>
                  <a:srgbClr val="FFFFFF"/>
                </a:solidFill>
                <a:latin typeface="TT Norms Bold"/>
                <a:ea typeface="TT Norms Bold"/>
                <a:cs typeface="TT Norms Bold"/>
                <a:sym typeface="TT Norms Bold"/>
              </a:rPr>
              <a:t>ЕСУ</a:t>
            </a:r>
            <a:endParaRPr lang="uk-UA" sz="6000" b="1" dirty="0">
              <a:solidFill>
                <a:srgbClr val="FFFFFF"/>
              </a:solidFill>
              <a:latin typeface="TT Norms Bold"/>
              <a:ea typeface="TT Norms Bold"/>
              <a:cs typeface="TT Norms Bold"/>
              <a:sym typeface="TT Norms Bold"/>
            </a:endParaRPr>
          </a:p>
        </p:txBody>
      </p:sp>
      <p:sp>
        <p:nvSpPr>
          <p:cNvPr id="37" name="TextBox 37"/>
          <p:cNvSpPr txBox="1"/>
          <p:nvPr/>
        </p:nvSpPr>
        <p:spPr>
          <a:xfrm>
            <a:off x="304799" y="4991939"/>
            <a:ext cx="5703163" cy="897682"/>
          </a:xfrm>
          <a:prstGeom prst="rect">
            <a:avLst/>
          </a:prstGeom>
        </p:spPr>
        <p:txBody>
          <a:bodyPr wrap="square" lIns="0" tIns="0" rIns="0" bIns="0" rtlCol="0" anchor="t">
            <a:spAutoFit/>
          </a:bodyPr>
          <a:lstStyle/>
          <a:p>
            <a:pPr algn="ctr">
              <a:lnSpc>
                <a:spcPts val="3500"/>
              </a:lnSpc>
            </a:pPr>
            <a:r>
              <a:rPr lang="ru-RU" sz="2500" b="1" dirty="0" smtClean="0">
                <a:solidFill>
                  <a:srgbClr val="23403D"/>
                </a:solidFill>
                <a:latin typeface="TT Norms Bold"/>
                <a:ea typeface="TT Norms Bold"/>
                <a:cs typeface="TT Norms Bold"/>
                <a:sym typeface="TT Norms Bold"/>
              </a:rPr>
              <a:t>В </a:t>
            </a:r>
            <a:r>
              <a:rPr lang="uk-UA" sz="2500" b="1" dirty="0" smtClean="0">
                <a:solidFill>
                  <a:srgbClr val="23403D"/>
                </a:solidFill>
                <a:latin typeface="TT Norms Bold"/>
                <a:ea typeface="TT Norms Bold"/>
                <a:cs typeface="TT Norms Bold"/>
                <a:sym typeface="TT Norms Bold"/>
              </a:rPr>
              <a:t>закладі освіти на 1 вересня  прибуло </a:t>
            </a:r>
            <a:r>
              <a:rPr lang="ru-RU" sz="2500" b="1" dirty="0" smtClean="0">
                <a:solidFill>
                  <a:srgbClr val="FF0000"/>
                </a:solidFill>
                <a:latin typeface="TT Norms Bold"/>
                <a:ea typeface="TT Norms Bold"/>
                <a:cs typeface="TT Norms Bold"/>
                <a:sym typeface="TT Norms Bold"/>
              </a:rPr>
              <a:t>495</a:t>
            </a:r>
            <a:r>
              <a:rPr lang="ru-RU" sz="2500" b="1" dirty="0" smtClean="0">
                <a:solidFill>
                  <a:srgbClr val="23403D"/>
                </a:solidFill>
                <a:latin typeface="TT Norms Bold"/>
                <a:ea typeface="TT Norms Bold"/>
                <a:cs typeface="TT Norms Bold"/>
                <a:sym typeface="TT Norms Bold"/>
              </a:rPr>
              <a:t> учнів</a:t>
            </a:r>
            <a:endParaRPr lang="en-US" sz="2500" b="1" dirty="0">
              <a:solidFill>
                <a:srgbClr val="23403D"/>
              </a:solidFill>
              <a:latin typeface="TT Norms Bold"/>
              <a:ea typeface="TT Norms Bold"/>
              <a:cs typeface="TT Norms Bold"/>
              <a:sym typeface="TT Norms Bold"/>
            </a:endParaRPr>
          </a:p>
        </p:txBody>
      </p:sp>
      <p:sp>
        <p:nvSpPr>
          <p:cNvPr id="38" name="TextBox 38"/>
          <p:cNvSpPr txBox="1"/>
          <p:nvPr/>
        </p:nvSpPr>
        <p:spPr>
          <a:xfrm>
            <a:off x="685799" y="5889621"/>
            <a:ext cx="5657021" cy="1436291"/>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a:t>
            </a:r>
            <a:endParaRPr lang="uk-UA" sz="2400" spc="10" dirty="0">
              <a:solidFill>
                <a:srgbClr val="23403D"/>
              </a:solidFill>
              <a:latin typeface="TT Norms"/>
              <a:ea typeface="TT Norms"/>
              <a:cs typeface="TT Norms"/>
              <a:sym typeface="TT Norms"/>
            </a:endParaRPr>
          </a:p>
          <a:p>
            <a:pPr algn="ctr">
              <a:lnSpc>
                <a:spcPts val="2800"/>
              </a:lnSpc>
            </a:pPr>
            <a:r>
              <a:rPr lang="uk-UA" sz="2800" spc="10" dirty="0" smtClean="0">
                <a:solidFill>
                  <a:srgbClr val="23403D"/>
                </a:solidFill>
                <a:latin typeface="TT Norms"/>
                <a:ea typeface="TT Norms"/>
                <a:cs typeface="TT Norms"/>
                <a:sym typeface="TT Norms"/>
              </a:rPr>
              <a:t>В початковій школі  – 155 учнів,  </a:t>
            </a:r>
          </a:p>
          <a:p>
            <a:pPr algn="ctr">
              <a:lnSpc>
                <a:spcPts val="2800"/>
              </a:lnSpc>
            </a:pPr>
            <a:r>
              <a:rPr lang="uk-UA" sz="2800" spc="10" dirty="0" smtClean="0">
                <a:solidFill>
                  <a:srgbClr val="23403D"/>
                </a:solidFill>
                <a:latin typeface="TT Norms"/>
                <a:ea typeface="TT Norms"/>
                <a:cs typeface="TT Norms"/>
                <a:sym typeface="TT Norms"/>
              </a:rPr>
              <a:t>в основній школі  251учні,            в старшій школі  – 90 учнів</a:t>
            </a:r>
            <a:endParaRPr lang="uk-UA" sz="2800" spc="10" dirty="0">
              <a:solidFill>
                <a:srgbClr val="23403D"/>
              </a:solidFill>
              <a:latin typeface="TT Norms"/>
              <a:ea typeface="TT Norms"/>
              <a:cs typeface="TT Norms"/>
              <a:sym typeface="TT Norms"/>
            </a:endParaRPr>
          </a:p>
        </p:txBody>
      </p:sp>
      <p:sp>
        <p:nvSpPr>
          <p:cNvPr id="39" name="TextBox 39"/>
          <p:cNvSpPr txBox="1"/>
          <p:nvPr/>
        </p:nvSpPr>
        <p:spPr>
          <a:xfrm>
            <a:off x="6202717" y="7693440"/>
            <a:ext cx="4140008" cy="1346522"/>
          </a:xfrm>
          <a:prstGeom prst="rect">
            <a:avLst/>
          </a:prstGeom>
        </p:spPr>
        <p:txBody>
          <a:bodyPr wrap="square" lIns="0" tIns="0" rIns="0" bIns="0" rtlCol="0" anchor="t">
            <a:spAutoFit/>
          </a:bodyPr>
          <a:lstStyle/>
          <a:p>
            <a:pPr algn="ctr">
              <a:lnSpc>
                <a:spcPts val="3500"/>
              </a:lnSpc>
            </a:pPr>
            <a:r>
              <a:rPr lang="ru-RU" sz="2500" b="1" dirty="0">
                <a:solidFill>
                  <a:srgbClr val="23403D"/>
                </a:solidFill>
                <a:latin typeface="TT Norms Bold"/>
                <a:ea typeface="TT Norms Bold"/>
                <a:cs typeface="TT Norms Bold"/>
                <a:sym typeface="TT Norms Bold"/>
              </a:rPr>
              <a:t>В </a:t>
            </a:r>
            <a:r>
              <a:rPr lang="ru-RU" sz="2500" b="1" dirty="0" err="1">
                <a:solidFill>
                  <a:srgbClr val="23403D"/>
                </a:solidFill>
                <a:latin typeface="TT Norms Bold"/>
                <a:ea typeface="TT Norms Bold"/>
                <a:cs typeface="TT Norms Bold"/>
                <a:sym typeface="TT Norms Bold"/>
              </a:rPr>
              <a:t>закладі</a:t>
            </a:r>
            <a:r>
              <a:rPr lang="ru-RU" sz="2500" b="1" dirty="0">
                <a:solidFill>
                  <a:srgbClr val="23403D"/>
                </a:solidFill>
                <a:latin typeface="TT Norms Bold"/>
                <a:ea typeface="TT Norms Bold"/>
                <a:cs typeface="TT Norms Bold"/>
                <a:sym typeface="TT Norms Bold"/>
              </a:rPr>
              <a:t> </a:t>
            </a:r>
            <a:r>
              <a:rPr lang="ru-RU" sz="2500" b="1" dirty="0" err="1" smtClean="0">
                <a:solidFill>
                  <a:srgbClr val="23403D"/>
                </a:solidFill>
                <a:latin typeface="TT Norms Bold"/>
                <a:ea typeface="TT Norms Bold"/>
                <a:cs typeface="TT Norms Bold"/>
                <a:sym typeface="TT Norms Bold"/>
              </a:rPr>
              <a:t>освіти</a:t>
            </a:r>
            <a:r>
              <a:rPr lang="ru-RU" sz="2500" b="1" dirty="0" smtClean="0">
                <a:solidFill>
                  <a:srgbClr val="23403D"/>
                </a:solidFill>
                <a:latin typeface="TT Norms Bold"/>
                <a:ea typeface="TT Norms Bold"/>
                <a:cs typeface="TT Norms Bold"/>
                <a:sym typeface="TT Norms Bold"/>
              </a:rPr>
              <a:t> станом </a:t>
            </a:r>
            <a:r>
              <a:rPr lang="ru-RU" sz="2500" b="1" dirty="0">
                <a:solidFill>
                  <a:srgbClr val="23403D"/>
                </a:solidFill>
                <a:latin typeface="TT Norms Bold"/>
                <a:ea typeface="TT Norms Bold"/>
                <a:cs typeface="TT Norms Bold"/>
                <a:sym typeface="TT Norms Bold"/>
              </a:rPr>
              <a:t>на </a:t>
            </a:r>
            <a:r>
              <a:rPr lang="ru-RU" sz="2500" b="1" dirty="0" smtClean="0">
                <a:solidFill>
                  <a:srgbClr val="23403D"/>
                </a:solidFill>
                <a:latin typeface="TT Norms Bold"/>
                <a:ea typeface="TT Norms Bold"/>
                <a:cs typeface="TT Norms Bold"/>
                <a:sym typeface="TT Norms Bold"/>
              </a:rPr>
              <a:t>30 </a:t>
            </a:r>
            <a:r>
              <a:rPr lang="ru-RU" sz="2500" b="1" dirty="0" err="1" smtClean="0">
                <a:solidFill>
                  <a:srgbClr val="23403D"/>
                </a:solidFill>
                <a:latin typeface="TT Norms Bold"/>
                <a:ea typeface="TT Norms Bold"/>
                <a:cs typeface="TT Norms Bold"/>
                <a:sym typeface="TT Norms Bold"/>
              </a:rPr>
              <a:t>травня</a:t>
            </a:r>
            <a:r>
              <a:rPr lang="ru-RU" sz="2500" b="1" dirty="0" smtClean="0">
                <a:solidFill>
                  <a:srgbClr val="23403D"/>
                </a:solidFill>
                <a:latin typeface="TT Norms Bold"/>
                <a:ea typeface="TT Norms Bold"/>
                <a:cs typeface="TT Norms Bold"/>
                <a:sym typeface="TT Norms Bold"/>
              </a:rPr>
              <a:t>  </a:t>
            </a:r>
            <a:r>
              <a:rPr lang="ru-RU" sz="2500" b="1" dirty="0" err="1" smtClean="0">
                <a:solidFill>
                  <a:srgbClr val="23403D"/>
                </a:solidFill>
                <a:latin typeface="TT Norms Bold"/>
                <a:ea typeface="TT Norms Bold"/>
                <a:cs typeface="TT Norms Bold"/>
                <a:sym typeface="TT Norms Bold"/>
              </a:rPr>
              <a:t>навчалося</a:t>
            </a:r>
            <a:endParaRPr lang="ru-RU" sz="2500" b="1" dirty="0" smtClean="0">
              <a:solidFill>
                <a:srgbClr val="23403D"/>
              </a:solidFill>
              <a:latin typeface="TT Norms Bold"/>
              <a:ea typeface="TT Norms Bold"/>
              <a:cs typeface="TT Norms Bold"/>
              <a:sym typeface="TT Norms Bold"/>
            </a:endParaRPr>
          </a:p>
          <a:p>
            <a:pPr algn="ctr">
              <a:lnSpc>
                <a:spcPts val="3500"/>
              </a:lnSpc>
            </a:pPr>
            <a:r>
              <a:rPr lang="ru-RU" sz="2500" b="1" dirty="0" smtClean="0">
                <a:solidFill>
                  <a:srgbClr val="23403D"/>
                </a:solidFill>
                <a:latin typeface="TT Norms Bold"/>
                <a:ea typeface="TT Norms Bold"/>
                <a:cs typeface="TT Norms Bold"/>
                <a:sym typeface="TT Norms Bold"/>
              </a:rPr>
              <a:t> </a:t>
            </a:r>
            <a:r>
              <a:rPr lang="ru-RU" sz="2500" b="1" dirty="0" smtClean="0">
                <a:solidFill>
                  <a:srgbClr val="FF0000"/>
                </a:solidFill>
                <a:latin typeface="TT Norms Bold"/>
                <a:ea typeface="TT Norms Bold"/>
                <a:cs typeface="TT Norms Bold"/>
                <a:sym typeface="TT Norms Bold"/>
              </a:rPr>
              <a:t>496 </a:t>
            </a:r>
            <a:r>
              <a:rPr lang="ru-RU" sz="2500" b="1" dirty="0" err="1">
                <a:solidFill>
                  <a:srgbClr val="23403D"/>
                </a:solidFill>
                <a:latin typeface="TT Norms Bold"/>
                <a:ea typeface="TT Norms Bold"/>
                <a:cs typeface="TT Norms Bold"/>
                <a:sym typeface="TT Norms Bold"/>
              </a:rPr>
              <a:t>учнів</a:t>
            </a:r>
            <a:endParaRPr lang="en-US" sz="2500" b="1" dirty="0">
              <a:solidFill>
                <a:srgbClr val="23403D"/>
              </a:solidFill>
              <a:latin typeface="TT Norms Bold"/>
              <a:ea typeface="TT Norms Bold"/>
              <a:cs typeface="TT Norms Bold"/>
              <a:sym typeface="TT Norms Bold"/>
            </a:endParaRPr>
          </a:p>
        </p:txBody>
      </p:sp>
      <p:sp>
        <p:nvSpPr>
          <p:cNvPr id="40" name="TextBox 40"/>
          <p:cNvSpPr txBox="1"/>
          <p:nvPr/>
        </p:nvSpPr>
        <p:spPr>
          <a:xfrm>
            <a:off x="6342821" y="8638445"/>
            <a:ext cx="4276121" cy="1077218"/>
          </a:xfrm>
          <a:prstGeom prst="rect">
            <a:avLst/>
          </a:prstGeom>
        </p:spPr>
        <p:txBody>
          <a:bodyPr wrap="square" lIns="0" tIns="0" rIns="0" bIns="0" rtlCol="0" anchor="t">
            <a:spAutoFit/>
          </a:bodyPr>
          <a:lstStyle/>
          <a:p>
            <a:pPr algn="ctr">
              <a:lnSpc>
                <a:spcPts val="2800"/>
              </a:lnSpc>
            </a:pPr>
            <a:r>
              <a:rPr lang="uk-UA" sz="2400" spc="10" dirty="0" smtClean="0">
                <a:solidFill>
                  <a:srgbClr val="23403D"/>
                </a:solidFill>
                <a:latin typeface="TT Norms"/>
                <a:ea typeface="TT Norms"/>
                <a:cs typeface="TT Norms"/>
                <a:sym typeface="TT Norms"/>
              </a:rPr>
              <a:t> </a:t>
            </a:r>
          </a:p>
          <a:p>
            <a:pPr algn="ctr">
              <a:lnSpc>
                <a:spcPts val="2800"/>
              </a:lnSpc>
            </a:pPr>
            <a:r>
              <a:rPr lang="uk-UA" sz="2400" b="1" spc="10" dirty="0" smtClean="0">
                <a:solidFill>
                  <a:srgbClr val="23403D"/>
                </a:solidFill>
                <a:latin typeface="TT Norms"/>
                <a:ea typeface="TT Norms"/>
                <a:cs typeface="TT Norms"/>
                <a:sym typeface="TT Norms"/>
              </a:rPr>
              <a:t>Вибуло 4</a:t>
            </a:r>
          </a:p>
          <a:p>
            <a:pPr algn="ctr">
              <a:lnSpc>
                <a:spcPts val="2800"/>
              </a:lnSpc>
            </a:pPr>
            <a:r>
              <a:rPr lang="uk-UA" sz="2400" b="1" spc="10" dirty="0" smtClean="0">
                <a:solidFill>
                  <a:srgbClr val="23403D"/>
                </a:solidFill>
                <a:latin typeface="TT Norms"/>
                <a:ea typeface="TT Norms"/>
                <a:cs typeface="TT Norms"/>
                <a:sym typeface="TT Norms"/>
              </a:rPr>
              <a:t>Прибуло 5</a:t>
            </a:r>
            <a:endParaRPr lang="en-US" sz="2400" b="1" spc="10" dirty="0">
              <a:solidFill>
                <a:srgbClr val="23403D"/>
              </a:solidFill>
              <a:latin typeface="TT Norms"/>
              <a:ea typeface="TT Norms"/>
              <a:cs typeface="TT Norms"/>
              <a:sym typeface="TT Norms"/>
            </a:endParaRPr>
          </a:p>
        </p:txBody>
      </p:sp>
      <p:sp>
        <p:nvSpPr>
          <p:cNvPr id="41" name="TextBox 41"/>
          <p:cNvSpPr txBox="1"/>
          <p:nvPr/>
        </p:nvSpPr>
        <p:spPr>
          <a:xfrm>
            <a:off x="10549335" y="6930407"/>
            <a:ext cx="3995090" cy="2244204"/>
          </a:xfrm>
          <a:prstGeom prst="rect">
            <a:avLst/>
          </a:prstGeom>
        </p:spPr>
        <p:txBody>
          <a:bodyPr wrap="square" lIns="0" tIns="0" rIns="0" bIns="0" rtlCol="0" anchor="t">
            <a:spAutoFit/>
          </a:bodyPr>
          <a:lstStyle/>
          <a:p>
            <a:pPr algn="ctr">
              <a:lnSpc>
                <a:spcPts val="3500"/>
              </a:lnSpc>
            </a:pPr>
            <a:r>
              <a:rPr lang="uk-UA" sz="2500" b="1" dirty="0" smtClean="0">
                <a:solidFill>
                  <a:srgbClr val="23403D"/>
                </a:solidFill>
                <a:latin typeface="TT Norms Bold"/>
                <a:ea typeface="TT Norms Bold"/>
                <a:cs typeface="TT Norms Bold"/>
                <a:sym typeface="TT Norms Bold"/>
              </a:rPr>
              <a:t>Навчалося у закладі освіти </a:t>
            </a:r>
          </a:p>
          <a:p>
            <a:pPr algn="ctr">
              <a:lnSpc>
                <a:spcPts val="3500"/>
              </a:lnSpc>
            </a:pPr>
            <a:r>
              <a:rPr lang="uk-UA" sz="2500" b="1" dirty="0" smtClean="0">
                <a:solidFill>
                  <a:srgbClr val="FF0000"/>
                </a:solidFill>
                <a:latin typeface="TT Norms Bold"/>
                <a:ea typeface="TT Norms Bold"/>
                <a:cs typeface="TT Norms Bold"/>
                <a:sym typeface="TT Norms Bold"/>
              </a:rPr>
              <a:t>293</a:t>
            </a:r>
            <a:r>
              <a:rPr lang="uk-UA" sz="2500" b="1" dirty="0" smtClean="0">
                <a:solidFill>
                  <a:srgbClr val="23403D"/>
                </a:solidFill>
                <a:latin typeface="TT Norms Bold"/>
                <a:ea typeface="TT Norms Bold"/>
                <a:cs typeface="TT Norms Bold"/>
                <a:sym typeface="TT Norms Bold"/>
              </a:rPr>
              <a:t> дівчинки</a:t>
            </a:r>
          </a:p>
          <a:p>
            <a:pPr algn="ctr">
              <a:lnSpc>
                <a:spcPts val="3500"/>
              </a:lnSpc>
            </a:pPr>
            <a:r>
              <a:rPr lang="uk-UA" sz="2500" b="1" dirty="0" smtClean="0">
                <a:solidFill>
                  <a:srgbClr val="FF0000"/>
                </a:solidFill>
                <a:latin typeface="TT Norms Bold"/>
                <a:ea typeface="TT Norms Bold"/>
                <a:cs typeface="TT Norms Bold"/>
                <a:sym typeface="TT Norms Bold"/>
              </a:rPr>
              <a:t>202</a:t>
            </a:r>
            <a:r>
              <a:rPr lang="uk-UA" sz="2500" b="1" dirty="0" smtClean="0">
                <a:solidFill>
                  <a:srgbClr val="23403D"/>
                </a:solidFill>
                <a:latin typeface="TT Norms Bold"/>
                <a:ea typeface="TT Norms Bold"/>
                <a:cs typeface="TT Norms Bold"/>
                <a:sym typeface="TT Norms Bold"/>
              </a:rPr>
              <a:t> хлопчика</a:t>
            </a:r>
          </a:p>
          <a:p>
            <a:pPr algn="ctr">
              <a:lnSpc>
                <a:spcPts val="3500"/>
              </a:lnSpc>
            </a:pPr>
            <a:endParaRPr lang="en-US" sz="2500" b="1" dirty="0">
              <a:solidFill>
                <a:srgbClr val="23403D"/>
              </a:solidFill>
              <a:latin typeface="TT Norms Bold"/>
              <a:ea typeface="TT Norms Bold"/>
              <a:cs typeface="TT Norms Bold"/>
              <a:sym typeface="TT Norms Bold"/>
            </a:endParaRPr>
          </a:p>
        </p:txBody>
      </p:sp>
      <p:sp>
        <p:nvSpPr>
          <p:cNvPr id="42" name="TextBox 42"/>
          <p:cNvSpPr txBox="1"/>
          <p:nvPr/>
        </p:nvSpPr>
        <p:spPr>
          <a:xfrm>
            <a:off x="11221440" y="8092504"/>
            <a:ext cx="3106483" cy="327718"/>
          </a:xfrm>
          <a:prstGeom prst="rect">
            <a:avLst/>
          </a:prstGeom>
        </p:spPr>
        <p:txBody>
          <a:bodyPr lIns="0" tIns="0" rIns="0" bIns="0" rtlCol="0" anchor="t">
            <a:spAutoFit/>
          </a:bodyPr>
          <a:lstStyle/>
          <a:p>
            <a:pPr algn="ctr">
              <a:lnSpc>
                <a:spcPts val="2800"/>
              </a:lnSpc>
            </a:pPr>
            <a:endParaRPr lang="en-US" sz="2000" spc="10" dirty="0">
              <a:solidFill>
                <a:srgbClr val="23403D"/>
              </a:solidFill>
              <a:latin typeface="TT Norms"/>
              <a:ea typeface="TT Norms"/>
              <a:cs typeface="TT Norms"/>
              <a:sym typeface="TT Norms"/>
            </a:endParaRPr>
          </a:p>
        </p:txBody>
      </p:sp>
      <p:sp>
        <p:nvSpPr>
          <p:cNvPr id="44" name="TextBox 44"/>
          <p:cNvSpPr txBox="1"/>
          <p:nvPr/>
        </p:nvSpPr>
        <p:spPr>
          <a:xfrm>
            <a:off x="14770687" y="5220850"/>
            <a:ext cx="3304861" cy="3590727"/>
          </a:xfrm>
          <a:prstGeom prst="rect">
            <a:avLst/>
          </a:prstGeom>
        </p:spPr>
        <p:txBody>
          <a:bodyPr wrap="square" lIns="0" tIns="0" rIns="0" bIns="0" rtlCol="0" anchor="t">
            <a:spAutoFit/>
          </a:bodyPr>
          <a:lstStyle/>
          <a:p>
            <a:pPr algn="ctr">
              <a:lnSpc>
                <a:spcPts val="2800"/>
              </a:lnSpc>
            </a:pPr>
            <a:r>
              <a:rPr lang="uk-UA" sz="3600" b="1" spc="10" dirty="0">
                <a:solidFill>
                  <a:srgbClr val="23403D"/>
                </a:solidFill>
                <a:latin typeface="TT Norms"/>
                <a:ea typeface="TT Norms"/>
                <a:cs typeface="TT Norms"/>
                <a:sym typeface="TT Norms"/>
              </a:rPr>
              <a:t>1-4 класи</a:t>
            </a:r>
          </a:p>
          <a:p>
            <a:pPr algn="ctr">
              <a:lnSpc>
                <a:spcPts val="2800"/>
              </a:lnSpc>
            </a:pPr>
            <a:r>
              <a:rPr lang="uk-UA" sz="3600" b="1" spc="10" dirty="0">
                <a:solidFill>
                  <a:srgbClr val="FF0000"/>
                </a:solidFill>
                <a:latin typeface="TT Norms"/>
                <a:ea typeface="TT Norms"/>
                <a:cs typeface="TT Norms"/>
                <a:sym typeface="TT Norms"/>
              </a:rPr>
              <a:t>7 класів</a:t>
            </a: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r>
              <a:rPr lang="uk-UA" sz="3600" b="1" spc="10" dirty="0" smtClean="0">
                <a:solidFill>
                  <a:srgbClr val="23403D"/>
                </a:solidFill>
                <a:latin typeface="TT Norms"/>
                <a:ea typeface="TT Norms"/>
                <a:cs typeface="TT Norms"/>
                <a:sym typeface="TT Norms"/>
              </a:rPr>
              <a:t>5-9 </a:t>
            </a:r>
            <a:r>
              <a:rPr lang="uk-UA" sz="3600" b="1" spc="10" dirty="0">
                <a:solidFill>
                  <a:srgbClr val="23403D"/>
                </a:solidFill>
                <a:latin typeface="TT Norms"/>
                <a:ea typeface="TT Norms"/>
                <a:cs typeface="TT Norms"/>
                <a:sym typeface="TT Norms"/>
              </a:rPr>
              <a:t>класи </a:t>
            </a:r>
            <a:r>
              <a:rPr lang="uk-UA" sz="3600" b="1" spc="10" dirty="0" smtClean="0">
                <a:solidFill>
                  <a:srgbClr val="23403D"/>
                </a:solidFill>
                <a:latin typeface="TT Norms"/>
                <a:ea typeface="TT Norms"/>
                <a:cs typeface="TT Norms"/>
                <a:sym typeface="TT Norms"/>
              </a:rPr>
              <a:t>          </a:t>
            </a:r>
            <a:r>
              <a:rPr lang="uk-UA" sz="3600" b="1" spc="10" dirty="0" smtClean="0">
                <a:solidFill>
                  <a:srgbClr val="FF0000"/>
                </a:solidFill>
                <a:latin typeface="TT Norms"/>
                <a:ea typeface="TT Norms"/>
                <a:cs typeface="TT Norms"/>
                <a:sym typeface="TT Norms"/>
              </a:rPr>
              <a:t>10 класів</a:t>
            </a:r>
            <a:endParaRPr lang="uk-UA" sz="3600" b="1" spc="10" dirty="0">
              <a:solidFill>
                <a:srgbClr val="FF0000"/>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endParaRPr lang="uk-UA" sz="3600" b="1" spc="10" dirty="0" smtClean="0">
              <a:solidFill>
                <a:srgbClr val="23403D"/>
              </a:solidFill>
              <a:latin typeface="TT Norms"/>
              <a:ea typeface="TT Norms"/>
              <a:cs typeface="TT Norms"/>
              <a:sym typeface="TT Norms"/>
            </a:endParaRPr>
          </a:p>
          <a:p>
            <a:pPr algn="ctr">
              <a:lnSpc>
                <a:spcPts val="2800"/>
              </a:lnSpc>
            </a:pPr>
            <a:r>
              <a:rPr lang="uk-UA" sz="3600" b="1" spc="10" dirty="0" smtClean="0">
                <a:solidFill>
                  <a:srgbClr val="23403D"/>
                </a:solidFill>
                <a:latin typeface="TT Norms"/>
                <a:ea typeface="TT Norms"/>
                <a:cs typeface="TT Norms"/>
                <a:sym typeface="TT Norms"/>
              </a:rPr>
              <a:t>10-11 </a:t>
            </a:r>
            <a:r>
              <a:rPr lang="uk-UA" sz="3600" b="1" spc="10" dirty="0">
                <a:solidFill>
                  <a:srgbClr val="23403D"/>
                </a:solidFill>
                <a:latin typeface="TT Norms"/>
                <a:ea typeface="TT Norms"/>
                <a:cs typeface="TT Norms"/>
                <a:sym typeface="TT Norms"/>
              </a:rPr>
              <a:t>класи</a:t>
            </a:r>
          </a:p>
          <a:p>
            <a:pPr algn="ctr">
              <a:lnSpc>
                <a:spcPts val="2800"/>
              </a:lnSpc>
            </a:pPr>
            <a:r>
              <a:rPr lang="uk-UA" sz="3600" b="1" spc="10" dirty="0">
                <a:solidFill>
                  <a:srgbClr val="FF0000"/>
                </a:solidFill>
                <a:latin typeface="TT Norms"/>
                <a:ea typeface="TT Norms"/>
                <a:cs typeface="TT Norms"/>
                <a:sym typeface="TT Norms"/>
              </a:rPr>
              <a:t>4 класи</a:t>
            </a:r>
          </a:p>
        </p:txBody>
      </p:sp>
      <p:sp>
        <p:nvSpPr>
          <p:cNvPr id="45" name="Freeform 45"/>
          <p:cNvSpPr/>
          <p:nvPr/>
        </p:nvSpPr>
        <p:spPr>
          <a:xfrm>
            <a:off x="17512126" y="9258300"/>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15" name="Freeform 15"/>
          <p:cNvSpPr/>
          <p:nvPr/>
        </p:nvSpPr>
        <p:spPr>
          <a:xfrm>
            <a:off x="6346572" y="3941410"/>
            <a:ext cx="988811" cy="852849"/>
          </a:xfrm>
          <a:custGeom>
            <a:avLst/>
            <a:gdLst/>
            <a:ahLst/>
            <a:cxnLst/>
            <a:rect l="l" t="t" r="r" b="b"/>
            <a:pathLst>
              <a:path w="988811" h="852849">
                <a:moveTo>
                  <a:pt x="0" y="0"/>
                </a:moveTo>
                <a:lnTo>
                  <a:pt x="988811" y="0"/>
                </a:lnTo>
                <a:lnTo>
                  <a:pt x="988811" y="852849"/>
                </a:lnTo>
                <a:lnTo>
                  <a:pt x="0" y="852849"/>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46" name="TextBox 43"/>
          <p:cNvSpPr txBox="1"/>
          <p:nvPr/>
        </p:nvSpPr>
        <p:spPr>
          <a:xfrm>
            <a:off x="14770687" y="3728906"/>
            <a:ext cx="2741439" cy="897682"/>
          </a:xfrm>
          <a:prstGeom prst="rect">
            <a:avLst/>
          </a:prstGeom>
        </p:spPr>
        <p:txBody>
          <a:bodyPr wrap="square" lIns="0" tIns="0" rIns="0" bIns="0" rtlCol="0" anchor="t">
            <a:spAutoFit/>
          </a:bodyPr>
          <a:lstStyle/>
          <a:p>
            <a:pPr algn="ctr">
              <a:lnSpc>
                <a:spcPts val="3500"/>
              </a:lnSpc>
            </a:pPr>
            <a:endParaRPr lang="uk-UA" sz="3600" b="1" dirty="0" smtClean="0">
              <a:solidFill>
                <a:srgbClr val="FF0000"/>
              </a:solidFill>
              <a:latin typeface="TT Norms Bold"/>
              <a:ea typeface="TT Norms Bold"/>
              <a:cs typeface="TT Norms Bold"/>
              <a:sym typeface="TT Norms Bold"/>
            </a:endParaRPr>
          </a:p>
          <a:p>
            <a:pPr algn="ctr">
              <a:lnSpc>
                <a:spcPts val="3500"/>
              </a:lnSpc>
            </a:pPr>
            <a:r>
              <a:rPr lang="uk-UA" sz="3600" b="1" dirty="0" smtClean="0">
                <a:solidFill>
                  <a:srgbClr val="FF0000"/>
                </a:solidFill>
                <a:latin typeface="TT Norms Bold"/>
                <a:ea typeface="TT Norms Bold"/>
                <a:cs typeface="TT Norms Bold"/>
                <a:sym typeface="TT Norms Bold"/>
              </a:rPr>
              <a:t>21 </a:t>
            </a:r>
            <a:r>
              <a:rPr lang="uk-UA" sz="3600" b="1" dirty="0">
                <a:solidFill>
                  <a:srgbClr val="FF0000"/>
                </a:solidFill>
                <a:latin typeface="TT Norms Bold"/>
                <a:ea typeface="TT Norms Bold"/>
                <a:cs typeface="TT Norms Bold"/>
                <a:sym typeface="TT Norms Bold"/>
              </a:rPr>
              <a:t>класів</a:t>
            </a:r>
          </a:p>
        </p:txBody>
      </p:sp>
      <p:sp>
        <p:nvSpPr>
          <p:cNvPr id="47" name="Freeform 29"/>
          <p:cNvSpPr/>
          <p:nvPr/>
        </p:nvSpPr>
        <p:spPr>
          <a:xfrm>
            <a:off x="11420028" y="9058792"/>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8" name="Freeform 29"/>
          <p:cNvSpPr/>
          <p:nvPr/>
        </p:nvSpPr>
        <p:spPr>
          <a:xfrm>
            <a:off x="3850911" y="290444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49" name="Freeform 29"/>
          <p:cNvSpPr/>
          <p:nvPr/>
        </p:nvSpPr>
        <p:spPr>
          <a:xfrm>
            <a:off x="6706784" y="2664329"/>
            <a:ext cx="2516311" cy="449791"/>
          </a:xfrm>
          <a:custGeom>
            <a:avLst/>
            <a:gdLst/>
            <a:ahLst/>
            <a:cxnLst/>
            <a:rect l="l" t="t" r="r" b="b"/>
            <a:pathLst>
              <a:path w="2516311" h="449791">
                <a:moveTo>
                  <a:pt x="0" y="0"/>
                </a:moveTo>
                <a:lnTo>
                  <a:pt x="2516312" y="0"/>
                </a:lnTo>
                <a:lnTo>
                  <a:pt x="2516312" y="449791"/>
                </a:lnTo>
                <a:lnTo>
                  <a:pt x="0" y="449791"/>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p:spPr>
      </p:sp>
      <p:sp>
        <p:nvSpPr>
          <p:cNvPr id="50" name="Freeform 24"/>
          <p:cNvSpPr/>
          <p:nvPr/>
        </p:nvSpPr>
        <p:spPr>
          <a:xfrm>
            <a:off x="10915685" y="3114120"/>
            <a:ext cx="1008685" cy="959183"/>
          </a:xfrm>
          <a:custGeom>
            <a:avLst/>
            <a:gdLst/>
            <a:ahLst/>
            <a:cxnLst/>
            <a:rect l="l" t="t" r="r" b="b"/>
            <a:pathLst>
              <a:path w="685800" h="541782">
                <a:moveTo>
                  <a:pt x="0" y="0"/>
                </a:moveTo>
                <a:lnTo>
                  <a:pt x="685800" y="0"/>
                </a:lnTo>
                <a:lnTo>
                  <a:pt x="685800" y="541782"/>
                </a:lnTo>
                <a:lnTo>
                  <a:pt x="0" y="541782"/>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pic>
        <p:nvPicPr>
          <p:cNvPr id="1026" name="Picture 2"/>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14295857" y="4991939"/>
            <a:ext cx="811056"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295857" y="6419163"/>
            <a:ext cx="811056"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4295856" y="7803420"/>
            <a:ext cx="798419" cy="83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20496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Freeform 21"/>
          <p:cNvSpPr/>
          <p:nvPr/>
        </p:nvSpPr>
        <p:spPr>
          <a:xfrm>
            <a:off x="982953" y="2672951"/>
            <a:ext cx="9234307" cy="1315430"/>
          </a:xfrm>
          <a:custGeom>
            <a:avLst/>
            <a:gdLst/>
            <a:ahLst/>
            <a:cxnLst/>
            <a:rect l="l" t="t" r="r" b="b"/>
            <a:pathLst>
              <a:path w="1229235" h="261847">
                <a:moveTo>
                  <a:pt x="24882" y="0"/>
                </a:moveTo>
                <a:lnTo>
                  <a:pt x="1204353" y="0"/>
                </a:lnTo>
                <a:cubicBezTo>
                  <a:pt x="1210952" y="0"/>
                  <a:pt x="1217281" y="2621"/>
                  <a:pt x="1221947" y="7288"/>
                </a:cubicBezTo>
                <a:cubicBezTo>
                  <a:pt x="1226613" y="11954"/>
                  <a:pt x="1229235" y="18283"/>
                  <a:pt x="1229235" y="24882"/>
                </a:cubicBezTo>
                <a:lnTo>
                  <a:pt x="1229235" y="236966"/>
                </a:lnTo>
                <a:cubicBezTo>
                  <a:pt x="1229235" y="243565"/>
                  <a:pt x="1226613" y="249893"/>
                  <a:pt x="1221947" y="254560"/>
                </a:cubicBezTo>
                <a:cubicBezTo>
                  <a:pt x="1217281" y="259226"/>
                  <a:pt x="1210952" y="261847"/>
                  <a:pt x="1204353" y="261847"/>
                </a:cubicBezTo>
                <a:lnTo>
                  <a:pt x="24882" y="261847"/>
                </a:lnTo>
                <a:cubicBezTo>
                  <a:pt x="18283" y="261847"/>
                  <a:pt x="11954" y="259226"/>
                  <a:pt x="7288" y="254560"/>
                </a:cubicBezTo>
                <a:cubicBezTo>
                  <a:pt x="2621" y="249893"/>
                  <a:pt x="0" y="243565"/>
                  <a:pt x="0" y="236966"/>
                </a:cubicBezTo>
                <a:lnTo>
                  <a:pt x="0" y="24882"/>
                </a:lnTo>
                <a:cubicBezTo>
                  <a:pt x="0" y="18283"/>
                  <a:pt x="2621" y="11954"/>
                  <a:pt x="7288" y="7288"/>
                </a:cubicBezTo>
                <a:cubicBezTo>
                  <a:pt x="11954" y="2621"/>
                  <a:pt x="18283" y="0"/>
                  <a:pt x="24882" y="0"/>
                </a:cubicBezTo>
                <a:close/>
              </a:path>
            </a:pathLst>
          </a:custGeom>
          <a:solidFill>
            <a:srgbClr val="1D7363"/>
          </a:solidFill>
        </p:spPr>
      </p:sp>
      <p:sp>
        <p:nvSpPr>
          <p:cNvPr id="20" name="Freeform 20"/>
          <p:cNvSpPr/>
          <p:nvPr/>
        </p:nvSpPr>
        <p:spPr>
          <a:xfrm>
            <a:off x="-387376" y="9972675"/>
            <a:ext cx="17646676" cy="1656163"/>
          </a:xfrm>
          <a:custGeom>
            <a:avLst/>
            <a:gdLst/>
            <a:ahLst/>
            <a:cxnLst/>
            <a:rect l="l" t="t" r="r" b="b"/>
            <a:pathLst>
              <a:path w="17646676" h="1656163">
                <a:moveTo>
                  <a:pt x="0" y="0"/>
                </a:moveTo>
                <a:lnTo>
                  <a:pt x="17646676" y="0"/>
                </a:lnTo>
                <a:lnTo>
                  <a:pt x="17646676" y="1656163"/>
                </a:lnTo>
                <a:lnTo>
                  <a:pt x="0" y="1656163"/>
                </a:lnTo>
                <a:lnTo>
                  <a:pt x="0" y="0"/>
                </a:lnTo>
                <a:close/>
              </a:path>
            </a:pathLst>
          </a:custGeom>
          <a:blipFill>
            <a:blip r:embed="rId2">
              <a:extLst>
                <a:ext uri="{96DAC541-7B7A-43D3-8B79-37D633B846F1}">
                  <asvg:svgBlip xmlns:asvg="http://schemas.microsoft.com/office/drawing/2016/SVG/main" xmlns="" r:embed="rId9"/>
                </a:ext>
              </a:extLst>
            </a:blip>
            <a:stretch>
              <a:fillRect t="-290245"/>
            </a:stretch>
          </a:blipFill>
        </p:spPr>
      </p:sp>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10">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2667000" y="-1360404"/>
            <a:ext cx="18379715" cy="3888558"/>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3035349" y="1310868"/>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5" name="TextBox 45"/>
          <p:cNvSpPr txBox="1"/>
          <p:nvPr/>
        </p:nvSpPr>
        <p:spPr>
          <a:xfrm>
            <a:off x="-1021718" y="358954"/>
            <a:ext cx="16510000" cy="2215991"/>
          </a:xfrm>
          <a:prstGeom prst="rect">
            <a:avLst/>
          </a:prstGeom>
        </p:spPr>
        <p:txBody>
          <a:bodyPr wrap="square" lIns="0" tIns="0" rIns="0" bIns="0" rtlCol="0" anchor="t">
            <a:spAutoFit/>
          </a:bodyPr>
          <a:lstStyle/>
          <a:p>
            <a:pPr algn="ctr">
              <a:lnSpc>
                <a:spcPct val="100000"/>
              </a:lnSpc>
              <a:spcBef>
                <a:spcPct val="0"/>
              </a:spcBef>
              <a:buFontTx/>
              <a:buNone/>
              <a:defRPr/>
            </a:pPr>
            <a:r>
              <a:rPr lang="ru-RU" altLang="uk-UA" sz="3600" b="1" dirty="0">
                <a:solidFill>
                  <a:prstClr val="white"/>
                </a:solidFill>
                <a:latin typeface="Tahoma" panose="020B0604030504040204" pitchFamily="34" charset="0"/>
                <a:cs typeface="Tahoma" panose="020B0604030504040204" pitchFamily="34" charset="0"/>
              </a:rPr>
              <a:t>СОЦІАЛЬНИЙ ЗАХИСТ</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 У    </a:t>
            </a:r>
            <a:r>
              <a:rPr lang="ru-RU" altLang="uk-UA" sz="3600" b="1" dirty="0" smtClean="0">
                <a:solidFill>
                  <a:prstClr val="white"/>
                </a:solidFill>
                <a:latin typeface="Tahoma" panose="020B0604030504040204" pitchFamily="34" charset="0"/>
                <a:cs typeface="Tahoma" panose="020B0604030504040204" pitchFamily="34" charset="0"/>
              </a:rPr>
              <a:t>2024-2025  </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навчальному</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році</a:t>
            </a:r>
            <a:r>
              <a:rPr lang="ru-RU" altLang="uk-UA" sz="3600" b="1" dirty="0">
                <a:solidFill>
                  <a:prstClr val="white"/>
                </a:solidFill>
                <a:latin typeface="Tahoma" panose="020B0604030504040204" pitchFamily="34" charset="0"/>
                <a:cs typeface="Tahoma" panose="020B0604030504040204" pitchFamily="34" charset="0"/>
              </a:rPr>
              <a:t>         </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на  </a:t>
            </a:r>
            <a:r>
              <a:rPr lang="ru-RU" altLang="uk-UA" sz="3600" b="1" dirty="0" err="1">
                <a:solidFill>
                  <a:prstClr val="white"/>
                </a:solidFill>
                <a:latin typeface="Tahoma" panose="020B0604030504040204" pitchFamily="34" charset="0"/>
                <a:cs typeface="Tahoma" panose="020B0604030504040204" pitchFamily="34" charset="0"/>
              </a:rPr>
              <a:t>обліку</a:t>
            </a:r>
            <a:r>
              <a:rPr lang="ru-RU" altLang="uk-UA" sz="3600" b="1" dirty="0">
                <a:solidFill>
                  <a:prstClr val="white"/>
                </a:solidFill>
                <a:latin typeface="Tahoma" panose="020B0604030504040204" pitchFamily="34" charset="0"/>
                <a:cs typeface="Tahoma" panose="020B0604030504040204" pitchFamily="34" charset="0"/>
              </a:rPr>
              <a:t> особливого  контролю  </a:t>
            </a:r>
            <a:r>
              <a:rPr lang="ru-RU" altLang="uk-UA" sz="3600" b="1" dirty="0" err="1">
                <a:solidFill>
                  <a:prstClr val="white"/>
                </a:solidFill>
                <a:latin typeface="Tahoma" panose="020B0604030504040204" pitchFamily="34" charset="0"/>
                <a:cs typeface="Tahoma" panose="020B0604030504040204" pitchFamily="34" charset="0"/>
              </a:rPr>
              <a:t>педагогічного</a:t>
            </a:r>
            <a:r>
              <a:rPr lang="ru-RU" altLang="uk-UA" sz="3600" b="1" dirty="0">
                <a:solidFill>
                  <a:prstClr val="white"/>
                </a:solidFill>
                <a:latin typeface="Tahoma" panose="020B0604030504040204" pitchFamily="34" charset="0"/>
                <a:cs typeface="Tahoma" panose="020B0604030504040204" pitchFamily="34" charset="0"/>
              </a:rPr>
              <a:t>  </a:t>
            </a:r>
            <a:br>
              <a:rPr lang="ru-RU" altLang="uk-UA" sz="3600" b="1" dirty="0">
                <a:solidFill>
                  <a:prstClr val="white"/>
                </a:solidFill>
                <a:latin typeface="Tahoma" panose="020B0604030504040204" pitchFamily="34" charset="0"/>
                <a:cs typeface="Tahoma" panose="020B0604030504040204" pitchFamily="34" charset="0"/>
              </a:rPr>
            </a:b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колективу</a:t>
            </a:r>
            <a:r>
              <a:rPr lang="ru-RU" altLang="uk-UA" sz="3600" b="1" dirty="0">
                <a:solidFill>
                  <a:prstClr val="white"/>
                </a:solidFill>
                <a:latin typeface="Tahoma" panose="020B0604030504040204" pitchFamily="34" charset="0"/>
                <a:cs typeface="Tahoma" panose="020B0604030504040204" pitchFamily="34" charset="0"/>
              </a:rPr>
              <a:t> </a:t>
            </a:r>
            <a:r>
              <a:rPr lang="ru-RU" altLang="uk-UA" sz="3600" b="1" dirty="0" err="1">
                <a:solidFill>
                  <a:prstClr val="white"/>
                </a:solidFill>
                <a:latin typeface="Tahoma" panose="020B0604030504040204" pitchFamily="34" charset="0"/>
                <a:cs typeface="Tahoma" panose="020B0604030504040204" pitchFamily="34" charset="0"/>
              </a:rPr>
              <a:t>були</a:t>
            </a:r>
            <a:r>
              <a:rPr lang="ru-RU" altLang="uk-UA" sz="3600" b="1" dirty="0">
                <a:solidFill>
                  <a:prstClr val="white"/>
                </a:solidFill>
                <a:latin typeface="Tahoma" panose="020B0604030504040204" pitchFamily="34" charset="0"/>
                <a:cs typeface="Tahoma" panose="020B0604030504040204" pitchFamily="34" charset="0"/>
              </a:rPr>
              <a:t>: </a:t>
            </a:r>
            <a:endParaRPr lang="uk-UA" altLang="uk-UA" sz="3600" b="1" dirty="0">
              <a:solidFill>
                <a:prstClr val="white"/>
              </a:solidFill>
              <a:latin typeface="Tahoma" panose="020B0604030504040204" pitchFamily="34" charset="0"/>
              <a:cs typeface="Tahoma" panose="020B0604030504040204" pitchFamily="34" charset="0"/>
            </a:endParaRPr>
          </a:p>
        </p:txBody>
      </p:sp>
      <p:sp>
        <p:nvSpPr>
          <p:cNvPr id="73" name="TextBox 35"/>
          <p:cNvSpPr txBox="1"/>
          <p:nvPr/>
        </p:nvSpPr>
        <p:spPr>
          <a:xfrm>
            <a:off x="286958" y="3924971"/>
            <a:ext cx="2970955" cy="1077218"/>
          </a:xfrm>
          <a:prstGeom prst="rect">
            <a:avLst/>
          </a:prstGeom>
        </p:spPr>
        <p:txBody>
          <a:bodyPr lIns="0" tIns="0" rIns="0" bIns="0" rtlCol="0" anchor="t">
            <a:spAutoFit/>
          </a:bodyPr>
          <a:lstStyle/>
          <a:p>
            <a:pPr algn="ctr">
              <a:lnSpc>
                <a:spcPts val="2800"/>
              </a:lnSpc>
            </a:pPr>
            <a:endParaRPr lang="ru-RU" sz="2800" b="1" dirty="0">
              <a:solidFill>
                <a:srgbClr val="0B3759"/>
              </a:solidFill>
              <a:latin typeface="Canva Sans"/>
              <a:ea typeface="Canva Sans"/>
              <a:cs typeface="Canva Sans"/>
              <a:sym typeface="Canva Sans"/>
            </a:endParaRPr>
          </a:p>
          <a:p>
            <a:pPr algn="ctr">
              <a:lnSpc>
                <a:spcPts val="2800"/>
              </a:lnSpc>
            </a:pPr>
            <a:r>
              <a:rPr lang="uk-UA" sz="2800" b="1" dirty="0" smtClean="0">
                <a:solidFill>
                  <a:srgbClr val="0B3759"/>
                </a:solidFill>
                <a:latin typeface="Canva Sans"/>
                <a:ea typeface="Canva Sans"/>
                <a:cs typeface="Canva Sans"/>
                <a:sym typeface="Canva Sans"/>
              </a:rPr>
              <a:t>Діти учасників бойових дій </a:t>
            </a:r>
            <a:r>
              <a:rPr lang="uk-UA" sz="2800" b="1" dirty="0" smtClean="0">
                <a:solidFill>
                  <a:srgbClr val="FF0000"/>
                </a:solidFill>
                <a:latin typeface="Canva Sans"/>
                <a:ea typeface="Canva Sans"/>
                <a:cs typeface="Canva Sans"/>
                <a:sym typeface="Canva Sans"/>
              </a:rPr>
              <a:t>62</a:t>
            </a:r>
            <a:endParaRPr lang="uk-UA" sz="2800" b="1" dirty="0">
              <a:solidFill>
                <a:srgbClr val="FF0000"/>
              </a:solidFill>
              <a:latin typeface="Canva Sans"/>
              <a:ea typeface="Canva Sans"/>
              <a:cs typeface="Canva Sans"/>
              <a:sym typeface="Canva Sans"/>
            </a:endParaRPr>
          </a:p>
        </p:txBody>
      </p:sp>
      <p:sp>
        <p:nvSpPr>
          <p:cNvPr id="85" name="TextBox 35"/>
          <p:cNvSpPr txBox="1"/>
          <p:nvPr/>
        </p:nvSpPr>
        <p:spPr>
          <a:xfrm>
            <a:off x="14288345" y="7528369"/>
            <a:ext cx="3201788" cy="1795363"/>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Здобувачі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освіти</a:t>
            </a:r>
            <a:r>
              <a:rPr lang="ru-RU" sz="2800" b="1" dirty="0">
                <a:solidFill>
                  <a:srgbClr val="0B3759"/>
                </a:solidFill>
                <a:latin typeface="Canva Sans"/>
                <a:ea typeface="Canva Sans"/>
                <a:cs typeface="Canva Sans"/>
                <a:sym typeface="Canva Sans"/>
              </a:rPr>
              <a:t>, батьки </a:t>
            </a:r>
            <a:r>
              <a:rPr lang="ru-RU" sz="2800" b="1" dirty="0" err="1">
                <a:solidFill>
                  <a:srgbClr val="0B3759"/>
                </a:solidFill>
                <a:latin typeface="Canva Sans"/>
                <a:ea typeface="Canva Sans"/>
                <a:cs typeface="Canva Sans"/>
                <a:sym typeface="Canva Sans"/>
              </a:rPr>
              <a:t>яких</a:t>
            </a:r>
            <a:r>
              <a:rPr lang="ru-RU" sz="2800" b="1" dirty="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загунули</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під</a:t>
            </a:r>
            <a:r>
              <a:rPr lang="ru-RU" sz="2800" b="1" dirty="0" smtClean="0">
                <a:solidFill>
                  <a:srgbClr val="0B3759"/>
                </a:solidFill>
                <a:latin typeface="Canva Sans"/>
                <a:ea typeface="Canva Sans"/>
                <a:cs typeface="Canva Sans"/>
                <a:sym typeface="Canva Sans"/>
              </a:rPr>
              <a:t> час </a:t>
            </a:r>
            <a:r>
              <a:rPr lang="ru-RU" sz="2800" b="1" dirty="0" err="1" smtClean="0">
                <a:solidFill>
                  <a:srgbClr val="0B3759"/>
                </a:solidFill>
                <a:latin typeface="Canva Sans"/>
                <a:ea typeface="Canva Sans"/>
                <a:cs typeface="Canva Sans"/>
                <a:sym typeface="Canva Sans"/>
              </a:rPr>
              <a:t>проведення</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бойовиї</a:t>
            </a:r>
            <a:r>
              <a:rPr lang="ru-RU" sz="2800" b="1" dirty="0" smtClean="0">
                <a:solidFill>
                  <a:srgbClr val="0B3759"/>
                </a:solidFill>
                <a:latin typeface="Canva Sans"/>
                <a:ea typeface="Canva Sans"/>
                <a:cs typeface="Canva Sans"/>
                <a:sym typeface="Canva Sans"/>
              </a:rPr>
              <a:t> </a:t>
            </a:r>
            <a:r>
              <a:rPr lang="ru-RU" sz="2800" b="1" dirty="0" err="1" smtClean="0">
                <a:solidFill>
                  <a:srgbClr val="0B3759"/>
                </a:solidFill>
                <a:latin typeface="Canva Sans"/>
                <a:ea typeface="Canva Sans"/>
                <a:cs typeface="Canva Sans"/>
                <a:sym typeface="Canva Sans"/>
              </a:rPr>
              <a:t>дій</a:t>
            </a:r>
            <a:r>
              <a:rPr lang="ru-RU" sz="2800" b="1" dirty="0" smtClean="0">
                <a:solidFill>
                  <a:srgbClr val="0B3759"/>
                </a:solidFill>
                <a:latin typeface="Canva Sans"/>
                <a:ea typeface="Canva Sans"/>
                <a:cs typeface="Canva Sans"/>
                <a:sym typeface="Canva Sans"/>
              </a:rPr>
              <a:t> - </a:t>
            </a:r>
            <a:r>
              <a:rPr lang="ru-RU" sz="2800" b="1" dirty="0" smtClean="0">
                <a:solidFill>
                  <a:srgbClr val="FF0000"/>
                </a:solidFill>
                <a:latin typeface="Canva Sans"/>
                <a:ea typeface="Canva Sans"/>
                <a:cs typeface="Canva Sans"/>
                <a:sym typeface="Canva Sans"/>
              </a:rPr>
              <a:t>3</a:t>
            </a:r>
            <a:endParaRPr lang="ru-RU" sz="2800" b="1" dirty="0">
              <a:solidFill>
                <a:srgbClr val="FF0000"/>
              </a:solidFill>
              <a:latin typeface="Canva Sans"/>
              <a:ea typeface="Canva Sans"/>
              <a:cs typeface="Canva Sans"/>
              <a:sym typeface="Canva Sans"/>
            </a:endParaRPr>
          </a:p>
        </p:txBody>
      </p:sp>
      <p:sp>
        <p:nvSpPr>
          <p:cNvPr id="86" name="TextBox 35"/>
          <p:cNvSpPr txBox="1"/>
          <p:nvPr/>
        </p:nvSpPr>
        <p:spPr>
          <a:xfrm>
            <a:off x="8022477" y="7600423"/>
            <a:ext cx="4567142" cy="1077218"/>
          </a:xfrm>
          <a:prstGeom prst="rect">
            <a:avLst/>
          </a:prstGeom>
        </p:spPr>
        <p:txBody>
          <a:bodyPr wrap="square"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«Здобувачі освіти, які є </a:t>
            </a:r>
            <a:r>
              <a:rPr lang="uk-UA" sz="2800" b="1" dirty="0" err="1">
                <a:solidFill>
                  <a:srgbClr val="0B3759"/>
                </a:solidFill>
                <a:latin typeface="Canva Sans"/>
                <a:ea typeface="Canva Sans"/>
                <a:cs typeface="Canva Sans"/>
                <a:sym typeface="Canva Sans"/>
              </a:rPr>
              <a:t>внутрішньопереміщені</a:t>
            </a:r>
            <a:r>
              <a:rPr lang="uk-UA" sz="2800" b="1" dirty="0">
                <a:solidFill>
                  <a:srgbClr val="0B3759"/>
                </a:solidFill>
                <a:latin typeface="Canva Sans"/>
                <a:ea typeface="Canva Sans"/>
                <a:cs typeface="Canva Sans"/>
                <a:sym typeface="Canva Sans"/>
              </a:rPr>
              <a:t>  особи– </a:t>
            </a:r>
            <a:r>
              <a:rPr lang="uk-UA" sz="2800" b="1" dirty="0" smtClean="0">
                <a:solidFill>
                  <a:srgbClr val="FF0000"/>
                </a:solidFill>
                <a:latin typeface="Canva Sans"/>
                <a:ea typeface="Canva Sans"/>
                <a:cs typeface="Canva Sans"/>
                <a:sym typeface="Canva Sans"/>
              </a:rPr>
              <a:t>18</a:t>
            </a:r>
            <a:endParaRPr lang="uk-UA" sz="2800" b="1" dirty="0">
              <a:solidFill>
                <a:srgbClr val="FF0000"/>
              </a:solidFill>
              <a:latin typeface="Canva Sans"/>
              <a:ea typeface="Canva Sans"/>
              <a:cs typeface="Canva Sans"/>
              <a:sym typeface="Canva Sans"/>
            </a:endParaRPr>
          </a:p>
        </p:txBody>
      </p:sp>
      <p:sp>
        <p:nvSpPr>
          <p:cNvPr id="87" name="TextBox 35"/>
          <p:cNvSpPr txBox="1"/>
          <p:nvPr/>
        </p:nvSpPr>
        <p:spPr>
          <a:xfrm>
            <a:off x="2068554" y="7853818"/>
            <a:ext cx="3950171" cy="1077218"/>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Здобувачі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освіти</a:t>
            </a:r>
            <a:r>
              <a:rPr lang="ru-RU" sz="2800" b="1" dirty="0">
                <a:solidFill>
                  <a:srgbClr val="0B3759"/>
                </a:solidFill>
                <a:latin typeface="Canva Sans"/>
                <a:ea typeface="Canva Sans"/>
                <a:cs typeface="Canva Sans"/>
                <a:sym typeface="Canva Sans"/>
              </a:rPr>
              <a:t> з </a:t>
            </a:r>
            <a:r>
              <a:rPr lang="ru-RU" sz="2800" b="1" dirty="0" err="1">
                <a:solidFill>
                  <a:srgbClr val="0B3759"/>
                </a:solidFill>
                <a:latin typeface="Canva Sans"/>
                <a:ea typeface="Canva Sans"/>
                <a:cs typeface="Canva Sans"/>
                <a:sym typeface="Canva Sans"/>
              </a:rPr>
              <a:t>малозабезпечених</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сімей</a:t>
            </a:r>
            <a:r>
              <a:rPr lang="ru-RU" sz="2800" b="1" dirty="0">
                <a:solidFill>
                  <a:srgbClr val="0B3759"/>
                </a:solidFill>
                <a:latin typeface="Canva Sans"/>
                <a:ea typeface="Canva Sans"/>
                <a:cs typeface="Canva Sans"/>
                <a:sym typeface="Canva Sans"/>
              </a:rPr>
              <a:t> – </a:t>
            </a:r>
            <a:r>
              <a:rPr lang="ru-RU" sz="2800" b="1" dirty="0" smtClean="0">
                <a:solidFill>
                  <a:srgbClr val="FF0000"/>
                </a:solidFill>
                <a:latin typeface="Canva Sans"/>
                <a:ea typeface="Canva Sans"/>
                <a:cs typeface="Canva Sans"/>
                <a:sym typeface="Canva Sans"/>
              </a:rPr>
              <a:t>15</a:t>
            </a:r>
            <a:endParaRPr lang="ru-RU" sz="2800" b="1" dirty="0">
              <a:solidFill>
                <a:srgbClr val="FF0000"/>
              </a:solidFill>
              <a:latin typeface="Canva Sans"/>
              <a:ea typeface="Canva Sans"/>
              <a:cs typeface="Canva Sans"/>
              <a:sym typeface="Canva Sans"/>
            </a:endParaRPr>
          </a:p>
        </p:txBody>
      </p:sp>
      <p:sp>
        <p:nvSpPr>
          <p:cNvPr id="43" name="Freeform 4"/>
          <p:cNvSpPr/>
          <p:nvPr/>
        </p:nvSpPr>
        <p:spPr>
          <a:xfrm>
            <a:off x="2971800" y="3939265"/>
            <a:ext cx="12874138" cy="3811534"/>
          </a:xfrm>
          <a:custGeom>
            <a:avLst/>
            <a:gdLst/>
            <a:ahLst/>
            <a:cxnLst/>
            <a:rect l="l" t="t" r="r" b="b"/>
            <a:pathLst>
              <a:path w="15478312" h="3811534">
                <a:moveTo>
                  <a:pt x="0" y="0"/>
                </a:moveTo>
                <a:lnTo>
                  <a:pt x="15478312" y="0"/>
                </a:lnTo>
                <a:lnTo>
                  <a:pt x="15478312" y="3811534"/>
                </a:lnTo>
                <a:lnTo>
                  <a:pt x="0" y="3811534"/>
                </a:lnTo>
                <a:lnTo>
                  <a:pt x="0" y="0"/>
                </a:lnTo>
                <a:close/>
              </a:path>
            </a:pathLst>
          </a:custGeom>
          <a:blipFill>
            <a:blip r:embed="rId24">
              <a:extLst>
                <a:ext uri="{96DAC541-7B7A-43D3-8B79-37D633B846F1}">
                  <asvg:svgBlip xmlns="" xmlns:asvg="http://schemas.microsoft.com/office/drawing/2016/SVG/main" r:embed="rId6"/>
                </a:ext>
              </a:extLst>
            </a:blip>
            <a:stretch>
              <a:fillRect/>
            </a:stretch>
          </a:blipFill>
        </p:spPr>
      </p:sp>
      <p:sp>
        <p:nvSpPr>
          <p:cNvPr id="44" name="Freeform 5"/>
          <p:cNvSpPr/>
          <p:nvPr/>
        </p:nvSpPr>
        <p:spPr>
          <a:xfrm>
            <a:off x="3416631" y="4544225"/>
            <a:ext cx="1547800" cy="2501495"/>
          </a:xfrm>
          <a:custGeom>
            <a:avLst/>
            <a:gdLst/>
            <a:ahLst/>
            <a:cxnLst/>
            <a:rect l="l" t="t" r="r" b="b"/>
            <a:pathLst>
              <a:path w="1547800" h="2501495">
                <a:moveTo>
                  <a:pt x="0" y="0"/>
                </a:moveTo>
                <a:lnTo>
                  <a:pt x="1547800" y="0"/>
                </a:lnTo>
                <a:lnTo>
                  <a:pt x="1547800" y="2501495"/>
                </a:lnTo>
                <a:lnTo>
                  <a:pt x="0" y="2501495"/>
                </a:lnTo>
                <a:lnTo>
                  <a:pt x="0" y="0"/>
                </a:lnTo>
                <a:close/>
              </a:path>
            </a:pathLst>
          </a:custGeom>
          <a:blipFill>
            <a:blip r:embed="rId25">
              <a:extLst>
                <a:ext uri="{96DAC541-7B7A-43D3-8B79-37D633B846F1}">
                  <asvg:svgBlip xmlns="" xmlns:asvg="http://schemas.microsoft.com/office/drawing/2016/SVG/main" r:embed="rId8"/>
                </a:ext>
              </a:extLst>
            </a:blip>
            <a:stretch>
              <a:fillRect/>
            </a:stretch>
          </a:blipFill>
        </p:spPr>
      </p:sp>
      <p:sp>
        <p:nvSpPr>
          <p:cNvPr id="64" name="Freeform 6"/>
          <p:cNvSpPr/>
          <p:nvPr/>
        </p:nvSpPr>
        <p:spPr>
          <a:xfrm flipV="1">
            <a:off x="6444736" y="7064770"/>
            <a:ext cx="1547800" cy="2501495"/>
          </a:xfrm>
          <a:custGeom>
            <a:avLst/>
            <a:gdLst/>
            <a:ahLst/>
            <a:cxnLst/>
            <a:rect l="l" t="t" r="r" b="b"/>
            <a:pathLst>
              <a:path w="1547800" h="2501495">
                <a:moveTo>
                  <a:pt x="0" y="2501495"/>
                </a:moveTo>
                <a:lnTo>
                  <a:pt x="1547801" y="2501495"/>
                </a:lnTo>
                <a:lnTo>
                  <a:pt x="1547801" y="0"/>
                </a:lnTo>
                <a:lnTo>
                  <a:pt x="0" y="0"/>
                </a:lnTo>
                <a:lnTo>
                  <a:pt x="0" y="2501495"/>
                </a:lnTo>
                <a:close/>
              </a:path>
            </a:pathLst>
          </a:custGeom>
          <a:blipFill>
            <a:blip r:embed="rId26">
              <a:extLst>
                <a:ext uri="{96DAC541-7B7A-43D3-8B79-37D633B846F1}">
                  <asvg:svgBlip xmlns="" xmlns:asvg="http://schemas.microsoft.com/office/drawing/2016/SVG/main" r:embed="rId27"/>
                </a:ext>
              </a:extLst>
            </a:blip>
            <a:stretch>
              <a:fillRect/>
            </a:stretch>
          </a:blipFill>
        </p:spPr>
      </p:sp>
      <p:sp>
        <p:nvSpPr>
          <p:cNvPr id="69" name="Freeform 7"/>
          <p:cNvSpPr/>
          <p:nvPr/>
        </p:nvSpPr>
        <p:spPr>
          <a:xfrm>
            <a:off x="8839099" y="4114324"/>
            <a:ext cx="1547800" cy="2501495"/>
          </a:xfrm>
          <a:custGeom>
            <a:avLst/>
            <a:gdLst/>
            <a:ahLst/>
            <a:cxnLst/>
            <a:rect l="l" t="t" r="r" b="b"/>
            <a:pathLst>
              <a:path w="1547800" h="2501495">
                <a:moveTo>
                  <a:pt x="0" y="0"/>
                </a:moveTo>
                <a:lnTo>
                  <a:pt x="1547800" y="0"/>
                </a:lnTo>
                <a:lnTo>
                  <a:pt x="1547800" y="2501495"/>
                </a:lnTo>
                <a:lnTo>
                  <a:pt x="0" y="2501495"/>
                </a:lnTo>
                <a:lnTo>
                  <a:pt x="0" y="0"/>
                </a:lnTo>
                <a:close/>
              </a:path>
            </a:pathLst>
          </a:custGeom>
          <a:blipFill>
            <a:blip r:embed="rId28">
              <a:extLst>
                <a:ext uri="{96DAC541-7B7A-43D3-8B79-37D633B846F1}">
                  <asvg:svgBlip xmlns="" xmlns:asvg="http://schemas.microsoft.com/office/drawing/2016/SVG/main" r:embed="rId12"/>
                </a:ext>
              </a:extLst>
            </a:blip>
            <a:stretch>
              <a:fillRect/>
            </a:stretch>
          </a:blipFill>
        </p:spPr>
      </p:sp>
      <p:sp>
        <p:nvSpPr>
          <p:cNvPr id="70" name="Freeform 8"/>
          <p:cNvSpPr/>
          <p:nvPr/>
        </p:nvSpPr>
        <p:spPr>
          <a:xfrm flipV="1">
            <a:off x="12466888" y="5432373"/>
            <a:ext cx="1547800" cy="2501495"/>
          </a:xfrm>
          <a:custGeom>
            <a:avLst/>
            <a:gdLst/>
            <a:ahLst/>
            <a:cxnLst/>
            <a:rect l="l" t="t" r="r" b="b"/>
            <a:pathLst>
              <a:path w="1547800" h="2501495">
                <a:moveTo>
                  <a:pt x="0" y="2501495"/>
                </a:moveTo>
                <a:lnTo>
                  <a:pt x="1547800" y="2501495"/>
                </a:lnTo>
                <a:lnTo>
                  <a:pt x="1547800" y="0"/>
                </a:lnTo>
                <a:lnTo>
                  <a:pt x="0" y="0"/>
                </a:lnTo>
                <a:lnTo>
                  <a:pt x="0" y="2501495"/>
                </a:lnTo>
                <a:close/>
              </a:path>
            </a:pathLst>
          </a:custGeom>
          <a:blipFill>
            <a:blip r:embed="rId29">
              <a:extLst>
                <a:ext uri="{96DAC541-7B7A-43D3-8B79-37D633B846F1}">
                  <asvg:svgBlip xmlns="" xmlns:asvg="http://schemas.microsoft.com/office/drawing/2016/SVG/main" r:embed="rId14"/>
                </a:ext>
              </a:extLst>
            </a:blip>
            <a:stretch>
              <a:fillRect/>
            </a:stretch>
          </a:blipFill>
          <a:ln cap="sq">
            <a:noFill/>
            <a:prstDash val="solid"/>
            <a:miter/>
          </a:ln>
        </p:spPr>
      </p:sp>
      <p:sp>
        <p:nvSpPr>
          <p:cNvPr id="74" name="Freeform 14"/>
          <p:cNvSpPr/>
          <p:nvPr/>
        </p:nvSpPr>
        <p:spPr>
          <a:xfrm>
            <a:off x="12850263" y="6807849"/>
            <a:ext cx="781050" cy="720519"/>
          </a:xfrm>
          <a:custGeom>
            <a:avLst/>
            <a:gdLst/>
            <a:ahLst/>
            <a:cxnLst/>
            <a:rect l="l" t="t" r="r" b="b"/>
            <a:pathLst>
              <a:path w="781050" h="720519">
                <a:moveTo>
                  <a:pt x="0" y="0"/>
                </a:moveTo>
                <a:lnTo>
                  <a:pt x="781050" y="0"/>
                </a:lnTo>
                <a:lnTo>
                  <a:pt x="781050" y="720518"/>
                </a:lnTo>
                <a:lnTo>
                  <a:pt x="0" y="720518"/>
                </a:lnTo>
                <a:lnTo>
                  <a:pt x="0" y="0"/>
                </a:lnTo>
                <a:close/>
              </a:path>
            </a:pathLst>
          </a:custGeom>
          <a:blipFill>
            <a:blip r:embed="rId30">
              <a:extLst>
                <a:ext uri="{96DAC541-7B7A-43D3-8B79-37D633B846F1}">
                  <asvg:svgBlip xmlns="" xmlns:asvg="http://schemas.microsoft.com/office/drawing/2016/SVG/main" r:embed="rId31"/>
                </a:ext>
              </a:extLst>
            </a:blip>
            <a:stretch>
              <a:fillRect/>
            </a:stretch>
          </a:blipFill>
          <a:ln cap="sq">
            <a:noFill/>
            <a:prstDash val="solid"/>
            <a:miter/>
          </a:ln>
        </p:spPr>
      </p:sp>
      <p:sp>
        <p:nvSpPr>
          <p:cNvPr id="75" name="Freeform 15"/>
          <p:cNvSpPr/>
          <p:nvPr/>
        </p:nvSpPr>
        <p:spPr>
          <a:xfrm>
            <a:off x="6833969" y="8487632"/>
            <a:ext cx="769334" cy="781050"/>
          </a:xfrm>
          <a:custGeom>
            <a:avLst/>
            <a:gdLst/>
            <a:ahLst/>
            <a:cxnLst/>
            <a:rect l="l" t="t" r="r" b="b"/>
            <a:pathLst>
              <a:path w="769334" h="781050">
                <a:moveTo>
                  <a:pt x="0" y="0"/>
                </a:moveTo>
                <a:lnTo>
                  <a:pt x="769335" y="0"/>
                </a:lnTo>
                <a:lnTo>
                  <a:pt x="769335" y="781050"/>
                </a:lnTo>
                <a:lnTo>
                  <a:pt x="0" y="781050"/>
                </a:lnTo>
                <a:lnTo>
                  <a:pt x="0" y="0"/>
                </a:lnTo>
                <a:close/>
              </a:path>
            </a:pathLst>
          </a:custGeom>
          <a:blipFill>
            <a:blip r:embed="rId32">
              <a:extLst>
                <a:ext uri="{96DAC541-7B7A-43D3-8B79-37D633B846F1}">
                  <asvg:svgBlip xmlns="" xmlns:asvg="http://schemas.microsoft.com/office/drawing/2016/SVG/main" r:embed="rId33"/>
                </a:ext>
              </a:extLst>
            </a:blip>
            <a:stretch>
              <a:fillRect/>
            </a:stretch>
          </a:blipFill>
          <a:ln cap="sq">
            <a:noFill/>
            <a:prstDash val="solid"/>
            <a:miter/>
          </a:ln>
        </p:spPr>
      </p:sp>
      <p:sp>
        <p:nvSpPr>
          <p:cNvPr id="76" name="Freeform 16"/>
          <p:cNvSpPr/>
          <p:nvPr/>
        </p:nvSpPr>
        <p:spPr>
          <a:xfrm>
            <a:off x="3829359" y="4987379"/>
            <a:ext cx="722344" cy="625730"/>
          </a:xfrm>
          <a:custGeom>
            <a:avLst/>
            <a:gdLst/>
            <a:ahLst/>
            <a:cxnLst/>
            <a:rect l="l" t="t" r="r" b="b"/>
            <a:pathLst>
              <a:path w="722344" h="625730">
                <a:moveTo>
                  <a:pt x="0" y="0"/>
                </a:moveTo>
                <a:lnTo>
                  <a:pt x="722344" y="0"/>
                </a:lnTo>
                <a:lnTo>
                  <a:pt x="722344" y="625731"/>
                </a:lnTo>
                <a:lnTo>
                  <a:pt x="0" y="625731"/>
                </a:lnTo>
                <a:lnTo>
                  <a:pt x="0" y="0"/>
                </a:lnTo>
                <a:close/>
              </a:path>
            </a:pathLst>
          </a:custGeom>
          <a:blipFill>
            <a:blip r:embed="rId34">
              <a:extLst>
                <a:ext uri="{96DAC541-7B7A-43D3-8B79-37D633B846F1}">
                  <asvg:svgBlip xmlns="" xmlns:asvg="http://schemas.microsoft.com/office/drawing/2016/SVG/main" r:embed="rId35"/>
                </a:ext>
              </a:extLst>
            </a:blip>
            <a:stretch>
              <a:fillRect/>
            </a:stretch>
          </a:blipFill>
          <a:ln cap="sq">
            <a:noFill/>
            <a:prstDash val="solid"/>
            <a:miter/>
          </a:ln>
        </p:spPr>
      </p:sp>
      <p:sp>
        <p:nvSpPr>
          <p:cNvPr id="77" name="Freeform 17"/>
          <p:cNvSpPr/>
          <p:nvPr/>
        </p:nvSpPr>
        <p:spPr>
          <a:xfrm>
            <a:off x="9222474" y="4580422"/>
            <a:ext cx="781050" cy="647295"/>
          </a:xfrm>
          <a:custGeom>
            <a:avLst/>
            <a:gdLst/>
            <a:ahLst/>
            <a:cxnLst/>
            <a:rect l="l" t="t" r="r" b="b"/>
            <a:pathLst>
              <a:path w="781050" h="647295">
                <a:moveTo>
                  <a:pt x="0" y="0"/>
                </a:moveTo>
                <a:lnTo>
                  <a:pt x="781050" y="0"/>
                </a:lnTo>
                <a:lnTo>
                  <a:pt x="781050" y="647295"/>
                </a:lnTo>
                <a:lnTo>
                  <a:pt x="0" y="647295"/>
                </a:lnTo>
                <a:lnTo>
                  <a:pt x="0" y="0"/>
                </a:lnTo>
                <a:close/>
              </a:path>
            </a:pathLst>
          </a:custGeom>
          <a:blipFill>
            <a:blip r:embed="rId36">
              <a:extLst>
                <a:ext uri="{96DAC541-7B7A-43D3-8B79-37D633B846F1}">
                  <asvg:svgBlip xmlns="" xmlns:asvg="http://schemas.microsoft.com/office/drawing/2016/SVG/main" r:embed="rId37"/>
                </a:ext>
              </a:extLst>
            </a:blip>
            <a:stretch>
              <a:fillRect/>
            </a:stretch>
          </a:blipFill>
          <a:ln cap="sq">
            <a:noFill/>
            <a:prstDash val="solid"/>
            <a:miter/>
          </a:ln>
        </p:spPr>
      </p:sp>
      <p:grpSp>
        <p:nvGrpSpPr>
          <p:cNvPr id="81" name="Group 10"/>
          <p:cNvGrpSpPr/>
          <p:nvPr/>
        </p:nvGrpSpPr>
        <p:grpSpPr>
          <a:xfrm>
            <a:off x="15715330" y="2475496"/>
            <a:ext cx="1449475" cy="1449475"/>
            <a:chOff x="0" y="0"/>
            <a:chExt cx="812800" cy="812800"/>
          </a:xfrm>
        </p:grpSpPr>
        <p:sp>
          <p:nvSpPr>
            <p:cNvPr id="82"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5C740"/>
            </a:solidFill>
          </p:spPr>
        </p:sp>
        <p:sp>
          <p:nvSpPr>
            <p:cNvPr id="83" name="TextBox 12"/>
            <p:cNvSpPr txBox="1"/>
            <p:nvPr/>
          </p:nvSpPr>
          <p:spPr>
            <a:xfrm>
              <a:off x="76200" y="28575"/>
              <a:ext cx="660400" cy="708025"/>
            </a:xfrm>
            <a:prstGeom prst="rect">
              <a:avLst/>
            </a:prstGeom>
          </p:spPr>
          <p:txBody>
            <a:bodyPr lIns="50800" tIns="50800" rIns="50800" bIns="50800" rtlCol="0" anchor="ctr"/>
            <a:lstStyle/>
            <a:p>
              <a:pPr algn="ctr">
                <a:lnSpc>
                  <a:spcPts val="2800"/>
                </a:lnSpc>
              </a:pPr>
              <a:endParaRPr dirty="0"/>
            </a:p>
          </p:txBody>
        </p:sp>
      </p:grpSp>
      <p:sp>
        <p:nvSpPr>
          <p:cNvPr id="89" name="Freeform 13"/>
          <p:cNvSpPr/>
          <p:nvPr/>
        </p:nvSpPr>
        <p:spPr>
          <a:xfrm>
            <a:off x="16053936" y="2809709"/>
            <a:ext cx="772263" cy="781050"/>
          </a:xfrm>
          <a:custGeom>
            <a:avLst/>
            <a:gdLst/>
            <a:ahLst/>
            <a:cxnLst/>
            <a:rect l="l" t="t" r="r" b="b"/>
            <a:pathLst>
              <a:path w="772263" h="781050">
                <a:moveTo>
                  <a:pt x="0" y="0"/>
                </a:moveTo>
                <a:lnTo>
                  <a:pt x="772263" y="0"/>
                </a:lnTo>
                <a:lnTo>
                  <a:pt x="772263" y="781050"/>
                </a:lnTo>
                <a:lnTo>
                  <a:pt x="0" y="781050"/>
                </a:lnTo>
                <a:lnTo>
                  <a:pt x="0" y="0"/>
                </a:lnTo>
                <a:close/>
              </a:path>
            </a:pathLst>
          </a:custGeom>
          <a:blipFill>
            <a:blip r:embed="rId38">
              <a:extLst>
                <a:ext uri="{96DAC541-7B7A-43D3-8B79-37D633B846F1}">
                  <asvg:svgBlip xmlns="" xmlns:asvg="http://schemas.microsoft.com/office/drawing/2016/SVG/main" r:embed="rId39"/>
                </a:ext>
              </a:extLst>
            </a:blip>
            <a:stretch>
              <a:fillRect/>
            </a:stretch>
          </a:blipFill>
          <a:ln cap="sq">
            <a:noFill/>
            <a:prstDash val="solid"/>
            <a:miter/>
          </a:ln>
        </p:spPr>
        <p:txBody>
          <a:bodyPr/>
          <a:lstStyle/>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a:p>
            <a:endParaRPr lang="uk-UA" dirty="0" smtClean="0"/>
          </a:p>
          <a:p>
            <a:endParaRPr lang="uk-UA" dirty="0"/>
          </a:p>
        </p:txBody>
      </p:sp>
      <p:sp>
        <p:nvSpPr>
          <p:cNvPr id="93" name="TextBox 35"/>
          <p:cNvSpPr txBox="1"/>
          <p:nvPr/>
        </p:nvSpPr>
        <p:spPr>
          <a:xfrm>
            <a:off x="5199258" y="4561887"/>
            <a:ext cx="3269422" cy="1436291"/>
          </a:xfrm>
          <a:prstGeom prst="rect">
            <a:avLst/>
          </a:prstGeom>
        </p:spPr>
        <p:txBody>
          <a:bodyPr wrap="square" lIns="0" tIns="0" rIns="0" bIns="0" rtlCol="0" anchor="t">
            <a:spAutoFit/>
          </a:bodyPr>
          <a:lstStyle/>
          <a:p>
            <a:pPr algn="ctr">
              <a:lnSpc>
                <a:spcPts val="2800"/>
              </a:lnSpc>
            </a:pPr>
            <a:r>
              <a:rPr lang="ru-RU" sz="2800" b="1" dirty="0" err="1">
                <a:solidFill>
                  <a:srgbClr val="0B3759"/>
                </a:solidFill>
                <a:latin typeface="Canva Sans"/>
                <a:ea typeface="Canva Sans"/>
                <a:cs typeface="Canva Sans"/>
                <a:sym typeface="Canva Sans"/>
              </a:rPr>
              <a:t>Діти</a:t>
            </a:r>
            <a:r>
              <a:rPr lang="ru-RU" sz="2800" b="1" dirty="0">
                <a:solidFill>
                  <a:srgbClr val="0B3759"/>
                </a:solidFill>
                <a:latin typeface="Canva Sans"/>
                <a:ea typeface="Canva Sans"/>
                <a:cs typeface="Canva Sans"/>
                <a:sym typeface="Canva Sans"/>
              </a:rPr>
              <a:t> </a:t>
            </a:r>
            <a:r>
              <a:rPr lang="ru-RU" sz="2800" b="1" dirty="0" smtClean="0">
                <a:solidFill>
                  <a:srgbClr val="0B3759"/>
                </a:solidFill>
                <a:latin typeface="Canva Sans"/>
                <a:ea typeface="Canva Sans"/>
                <a:cs typeface="Canva Sans"/>
                <a:sym typeface="Canva Sans"/>
              </a:rPr>
              <a:t>сироти, </a:t>
            </a:r>
            <a:r>
              <a:rPr lang="ru-RU" sz="2800" b="1" dirty="0" err="1">
                <a:solidFill>
                  <a:srgbClr val="0B3759"/>
                </a:solidFill>
                <a:latin typeface="Canva Sans"/>
                <a:ea typeface="Canva Sans"/>
                <a:cs typeface="Canva Sans"/>
                <a:sym typeface="Canva Sans"/>
              </a:rPr>
              <a:t>позбавлені</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батьківського</a:t>
            </a:r>
            <a:r>
              <a:rPr lang="ru-RU" sz="2800" b="1" dirty="0">
                <a:solidFill>
                  <a:srgbClr val="0B3759"/>
                </a:solidFill>
                <a:latin typeface="Canva Sans"/>
                <a:ea typeface="Canva Sans"/>
                <a:cs typeface="Canva Sans"/>
                <a:sym typeface="Canva Sans"/>
              </a:rPr>
              <a:t> </a:t>
            </a:r>
            <a:r>
              <a:rPr lang="ru-RU" sz="2800" b="1" dirty="0" err="1">
                <a:solidFill>
                  <a:srgbClr val="0B3759"/>
                </a:solidFill>
                <a:latin typeface="Canva Sans"/>
                <a:ea typeface="Canva Sans"/>
                <a:cs typeface="Canva Sans"/>
                <a:sym typeface="Canva Sans"/>
              </a:rPr>
              <a:t>піклування</a:t>
            </a:r>
            <a:r>
              <a:rPr lang="ru-RU" sz="2800" b="1" dirty="0">
                <a:solidFill>
                  <a:srgbClr val="0B3759"/>
                </a:solidFill>
                <a:latin typeface="Canva Sans"/>
                <a:ea typeface="Canva Sans"/>
                <a:cs typeface="Canva Sans"/>
                <a:sym typeface="Canva Sans"/>
              </a:rPr>
              <a:t> -</a:t>
            </a:r>
            <a:r>
              <a:rPr lang="ru-RU" sz="2800" b="1" dirty="0">
                <a:solidFill>
                  <a:srgbClr val="FF0000"/>
                </a:solidFill>
                <a:latin typeface="Canva Sans"/>
                <a:ea typeface="Canva Sans"/>
                <a:cs typeface="Canva Sans"/>
                <a:sym typeface="Canva Sans"/>
              </a:rPr>
              <a:t>2</a:t>
            </a:r>
          </a:p>
        </p:txBody>
      </p:sp>
      <p:sp>
        <p:nvSpPr>
          <p:cNvPr id="94" name="TextBox 35"/>
          <p:cNvSpPr txBox="1"/>
          <p:nvPr/>
        </p:nvSpPr>
        <p:spPr>
          <a:xfrm>
            <a:off x="10548630" y="3547431"/>
            <a:ext cx="3168413" cy="1671227"/>
          </a:xfrm>
          <a:prstGeom prst="rect">
            <a:avLst/>
          </a:prstGeom>
        </p:spPr>
        <p:txBody>
          <a:bodyPr wrap="square" lIns="0" tIns="0" rIns="0" bIns="0" rtlCol="0" anchor="t">
            <a:spAutoFit/>
          </a:bodyPr>
          <a:lstStyle/>
          <a:p>
            <a:pPr marL="274320" lvl="0" indent="-228600">
              <a:lnSpc>
                <a:spcPct val="90000"/>
              </a:lnSpc>
              <a:spcBef>
                <a:spcPts val="1800"/>
              </a:spcBef>
              <a:buSzPct val="90000"/>
              <a:buFont typeface="Arial" panose="020B0604020202020204" pitchFamily="34" charset="0"/>
              <a:buChar char="•"/>
            </a:pPr>
            <a:r>
              <a:rPr lang="uk-UA" sz="2800" b="1" dirty="0">
                <a:solidFill>
                  <a:srgbClr val="1D5253"/>
                </a:solidFill>
                <a:latin typeface="Canva Sans" panose="020B0604020202020204" charset="0"/>
                <a:cs typeface="Canva Sans" panose="020B0604020202020204" charset="0"/>
              </a:rPr>
              <a:t>Здобувачі освіти з інвалідністю – </a:t>
            </a:r>
            <a:r>
              <a:rPr lang="uk-UA" sz="2800" b="1" dirty="0">
                <a:solidFill>
                  <a:srgbClr val="FF0000"/>
                </a:solidFill>
                <a:latin typeface="Canva Sans" panose="020B0604020202020204" charset="0"/>
                <a:cs typeface="Canva Sans" panose="020B0604020202020204" charset="0"/>
              </a:rPr>
              <a:t>4</a:t>
            </a:r>
          </a:p>
          <a:p>
            <a:pPr marL="274320" lvl="0" indent="-228600">
              <a:lnSpc>
                <a:spcPct val="90000"/>
              </a:lnSpc>
              <a:spcBef>
                <a:spcPts val="1800"/>
              </a:spcBef>
              <a:buSzPct val="90000"/>
              <a:buFont typeface="Arial" panose="020B0604020202020204" pitchFamily="34" charset="0"/>
              <a:buChar char="•"/>
            </a:pPr>
            <a:endParaRPr lang="uk-UA" sz="2000" dirty="0">
              <a:solidFill>
                <a:srgbClr val="1D5253"/>
              </a:solidFill>
              <a:latin typeface="Century Schoolbook" panose="02040604050505020304"/>
            </a:endParaRPr>
          </a:p>
        </p:txBody>
      </p:sp>
      <p:sp>
        <p:nvSpPr>
          <p:cNvPr id="95" name="TextBox 35"/>
          <p:cNvSpPr txBox="1"/>
          <p:nvPr/>
        </p:nvSpPr>
        <p:spPr>
          <a:xfrm>
            <a:off x="14519178" y="5613109"/>
            <a:ext cx="2970955" cy="1077218"/>
          </a:xfrm>
          <a:prstGeom prst="rect">
            <a:avLst/>
          </a:prstGeom>
        </p:spPr>
        <p:txBody>
          <a:bodyPr lIns="0" tIns="0" rIns="0" bIns="0" rtlCol="0" anchor="t">
            <a:spAutoFit/>
          </a:bodyPr>
          <a:lstStyle/>
          <a:p>
            <a:pPr algn="ctr">
              <a:lnSpc>
                <a:spcPts val="2800"/>
              </a:lnSpc>
            </a:pPr>
            <a:r>
              <a:rPr lang="uk-UA" sz="2800" b="1" dirty="0">
                <a:solidFill>
                  <a:srgbClr val="0B3759"/>
                </a:solidFill>
                <a:latin typeface="Canva Sans"/>
                <a:ea typeface="Canva Sans"/>
                <a:cs typeface="Canva Sans"/>
                <a:sym typeface="Canva Sans"/>
              </a:rPr>
              <a:t>Здобувачі освіти з багатодітних сімей </a:t>
            </a:r>
            <a:r>
              <a:rPr lang="uk-UA" sz="2800" b="1" dirty="0" smtClean="0">
                <a:solidFill>
                  <a:srgbClr val="0B3759"/>
                </a:solidFill>
                <a:latin typeface="Canva Sans"/>
                <a:ea typeface="Canva Sans"/>
                <a:cs typeface="Canva Sans"/>
                <a:sym typeface="Canva Sans"/>
              </a:rPr>
              <a:t>-</a:t>
            </a:r>
            <a:r>
              <a:rPr lang="uk-UA" sz="2800" b="1" dirty="0" smtClean="0">
                <a:solidFill>
                  <a:srgbClr val="FF0000"/>
                </a:solidFill>
                <a:latin typeface="Canva Sans"/>
                <a:ea typeface="Canva Sans"/>
                <a:cs typeface="Canva Sans"/>
                <a:sym typeface="Canva Sans"/>
              </a:rPr>
              <a:t>108</a:t>
            </a:r>
            <a:endParaRPr lang="uk-UA" sz="2800" b="1" dirty="0">
              <a:solidFill>
                <a:srgbClr val="FF0000"/>
              </a:solidFill>
              <a:latin typeface="Canva Sans"/>
              <a:ea typeface="Canva Sans"/>
              <a:cs typeface="Canva Sans"/>
              <a:sym typeface="Canva Sans"/>
            </a:endParaRPr>
          </a:p>
        </p:txBody>
      </p:sp>
      <p:sp>
        <p:nvSpPr>
          <p:cNvPr id="96" name="Freeform 11"/>
          <p:cNvSpPr/>
          <p:nvPr/>
        </p:nvSpPr>
        <p:spPr>
          <a:xfrm>
            <a:off x="14262281" y="6839874"/>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sp>
        <p:nvSpPr>
          <p:cNvPr id="97" name="Freeform 52"/>
          <p:cNvSpPr/>
          <p:nvPr/>
        </p:nvSpPr>
        <p:spPr>
          <a:xfrm>
            <a:off x="8474263" y="2520509"/>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42"/>
            <a:stretch>
              <a:fillRect t="-22409" r="-50370"/>
            </a:stretch>
          </a:blipFill>
        </p:spPr>
      </p:sp>
      <p:sp>
        <p:nvSpPr>
          <p:cNvPr id="98" name="Freeform 53"/>
          <p:cNvSpPr/>
          <p:nvPr/>
        </p:nvSpPr>
        <p:spPr>
          <a:xfrm>
            <a:off x="1597950" y="4035625"/>
            <a:ext cx="3580142" cy="280368"/>
          </a:xfrm>
          <a:custGeom>
            <a:avLst/>
            <a:gdLst/>
            <a:ahLst/>
            <a:cxnLst/>
            <a:rect l="l" t="t" r="r" b="b"/>
            <a:pathLst>
              <a:path w="3580142" h="280368">
                <a:moveTo>
                  <a:pt x="0" y="0"/>
                </a:moveTo>
                <a:lnTo>
                  <a:pt x="3580142" y="0"/>
                </a:lnTo>
                <a:lnTo>
                  <a:pt x="3580142" y="280368"/>
                </a:lnTo>
                <a:lnTo>
                  <a:pt x="0" y="280368"/>
                </a:lnTo>
                <a:lnTo>
                  <a:pt x="0" y="0"/>
                </a:lnTo>
                <a:close/>
              </a:path>
            </a:pathLst>
          </a:custGeom>
          <a:blipFill>
            <a:blip r:embed="rId42"/>
            <a:stretch>
              <a:fillRect t="-22409" r="-50370"/>
            </a:stretch>
          </a:blipFill>
        </p:spPr>
      </p:sp>
      <p:sp>
        <p:nvSpPr>
          <p:cNvPr id="99" name="Freeform 54"/>
          <p:cNvSpPr/>
          <p:nvPr/>
        </p:nvSpPr>
        <p:spPr>
          <a:xfrm flipH="1">
            <a:off x="12054405" y="2520509"/>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42"/>
            <a:stretch>
              <a:fillRect t="-22409" r="-50370"/>
            </a:stretch>
          </a:blipFill>
        </p:spPr>
      </p:sp>
      <p:sp>
        <p:nvSpPr>
          <p:cNvPr id="100" name="Freeform 55"/>
          <p:cNvSpPr/>
          <p:nvPr/>
        </p:nvSpPr>
        <p:spPr>
          <a:xfrm flipH="1">
            <a:off x="5178092" y="4035625"/>
            <a:ext cx="3580142" cy="280368"/>
          </a:xfrm>
          <a:custGeom>
            <a:avLst/>
            <a:gdLst/>
            <a:ahLst/>
            <a:cxnLst/>
            <a:rect l="l" t="t" r="r" b="b"/>
            <a:pathLst>
              <a:path w="3580142" h="280368">
                <a:moveTo>
                  <a:pt x="3580142" y="0"/>
                </a:moveTo>
                <a:lnTo>
                  <a:pt x="0" y="0"/>
                </a:lnTo>
                <a:lnTo>
                  <a:pt x="0" y="280368"/>
                </a:lnTo>
                <a:lnTo>
                  <a:pt x="3580142" y="280368"/>
                </a:lnTo>
                <a:lnTo>
                  <a:pt x="3580142" y="0"/>
                </a:lnTo>
                <a:close/>
              </a:path>
            </a:pathLst>
          </a:custGeom>
          <a:blipFill>
            <a:blip r:embed="rId42"/>
            <a:stretch>
              <a:fillRect t="-22409" r="-50370"/>
            </a:stretch>
          </a:blipFill>
        </p:spPr>
      </p:sp>
      <p:sp>
        <p:nvSpPr>
          <p:cNvPr id="101" name="Freeform 11"/>
          <p:cNvSpPr/>
          <p:nvPr/>
        </p:nvSpPr>
        <p:spPr>
          <a:xfrm>
            <a:off x="15488282" y="4967401"/>
            <a:ext cx="2516311" cy="449791"/>
          </a:xfrm>
          <a:custGeom>
            <a:avLst/>
            <a:gdLst/>
            <a:ahLst/>
            <a:cxnLst/>
            <a:rect l="l" t="t" r="r" b="b"/>
            <a:pathLst>
              <a:path w="2516311" h="449791">
                <a:moveTo>
                  <a:pt x="0" y="0"/>
                </a:moveTo>
                <a:lnTo>
                  <a:pt x="2516311" y="0"/>
                </a:lnTo>
                <a:lnTo>
                  <a:pt x="2516311" y="449790"/>
                </a:lnTo>
                <a:lnTo>
                  <a:pt x="0" y="449790"/>
                </a:lnTo>
                <a:lnTo>
                  <a:pt x="0" y="0"/>
                </a:lnTo>
                <a:close/>
              </a:path>
            </a:pathLst>
          </a:custGeom>
          <a:blipFill>
            <a:blip r:embed="rId40">
              <a:extLst>
                <a:ext uri="{96DAC541-7B7A-43D3-8B79-37D633B846F1}">
                  <asvg:svgBlip xmlns="" xmlns:asvg="http://schemas.microsoft.com/office/drawing/2016/SVG/main" r:embed="rId41"/>
                </a:ext>
              </a:extLst>
            </a:blip>
            <a:stretch>
              <a:fillRect/>
            </a:stretch>
          </a:blipFill>
        </p:spPr>
      </p:sp>
      <p:pic>
        <p:nvPicPr>
          <p:cNvPr id="2050" name="Picture 2"/>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982954" y="2664845"/>
            <a:ext cx="3568750" cy="1341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90039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4"/>
          <p:cNvGrpSpPr/>
          <p:nvPr/>
        </p:nvGrpSpPr>
        <p:grpSpPr>
          <a:xfrm>
            <a:off x="12801522" y="-1114950"/>
            <a:ext cx="7335291" cy="2801892"/>
            <a:chOff x="0" y="0"/>
            <a:chExt cx="930920" cy="355587"/>
          </a:xfrm>
        </p:grpSpPr>
        <p:sp>
          <p:nvSpPr>
            <p:cNvPr id="25" name="Freeform 25"/>
            <p:cNvSpPr/>
            <p:nvPr/>
          </p:nvSpPr>
          <p:spPr>
            <a:xfrm>
              <a:off x="12460" y="0"/>
              <a:ext cx="906000" cy="355587"/>
            </a:xfrm>
            <a:custGeom>
              <a:avLst/>
              <a:gdLst/>
              <a:ahLst/>
              <a:cxnLst/>
              <a:rect l="l" t="t" r="r" b="b"/>
              <a:pathLst>
                <a:path w="906000" h="355587">
                  <a:moveTo>
                    <a:pt x="683597" y="0"/>
                  </a:moveTo>
                  <a:lnTo>
                    <a:pt x="19203" y="0"/>
                  </a:lnTo>
                  <a:cubicBezTo>
                    <a:pt x="12653" y="0"/>
                    <a:pt x="6598" y="3487"/>
                    <a:pt x="3311" y="9152"/>
                  </a:cubicBezTo>
                  <a:cubicBezTo>
                    <a:pt x="23" y="14817"/>
                    <a:pt x="0" y="21804"/>
                    <a:pt x="3250" y="27491"/>
                  </a:cubicBezTo>
                  <a:lnTo>
                    <a:pt x="175030" y="328096"/>
                  </a:lnTo>
                  <a:cubicBezTo>
                    <a:pt x="184745" y="345096"/>
                    <a:pt x="202823" y="355587"/>
                    <a:pt x="222403" y="355587"/>
                  </a:cubicBezTo>
                  <a:lnTo>
                    <a:pt x="886797" y="355587"/>
                  </a:lnTo>
                  <a:cubicBezTo>
                    <a:pt x="893347" y="355587"/>
                    <a:pt x="899402" y="352101"/>
                    <a:pt x="902689" y="346435"/>
                  </a:cubicBezTo>
                  <a:cubicBezTo>
                    <a:pt x="905977" y="340770"/>
                    <a:pt x="906000" y="333783"/>
                    <a:pt x="902750" y="328096"/>
                  </a:cubicBezTo>
                  <a:lnTo>
                    <a:pt x="730970" y="27491"/>
                  </a:lnTo>
                  <a:cubicBezTo>
                    <a:pt x="721255" y="10491"/>
                    <a:pt x="703177" y="0"/>
                    <a:pt x="683597" y="0"/>
                  </a:cubicBezTo>
                  <a:close/>
                </a:path>
              </a:pathLst>
            </a:custGeom>
            <a:solidFill>
              <a:srgbClr val="23403D"/>
            </a:solidFill>
          </p:spPr>
        </p:sp>
        <p:sp>
          <p:nvSpPr>
            <p:cNvPr id="26" name="TextBox 26"/>
            <p:cNvSpPr txBox="1"/>
            <p:nvPr/>
          </p:nvSpPr>
          <p:spPr>
            <a:xfrm>
              <a:off x="101600" y="-66675"/>
              <a:ext cx="727720" cy="422262"/>
            </a:xfrm>
            <a:prstGeom prst="rect">
              <a:avLst/>
            </a:prstGeom>
          </p:spPr>
          <p:txBody>
            <a:bodyPr lIns="50800" tIns="50800" rIns="50800" bIns="50800" rtlCol="0" anchor="ctr"/>
            <a:lstStyle/>
            <a:p>
              <a:pPr algn="ctr">
                <a:lnSpc>
                  <a:spcPts val="3750"/>
                </a:lnSpc>
              </a:pPr>
              <a:endParaRPr dirty="0"/>
            </a:p>
          </p:txBody>
        </p:sp>
      </p:grpSp>
      <p:sp>
        <p:nvSpPr>
          <p:cNvPr id="27" name="Freeform 27"/>
          <p:cNvSpPr/>
          <p:nvPr/>
        </p:nvSpPr>
        <p:spPr>
          <a:xfrm rot="2203448">
            <a:off x="16087195" y="-567063"/>
            <a:ext cx="2401361" cy="2458731"/>
          </a:xfrm>
          <a:custGeom>
            <a:avLst/>
            <a:gdLst/>
            <a:ahLst/>
            <a:cxnLst/>
            <a:rect l="l" t="t" r="r" b="b"/>
            <a:pathLst>
              <a:path w="2401361" h="2458731">
                <a:moveTo>
                  <a:pt x="0" y="0"/>
                </a:moveTo>
                <a:lnTo>
                  <a:pt x="2401360" y="0"/>
                </a:lnTo>
                <a:lnTo>
                  <a:pt x="2401360" y="2458731"/>
                </a:lnTo>
                <a:lnTo>
                  <a:pt x="0" y="2458731"/>
                </a:lnTo>
                <a:lnTo>
                  <a:pt x="0" y="0"/>
                </a:lnTo>
                <a:close/>
              </a:path>
            </a:pathLst>
          </a:custGeom>
          <a:blipFill>
            <a:blip r:embed="rId2">
              <a:extLst>
                <a:ext uri="{96DAC541-7B7A-43D3-8B79-37D633B846F1}">
                  <asvg:svgBlip xmlns:asvg="http://schemas.microsoft.com/office/drawing/2016/SVG/main" xmlns="" r:embed="rId17"/>
                </a:ext>
              </a:extLst>
            </a:blip>
            <a:stretch>
              <a:fillRect/>
            </a:stretch>
          </a:blipFill>
        </p:spPr>
      </p:sp>
      <p:grpSp>
        <p:nvGrpSpPr>
          <p:cNvPr id="28" name="Group 28"/>
          <p:cNvGrpSpPr/>
          <p:nvPr/>
        </p:nvGrpSpPr>
        <p:grpSpPr>
          <a:xfrm>
            <a:off x="-1752600" y="-1640324"/>
            <a:ext cx="18379715" cy="3369982"/>
            <a:chOff x="0" y="0"/>
            <a:chExt cx="1673415" cy="354041"/>
          </a:xfrm>
        </p:grpSpPr>
        <p:sp>
          <p:nvSpPr>
            <p:cNvPr id="29" name="Freeform 29"/>
            <p:cNvSpPr/>
            <p:nvPr/>
          </p:nvSpPr>
          <p:spPr>
            <a:xfrm>
              <a:off x="5822" y="0"/>
              <a:ext cx="1661771" cy="354041"/>
            </a:xfrm>
            <a:custGeom>
              <a:avLst/>
              <a:gdLst/>
              <a:ahLst/>
              <a:cxnLst/>
              <a:rect l="l" t="t" r="r" b="b"/>
              <a:pathLst>
                <a:path w="1661771" h="354041">
                  <a:moveTo>
                    <a:pt x="212121" y="0"/>
                  </a:moveTo>
                  <a:lnTo>
                    <a:pt x="1652851" y="0"/>
                  </a:lnTo>
                  <a:cubicBezTo>
                    <a:pt x="1655897" y="0"/>
                    <a:pt x="1658712" y="1623"/>
                    <a:pt x="1660239" y="4259"/>
                  </a:cubicBezTo>
                  <a:cubicBezTo>
                    <a:pt x="1661765" y="6895"/>
                    <a:pt x="1661771" y="10145"/>
                    <a:pt x="1660255" y="12786"/>
                  </a:cubicBezTo>
                  <a:lnTo>
                    <a:pt x="1471732" y="341255"/>
                  </a:lnTo>
                  <a:cubicBezTo>
                    <a:pt x="1467193" y="349164"/>
                    <a:pt x="1458770" y="354041"/>
                    <a:pt x="1449651" y="354041"/>
                  </a:cubicBezTo>
                  <a:lnTo>
                    <a:pt x="8921" y="354041"/>
                  </a:lnTo>
                  <a:cubicBezTo>
                    <a:pt x="5875" y="354041"/>
                    <a:pt x="3059" y="352418"/>
                    <a:pt x="1533" y="349782"/>
                  </a:cubicBezTo>
                  <a:cubicBezTo>
                    <a:pt x="7" y="347146"/>
                    <a:pt x="0" y="343896"/>
                    <a:pt x="1517" y="341255"/>
                  </a:cubicBezTo>
                  <a:lnTo>
                    <a:pt x="190039" y="12786"/>
                  </a:lnTo>
                  <a:cubicBezTo>
                    <a:pt x="194579" y="4877"/>
                    <a:pt x="203002" y="0"/>
                    <a:pt x="212121" y="0"/>
                  </a:cubicBezTo>
                  <a:close/>
                </a:path>
              </a:pathLst>
            </a:custGeom>
            <a:solidFill>
              <a:srgbClr val="1D7363"/>
            </a:solidFill>
          </p:spPr>
        </p:sp>
        <p:sp>
          <p:nvSpPr>
            <p:cNvPr id="30" name="TextBox 30"/>
            <p:cNvSpPr txBox="1"/>
            <p:nvPr/>
          </p:nvSpPr>
          <p:spPr>
            <a:xfrm>
              <a:off x="101600" y="-66675"/>
              <a:ext cx="1470215" cy="420716"/>
            </a:xfrm>
            <a:prstGeom prst="rect">
              <a:avLst/>
            </a:prstGeom>
          </p:spPr>
          <p:txBody>
            <a:bodyPr lIns="50800" tIns="50800" rIns="50800" bIns="50800" rtlCol="0" anchor="ctr"/>
            <a:lstStyle/>
            <a:p>
              <a:pPr algn="ctr">
                <a:lnSpc>
                  <a:spcPts val="3750"/>
                </a:lnSpc>
              </a:pPr>
              <a:endParaRPr dirty="0"/>
            </a:p>
          </p:txBody>
        </p:sp>
      </p:grpSp>
      <p:sp>
        <p:nvSpPr>
          <p:cNvPr id="31" name="Freeform 31"/>
          <p:cNvSpPr/>
          <p:nvPr/>
        </p:nvSpPr>
        <p:spPr>
          <a:xfrm rot="-4021186" flipH="1">
            <a:off x="-2164000" y="-580014"/>
            <a:ext cx="6677500" cy="2612572"/>
          </a:xfrm>
          <a:custGeom>
            <a:avLst/>
            <a:gdLst/>
            <a:ahLst/>
            <a:cxnLst/>
            <a:rect l="l" t="t" r="r" b="b"/>
            <a:pathLst>
              <a:path w="6677500" h="2612572">
                <a:moveTo>
                  <a:pt x="6677500" y="0"/>
                </a:moveTo>
                <a:lnTo>
                  <a:pt x="0" y="0"/>
                </a:lnTo>
                <a:lnTo>
                  <a:pt x="0" y="2612572"/>
                </a:lnTo>
                <a:lnTo>
                  <a:pt x="6677500" y="2612572"/>
                </a:lnTo>
                <a:lnTo>
                  <a:pt x="6677500" y="0"/>
                </a:lnTo>
                <a:close/>
              </a:path>
            </a:pathLst>
          </a:custGeom>
          <a:blipFill>
            <a:blip r:embed="rId18">
              <a:alphaModFix amt="50000"/>
              <a:extLst>
                <a:ext uri="{96DAC541-7B7A-43D3-8B79-37D633B846F1}">
                  <asvg:svgBlip xmlns:asvg="http://schemas.microsoft.com/office/drawing/2016/SVG/main" xmlns="" r:embed="rId19"/>
                </a:ext>
              </a:extLst>
            </a:blip>
            <a:stretch>
              <a:fillRect/>
            </a:stretch>
          </a:blipFill>
        </p:spPr>
      </p:sp>
      <p:sp>
        <p:nvSpPr>
          <p:cNvPr id="32" name="Freeform 32"/>
          <p:cNvSpPr/>
          <p:nvPr/>
        </p:nvSpPr>
        <p:spPr>
          <a:xfrm>
            <a:off x="13565251" y="-3510381"/>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3" name="Freeform 33"/>
          <p:cNvSpPr/>
          <p:nvPr/>
        </p:nvSpPr>
        <p:spPr>
          <a:xfrm>
            <a:off x="-1383500" y="8847436"/>
            <a:ext cx="1992249" cy="4114800"/>
          </a:xfrm>
          <a:custGeom>
            <a:avLst/>
            <a:gdLst/>
            <a:ahLst/>
            <a:cxnLst/>
            <a:rect l="l" t="t" r="r" b="b"/>
            <a:pathLst>
              <a:path w="1992249" h="4114800">
                <a:moveTo>
                  <a:pt x="0" y="0"/>
                </a:moveTo>
                <a:lnTo>
                  <a:pt x="1992249" y="0"/>
                </a:lnTo>
                <a:lnTo>
                  <a:pt x="1992249" y="4114800"/>
                </a:lnTo>
                <a:lnTo>
                  <a:pt x="0" y="411480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6" name="TextBox 36"/>
          <p:cNvSpPr txBox="1"/>
          <p:nvPr/>
        </p:nvSpPr>
        <p:spPr>
          <a:xfrm>
            <a:off x="1103747" y="285996"/>
            <a:ext cx="14486639" cy="1661993"/>
          </a:xfrm>
          <a:prstGeom prst="rect">
            <a:avLst/>
          </a:prstGeom>
        </p:spPr>
        <p:txBody>
          <a:bodyPr wrap="square" lIns="0" tIns="0" rIns="0" bIns="0" rtlCol="0" anchor="t">
            <a:spAutoFit/>
          </a:bodyPr>
          <a:lstStyle/>
          <a:p>
            <a:pPr>
              <a:lnSpc>
                <a:spcPct val="100000"/>
              </a:lnSpc>
              <a:spcBef>
                <a:spcPct val="0"/>
              </a:spcBef>
              <a:buFontTx/>
              <a:buNone/>
              <a:defRPr/>
            </a:pPr>
            <a:r>
              <a:rPr lang="uk-UA" altLang="uk-UA" sz="3600" b="1" dirty="0">
                <a:solidFill>
                  <a:schemeClr val="bg1"/>
                </a:solidFill>
                <a:latin typeface="Tahoma" panose="020B0604030504040204" pitchFamily="34" charset="0"/>
                <a:cs typeface="Tahoma" panose="020B0604030504040204" pitchFamily="34" charset="0"/>
              </a:rPr>
              <a:t>Збереження і зміцнення здоров'я здобувачів освіти та працівників Дубенського ліцею № 2.</a:t>
            </a:r>
            <a:br>
              <a:rPr lang="uk-UA" altLang="uk-UA" sz="3600" b="1" dirty="0">
                <a:solidFill>
                  <a:schemeClr val="bg1"/>
                </a:solidFill>
                <a:latin typeface="Tahoma" panose="020B0604030504040204" pitchFamily="34" charset="0"/>
                <a:cs typeface="Tahoma" panose="020B0604030504040204" pitchFamily="34" charset="0"/>
              </a:rPr>
            </a:br>
            <a:endParaRPr lang="uk-UA" altLang="uk-UA" sz="3600" b="1" dirty="0">
              <a:solidFill>
                <a:schemeClr val="bg1"/>
              </a:solidFill>
              <a:latin typeface="Tahoma" panose="020B0604030504040204" pitchFamily="34" charset="0"/>
              <a:cs typeface="Tahoma" panose="020B0604030504040204" pitchFamily="34" charset="0"/>
            </a:endParaRPr>
          </a:p>
        </p:txBody>
      </p:sp>
      <p:sp>
        <p:nvSpPr>
          <p:cNvPr id="98" name="TextBox 48"/>
          <p:cNvSpPr txBox="1"/>
          <p:nvPr/>
        </p:nvSpPr>
        <p:spPr>
          <a:xfrm>
            <a:off x="177732" y="1908894"/>
            <a:ext cx="4564142" cy="3206006"/>
          </a:xfrm>
          <a:prstGeom prst="rect">
            <a:avLst/>
          </a:prstGeom>
        </p:spPr>
        <p:txBody>
          <a:bodyPr wrap="square" lIns="0" tIns="0" rIns="0" bIns="0" rtlCol="0" anchor="t">
            <a:spAutoFit/>
          </a:bodyPr>
          <a:lstStyle/>
          <a:p>
            <a:pPr algn="ctr">
              <a:lnSpc>
                <a:spcPts val="4967"/>
              </a:lnSpc>
            </a:pPr>
            <a:r>
              <a:rPr lang="uk-UA" sz="4400" b="1" spc="107" dirty="0">
                <a:solidFill>
                  <a:srgbClr val="191919"/>
                </a:solidFill>
                <a:latin typeface="Aileron Ultra-Bold"/>
                <a:ea typeface="Aileron Ultra-Bold"/>
                <a:cs typeface="Aileron Ultra-Bold"/>
                <a:sym typeface="Aileron Ultra-Bold"/>
              </a:rPr>
              <a:t>Всього медичних довідок 426</a:t>
            </a:r>
          </a:p>
          <a:p>
            <a:pPr algn="ctr">
              <a:lnSpc>
                <a:spcPts val="4967"/>
              </a:lnSpc>
            </a:pPr>
            <a:r>
              <a:rPr lang="uk-UA" sz="4400" b="1" spc="107" dirty="0">
                <a:solidFill>
                  <a:srgbClr val="191919"/>
                </a:solidFill>
                <a:latin typeface="Aileron Ultra-Bold"/>
                <a:ea typeface="Aileron Ultra-Bold"/>
                <a:cs typeface="Aileron Ultra-Bold"/>
                <a:sym typeface="Aileron Ultra-Bold"/>
              </a:rPr>
              <a:t/>
            </a:r>
            <a:br>
              <a:rPr lang="uk-UA" sz="4400" b="1" spc="107" dirty="0">
                <a:solidFill>
                  <a:srgbClr val="191919"/>
                </a:solidFill>
                <a:latin typeface="Aileron Ultra-Bold"/>
                <a:ea typeface="Aileron Ultra-Bold"/>
                <a:cs typeface="Aileron Ultra-Bold"/>
                <a:sym typeface="Aileron Ultra-Bold"/>
              </a:rPr>
            </a:br>
            <a:endParaRPr lang="uk-UA" sz="4400" b="1" spc="107" dirty="0">
              <a:solidFill>
                <a:srgbClr val="191919"/>
              </a:solidFill>
              <a:latin typeface="Aileron Ultra-Bold"/>
              <a:ea typeface="Aileron Ultra-Bold"/>
              <a:cs typeface="Aileron Ultra-Bold"/>
              <a:sym typeface="Aileron Ultra-Bold"/>
            </a:endParaRPr>
          </a:p>
        </p:txBody>
      </p:sp>
      <p:sp>
        <p:nvSpPr>
          <p:cNvPr id="100" name="TextBox 10"/>
          <p:cNvSpPr txBox="1"/>
          <p:nvPr/>
        </p:nvSpPr>
        <p:spPr>
          <a:xfrm>
            <a:off x="9986327" y="5859278"/>
            <a:ext cx="8479726" cy="1598720"/>
          </a:xfrm>
          <a:prstGeom prst="rect">
            <a:avLst/>
          </a:prstGeom>
        </p:spPr>
        <p:txBody>
          <a:bodyPr lIns="254000" tIns="254000" rIns="254000" bIns="254000" rtlCol="0" anchor="ctr"/>
          <a:lstStyle/>
          <a:p>
            <a:pPr algn="just">
              <a:lnSpc>
                <a:spcPts val="2380"/>
              </a:lnSpc>
            </a:pPr>
            <a:endParaRPr lang="en-US" sz="1700" spc="85" dirty="0">
              <a:solidFill>
                <a:srgbClr val="191919"/>
              </a:solidFill>
              <a:latin typeface="Aileron"/>
              <a:ea typeface="Aileron"/>
              <a:cs typeface="Aileron"/>
              <a:sym typeface="Aileron"/>
            </a:endParaRPr>
          </a:p>
        </p:txBody>
      </p:sp>
      <p:sp>
        <p:nvSpPr>
          <p:cNvPr id="104" name="TextBox 39"/>
          <p:cNvSpPr txBox="1"/>
          <p:nvPr/>
        </p:nvSpPr>
        <p:spPr>
          <a:xfrm>
            <a:off x="10668000" y="1853951"/>
            <a:ext cx="4889500" cy="384721"/>
          </a:xfrm>
          <a:prstGeom prst="rect">
            <a:avLst/>
          </a:prstGeom>
        </p:spPr>
        <p:txBody>
          <a:bodyPr wrap="square" lIns="0" tIns="0" rIns="0" bIns="0" rtlCol="0" anchor="t">
            <a:spAutoFit/>
          </a:bodyPr>
          <a:lstStyle/>
          <a:p>
            <a:pPr>
              <a:lnSpc>
                <a:spcPts val="3000"/>
              </a:lnSpc>
            </a:pPr>
            <a:r>
              <a:rPr lang="uk-UA" sz="3200" b="1" dirty="0">
                <a:solidFill>
                  <a:srgbClr val="23403D"/>
                </a:solidFill>
                <a:latin typeface="TT Norms Bold"/>
                <a:ea typeface="TT Norms Bold"/>
                <a:cs typeface="TT Norms Bold"/>
                <a:sym typeface="TT Norms Bold"/>
              </a:rPr>
              <a:t>Основна група 342 учня</a:t>
            </a:r>
          </a:p>
        </p:txBody>
      </p:sp>
      <p:sp>
        <p:nvSpPr>
          <p:cNvPr id="105" name="TextBox 39"/>
          <p:cNvSpPr txBox="1"/>
          <p:nvPr/>
        </p:nvSpPr>
        <p:spPr>
          <a:xfrm>
            <a:off x="4741874" y="8577407"/>
            <a:ext cx="11260126" cy="1154162"/>
          </a:xfrm>
          <a:prstGeom prst="rect">
            <a:avLst/>
          </a:prstGeom>
        </p:spPr>
        <p:txBody>
          <a:bodyPr wrap="square" lIns="0" tIns="0" rIns="0" bIns="0" rtlCol="0" anchor="t">
            <a:spAutoFit/>
          </a:bodyPr>
          <a:lstStyle/>
          <a:p>
            <a:pPr>
              <a:lnSpc>
                <a:spcPts val="3000"/>
              </a:lnSpc>
            </a:pPr>
            <a:r>
              <a:rPr lang="ru-RU" sz="2800" b="1" dirty="0" err="1">
                <a:solidFill>
                  <a:srgbClr val="23403D"/>
                </a:solidFill>
                <a:latin typeface="TT Norms Bold"/>
                <a:ea typeface="TT Norms Bold"/>
                <a:cs typeface="TT Norms Bold"/>
                <a:sym typeface="TT Norms Bold"/>
              </a:rPr>
              <a:t>Відповідно</a:t>
            </a:r>
            <a:r>
              <a:rPr lang="ru-RU" sz="2800" b="1" dirty="0">
                <a:solidFill>
                  <a:srgbClr val="23403D"/>
                </a:solidFill>
                <a:latin typeface="TT Norms Bold"/>
                <a:ea typeface="TT Norms Bold"/>
                <a:cs typeface="TT Norms Bold"/>
                <a:sym typeface="TT Norms Bold"/>
              </a:rPr>
              <a:t> до </a:t>
            </a:r>
            <a:r>
              <a:rPr lang="ru-RU" sz="2800" b="1" dirty="0" err="1">
                <a:solidFill>
                  <a:srgbClr val="23403D"/>
                </a:solidFill>
                <a:latin typeface="TT Norms Bold"/>
                <a:ea typeface="TT Norms Bold"/>
                <a:cs typeface="TT Norms Bold"/>
                <a:sym typeface="TT Norms Bold"/>
              </a:rPr>
              <a:t>результатів</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медичного</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огляду</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дітей</a:t>
            </a:r>
            <a:r>
              <a:rPr lang="ru-RU" sz="2800" b="1" dirty="0">
                <a:solidFill>
                  <a:srgbClr val="23403D"/>
                </a:solidFill>
                <a:latin typeface="TT Norms Bold"/>
                <a:ea typeface="TT Norms Bold"/>
                <a:cs typeface="TT Norms Bold"/>
                <a:sym typeface="TT Norms Bold"/>
              </a:rPr>
              <a:t>, на </a:t>
            </a:r>
            <a:r>
              <a:rPr lang="ru-RU" sz="2800" b="1" dirty="0" err="1">
                <a:solidFill>
                  <a:srgbClr val="23403D"/>
                </a:solidFill>
                <a:latin typeface="TT Norms Bold"/>
                <a:ea typeface="TT Norms Bold"/>
                <a:cs typeface="TT Norms Bold"/>
                <a:sym typeface="TT Norms Bold"/>
              </a:rPr>
              <a:t>підставі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довідок</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лікувальних</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установ</a:t>
            </a:r>
            <a:r>
              <a:rPr lang="ru-RU" sz="2800" b="1" dirty="0">
                <a:solidFill>
                  <a:srgbClr val="23403D"/>
                </a:solidFill>
                <a:latin typeface="TT Norms Bold"/>
                <a:ea typeface="TT Norms Bold"/>
                <a:cs typeface="TT Norms Bold"/>
                <a:sym typeface="TT Norms Bold"/>
              </a:rPr>
              <a:t>, у  </a:t>
            </a:r>
            <a:r>
              <a:rPr lang="ru-RU" sz="2800" b="1" dirty="0" err="1">
                <a:solidFill>
                  <a:srgbClr val="23403D"/>
                </a:solidFill>
                <a:latin typeface="TT Norms Bold"/>
                <a:ea typeface="TT Norms Bold"/>
                <a:cs typeface="TT Norms Bold"/>
                <a:sym typeface="TT Norms Bold"/>
              </a:rPr>
              <a:t>вересні</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було</a:t>
            </a:r>
            <a:r>
              <a:rPr lang="ru-RU" sz="2800" b="1" dirty="0">
                <a:solidFill>
                  <a:srgbClr val="23403D"/>
                </a:solidFill>
                <a:latin typeface="TT Norms Bold"/>
                <a:ea typeface="TT Norms Bold"/>
                <a:cs typeface="TT Norms Bold"/>
                <a:sym typeface="TT Norms Bold"/>
              </a:rPr>
              <a:t> сформовано  списки </a:t>
            </a:r>
            <a:r>
              <a:rPr lang="ru-RU" sz="2800" b="1" dirty="0" err="1">
                <a:solidFill>
                  <a:srgbClr val="23403D"/>
                </a:solidFill>
                <a:latin typeface="TT Norms Bold"/>
                <a:ea typeface="TT Norms Bold"/>
                <a:cs typeface="TT Norms Bold"/>
                <a:sym typeface="TT Norms Bold"/>
              </a:rPr>
              <a:t>учнів</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підготовчої</a:t>
            </a:r>
            <a:r>
              <a:rPr lang="ru-RU" sz="2800" b="1" dirty="0">
                <a:solidFill>
                  <a:srgbClr val="23403D"/>
                </a:solidFill>
                <a:latin typeface="TT Norms Bold"/>
                <a:ea typeface="TT Norms Bold"/>
                <a:cs typeface="TT Norms Bold"/>
                <a:sym typeface="TT Norms Bold"/>
              </a:rPr>
              <a:t>, </a:t>
            </a:r>
            <a:r>
              <a:rPr lang="ru-RU" sz="2800" b="1" dirty="0" err="1">
                <a:solidFill>
                  <a:srgbClr val="23403D"/>
                </a:solidFill>
                <a:latin typeface="TT Norms Bold"/>
                <a:ea typeface="TT Norms Bold"/>
                <a:cs typeface="TT Norms Bold"/>
                <a:sym typeface="TT Norms Bold"/>
              </a:rPr>
              <a:t>основної</a:t>
            </a:r>
            <a:r>
              <a:rPr lang="ru-RU" sz="2800" b="1" dirty="0">
                <a:solidFill>
                  <a:srgbClr val="23403D"/>
                </a:solidFill>
                <a:latin typeface="TT Norms Bold"/>
                <a:ea typeface="TT Norms Bold"/>
                <a:cs typeface="TT Norms Bold"/>
                <a:sym typeface="TT Norms Bold"/>
              </a:rPr>
              <a:t> та </a:t>
            </a:r>
            <a:r>
              <a:rPr lang="ru-RU" sz="2800" b="1" dirty="0" err="1">
                <a:solidFill>
                  <a:srgbClr val="23403D"/>
                </a:solidFill>
                <a:latin typeface="TT Norms Bold"/>
                <a:ea typeface="TT Norms Bold"/>
                <a:cs typeface="TT Norms Bold"/>
                <a:sym typeface="TT Norms Bold"/>
              </a:rPr>
              <a:t>спецгрупи</a:t>
            </a:r>
            <a:r>
              <a:rPr lang="ru-RU" sz="2800" b="1" dirty="0">
                <a:solidFill>
                  <a:srgbClr val="23403D"/>
                </a:solidFill>
                <a:latin typeface="TT Norms Bold"/>
                <a:ea typeface="TT Norms Bold"/>
                <a:cs typeface="TT Norms Bold"/>
                <a:sym typeface="TT Norms Bold"/>
              </a:rPr>
              <a:t>. </a:t>
            </a:r>
          </a:p>
        </p:txBody>
      </p:sp>
      <p:sp>
        <p:nvSpPr>
          <p:cNvPr id="114" name="TextBox 39"/>
          <p:cNvSpPr txBox="1"/>
          <p:nvPr/>
        </p:nvSpPr>
        <p:spPr>
          <a:xfrm>
            <a:off x="5970822" y="6918571"/>
            <a:ext cx="6141706" cy="769441"/>
          </a:xfrm>
          <a:prstGeom prst="rect">
            <a:avLst/>
          </a:prstGeom>
        </p:spPr>
        <p:txBody>
          <a:bodyPr wrap="square" lIns="0" tIns="0" rIns="0" bIns="0" rtlCol="0" anchor="t">
            <a:spAutoFit/>
          </a:bodyPr>
          <a:lstStyle/>
          <a:p>
            <a:pPr>
              <a:lnSpc>
                <a:spcPts val="3000"/>
              </a:lnSpc>
            </a:pPr>
            <a:r>
              <a:rPr lang="ru-RU" sz="3200" b="1" dirty="0" err="1">
                <a:solidFill>
                  <a:srgbClr val="23403D"/>
                </a:solidFill>
                <a:latin typeface="TT Norms Bold"/>
                <a:ea typeface="TT Norms Bold"/>
                <a:cs typeface="TT Norms Bold"/>
                <a:sym typeface="TT Norms Bold"/>
              </a:rPr>
              <a:t>Звільнені</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від</a:t>
            </a:r>
            <a:r>
              <a:rPr lang="ru-RU" sz="3200" b="1" dirty="0">
                <a:solidFill>
                  <a:srgbClr val="23403D"/>
                </a:solidFill>
                <a:latin typeface="TT Norms Bold"/>
                <a:ea typeface="TT Norms Bold"/>
                <a:cs typeface="TT Norms Bold"/>
                <a:sym typeface="TT Norms Bold"/>
              </a:rPr>
              <a:t> занять </a:t>
            </a:r>
            <a:r>
              <a:rPr lang="ru-RU" sz="3200" b="1" dirty="0" err="1">
                <a:solidFill>
                  <a:srgbClr val="23403D"/>
                </a:solidFill>
                <a:latin typeface="TT Norms Bold"/>
                <a:ea typeface="TT Norms Bold"/>
                <a:cs typeface="TT Norms Bold"/>
                <a:sym typeface="TT Norms Bold"/>
              </a:rPr>
              <a:t>фізичної</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культури</a:t>
            </a:r>
            <a:r>
              <a:rPr lang="ru-RU" sz="3200" b="1" dirty="0">
                <a:solidFill>
                  <a:srgbClr val="23403D"/>
                </a:solidFill>
                <a:latin typeface="TT Norms Bold"/>
                <a:ea typeface="TT Norms Bold"/>
                <a:cs typeface="TT Norms Bold"/>
                <a:sym typeface="TT Norms Bold"/>
              </a:rPr>
              <a:t> 8 </a:t>
            </a:r>
            <a:r>
              <a:rPr lang="ru-RU" sz="3200" b="1" dirty="0" err="1">
                <a:solidFill>
                  <a:srgbClr val="23403D"/>
                </a:solidFill>
                <a:latin typeface="TT Norms Bold"/>
                <a:ea typeface="TT Norms Bold"/>
                <a:cs typeface="TT Norms Bold"/>
                <a:sym typeface="TT Norms Bold"/>
              </a:rPr>
              <a:t>здобувачі</a:t>
            </a:r>
            <a:endParaRPr lang="ru-RU" sz="3200" b="1" dirty="0">
              <a:solidFill>
                <a:srgbClr val="23403D"/>
              </a:solidFill>
              <a:latin typeface="TT Norms Bold"/>
              <a:ea typeface="TT Norms Bold"/>
              <a:cs typeface="TT Norms Bold"/>
              <a:sym typeface="TT Norms Bold"/>
            </a:endParaRPr>
          </a:p>
        </p:txBody>
      </p:sp>
      <p:sp>
        <p:nvSpPr>
          <p:cNvPr id="115" name="TextBox 39"/>
          <p:cNvSpPr txBox="1"/>
          <p:nvPr/>
        </p:nvSpPr>
        <p:spPr>
          <a:xfrm>
            <a:off x="9296400" y="3519858"/>
            <a:ext cx="4113772" cy="769441"/>
          </a:xfrm>
          <a:prstGeom prst="rect">
            <a:avLst/>
          </a:prstGeom>
        </p:spPr>
        <p:txBody>
          <a:bodyPr wrap="square" lIns="0" tIns="0" rIns="0" bIns="0" rtlCol="0" anchor="t">
            <a:spAutoFit/>
          </a:bodyPr>
          <a:lstStyle/>
          <a:p>
            <a:pPr>
              <a:lnSpc>
                <a:spcPts val="3000"/>
              </a:lnSpc>
            </a:pPr>
            <a:r>
              <a:rPr lang="ru-RU" sz="25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Підготовча</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група</a:t>
            </a:r>
            <a:r>
              <a:rPr lang="ru-RU" sz="3200" b="1" dirty="0">
                <a:solidFill>
                  <a:srgbClr val="23403D"/>
                </a:solidFill>
                <a:latin typeface="TT Norms Bold"/>
                <a:ea typeface="TT Norms Bold"/>
                <a:cs typeface="TT Norms Bold"/>
                <a:sym typeface="TT Norms Bold"/>
              </a:rPr>
              <a:t> – 31 </a:t>
            </a:r>
            <a:r>
              <a:rPr lang="ru-RU" sz="3200" b="1" dirty="0" err="1">
                <a:solidFill>
                  <a:srgbClr val="23403D"/>
                </a:solidFill>
                <a:latin typeface="TT Norms Bold"/>
                <a:ea typeface="TT Norms Bold"/>
                <a:cs typeface="TT Norms Bold"/>
                <a:sym typeface="TT Norms Bold"/>
              </a:rPr>
              <a:t>здобувачів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освіти</a:t>
            </a:r>
            <a:endParaRPr lang="uk-UA" sz="3200" b="1" dirty="0">
              <a:solidFill>
                <a:srgbClr val="23403D"/>
              </a:solidFill>
              <a:latin typeface="TT Norms Bold"/>
              <a:ea typeface="TT Norms Bold"/>
              <a:cs typeface="TT Norms Bold"/>
              <a:sym typeface="TT Norms Bold"/>
            </a:endParaRPr>
          </a:p>
        </p:txBody>
      </p:sp>
      <p:sp>
        <p:nvSpPr>
          <p:cNvPr id="116" name="TextBox 39"/>
          <p:cNvSpPr txBox="1"/>
          <p:nvPr/>
        </p:nvSpPr>
        <p:spPr>
          <a:xfrm>
            <a:off x="7655065" y="5282197"/>
            <a:ext cx="5623094" cy="769441"/>
          </a:xfrm>
          <a:prstGeom prst="rect">
            <a:avLst/>
          </a:prstGeom>
        </p:spPr>
        <p:txBody>
          <a:bodyPr wrap="square" lIns="0" tIns="0" rIns="0" bIns="0" rtlCol="0" anchor="t">
            <a:spAutoFit/>
          </a:bodyPr>
          <a:lstStyle/>
          <a:p>
            <a:pPr>
              <a:lnSpc>
                <a:spcPts val="3000"/>
              </a:lnSpc>
            </a:pPr>
            <a:r>
              <a:rPr lang="ru-RU" sz="3200" b="1" dirty="0" err="1">
                <a:solidFill>
                  <a:srgbClr val="23403D"/>
                </a:solidFill>
                <a:latin typeface="TT Norms Bold"/>
                <a:ea typeface="TT Norms Bold"/>
                <a:cs typeface="TT Norms Bold"/>
                <a:sym typeface="TT Norms Bold"/>
              </a:rPr>
              <a:t>Спеціальна</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група</a:t>
            </a:r>
            <a:r>
              <a:rPr lang="ru-RU" sz="3200" b="1" dirty="0">
                <a:solidFill>
                  <a:srgbClr val="23403D"/>
                </a:solidFill>
                <a:latin typeface="TT Norms Bold"/>
                <a:ea typeface="TT Norms Bold"/>
                <a:cs typeface="TT Norms Bold"/>
                <a:sym typeface="TT Norms Bold"/>
              </a:rPr>
              <a:t> –  46 </a:t>
            </a:r>
            <a:r>
              <a:rPr lang="ru-RU" sz="3200" b="1" dirty="0" err="1">
                <a:solidFill>
                  <a:srgbClr val="23403D"/>
                </a:solidFill>
                <a:latin typeface="TT Norms Bold"/>
                <a:ea typeface="TT Norms Bold"/>
                <a:cs typeface="TT Norms Bold"/>
                <a:sym typeface="TT Norms Bold"/>
              </a:rPr>
              <a:t>здобувачів</a:t>
            </a:r>
            <a:r>
              <a:rPr lang="ru-RU" sz="3200" b="1" dirty="0">
                <a:solidFill>
                  <a:srgbClr val="23403D"/>
                </a:solidFill>
                <a:latin typeface="TT Norms Bold"/>
                <a:ea typeface="TT Norms Bold"/>
                <a:cs typeface="TT Norms Bold"/>
                <a:sym typeface="TT Norms Bold"/>
              </a:rPr>
              <a:t> </a:t>
            </a:r>
            <a:r>
              <a:rPr lang="ru-RU" sz="3200" b="1" dirty="0" err="1">
                <a:solidFill>
                  <a:srgbClr val="23403D"/>
                </a:solidFill>
                <a:latin typeface="TT Norms Bold"/>
                <a:ea typeface="TT Norms Bold"/>
                <a:cs typeface="TT Norms Bold"/>
                <a:sym typeface="TT Norms Bold"/>
              </a:rPr>
              <a:t>освіти</a:t>
            </a:r>
            <a:endParaRPr lang="ru-RU" sz="3200" b="1" dirty="0">
              <a:solidFill>
                <a:srgbClr val="23403D"/>
              </a:solidFill>
              <a:latin typeface="TT Norms Bold"/>
              <a:ea typeface="TT Norms Bold"/>
              <a:cs typeface="TT Norms Bold"/>
              <a:sym typeface="TT Norms Bold"/>
            </a:endParaRPr>
          </a:p>
        </p:txBody>
      </p:sp>
      <p:grpSp>
        <p:nvGrpSpPr>
          <p:cNvPr id="123" name="Group 2"/>
          <p:cNvGrpSpPr/>
          <p:nvPr/>
        </p:nvGrpSpPr>
        <p:grpSpPr>
          <a:xfrm>
            <a:off x="7367584" y="1562331"/>
            <a:ext cx="3099028" cy="1671052"/>
            <a:chOff x="-3405" y="-57150"/>
            <a:chExt cx="816205" cy="440112"/>
          </a:xfrm>
        </p:grpSpPr>
        <p:sp>
          <p:nvSpPr>
            <p:cNvPr id="124" name="Freeform 3"/>
            <p:cNvSpPr/>
            <p:nvPr/>
          </p:nvSpPr>
          <p:spPr>
            <a:xfrm>
              <a:off x="-3405" y="-6795"/>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13538A"/>
            </a:solidFill>
          </p:spPr>
        </p:sp>
        <p:sp>
          <p:nvSpPr>
            <p:cNvPr id="125" name="TextBox 4"/>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26" name="Group 5"/>
          <p:cNvGrpSpPr/>
          <p:nvPr/>
        </p:nvGrpSpPr>
        <p:grpSpPr>
          <a:xfrm>
            <a:off x="6527636" y="1779323"/>
            <a:ext cx="852876" cy="1454060"/>
            <a:chOff x="0" y="0"/>
            <a:chExt cx="224626" cy="382962"/>
          </a:xfrm>
        </p:grpSpPr>
        <p:sp>
          <p:nvSpPr>
            <p:cNvPr id="127" name="Freeform 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8D4E2"/>
            </a:solidFill>
          </p:spPr>
        </p:sp>
        <p:sp>
          <p:nvSpPr>
            <p:cNvPr id="128" name="TextBox 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13538A"/>
                  </a:solidFill>
                  <a:latin typeface="Aileron Bold"/>
                  <a:ea typeface="Aileron Bold"/>
                  <a:cs typeface="Aileron Bold"/>
                  <a:sym typeface="Aileron Bold"/>
                </a:rPr>
                <a:t>05</a:t>
              </a:r>
            </a:p>
          </p:txBody>
        </p:sp>
      </p:grpSp>
      <p:grpSp>
        <p:nvGrpSpPr>
          <p:cNvPr id="129" name="Group 16"/>
          <p:cNvGrpSpPr/>
          <p:nvPr/>
        </p:nvGrpSpPr>
        <p:grpSpPr>
          <a:xfrm>
            <a:off x="5795142" y="3497021"/>
            <a:ext cx="3086100" cy="1454060"/>
            <a:chOff x="0" y="0"/>
            <a:chExt cx="812800" cy="382962"/>
          </a:xfrm>
        </p:grpSpPr>
        <p:sp>
          <p:nvSpPr>
            <p:cNvPr id="130" name="Freeform 17"/>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2C92D5"/>
            </a:solidFill>
          </p:spPr>
        </p:sp>
        <p:sp>
          <p:nvSpPr>
            <p:cNvPr id="131" name="TextBox 18"/>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32" name="Group 19"/>
          <p:cNvGrpSpPr/>
          <p:nvPr/>
        </p:nvGrpSpPr>
        <p:grpSpPr>
          <a:xfrm>
            <a:off x="4942266" y="3495958"/>
            <a:ext cx="852876" cy="1454060"/>
            <a:chOff x="0" y="0"/>
            <a:chExt cx="224626" cy="382962"/>
          </a:xfrm>
        </p:grpSpPr>
        <p:sp>
          <p:nvSpPr>
            <p:cNvPr id="133" name="Freeform 20"/>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CFE4F5"/>
            </a:solidFill>
          </p:spPr>
        </p:sp>
        <p:sp>
          <p:nvSpPr>
            <p:cNvPr id="134" name="TextBox 21"/>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2C92D5"/>
                  </a:solidFill>
                  <a:latin typeface="Aileron Bold"/>
                  <a:ea typeface="Aileron Bold"/>
                  <a:cs typeface="Aileron Bold"/>
                  <a:sym typeface="Aileron Bold"/>
                </a:rPr>
                <a:t>04</a:t>
              </a:r>
            </a:p>
          </p:txBody>
        </p:sp>
      </p:grpSp>
      <p:grpSp>
        <p:nvGrpSpPr>
          <p:cNvPr id="135" name="Group 22"/>
          <p:cNvGrpSpPr/>
          <p:nvPr/>
        </p:nvGrpSpPr>
        <p:grpSpPr>
          <a:xfrm>
            <a:off x="4209772" y="5189206"/>
            <a:ext cx="3086100" cy="1454060"/>
            <a:chOff x="0" y="0"/>
            <a:chExt cx="812800" cy="382962"/>
          </a:xfrm>
        </p:grpSpPr>
        <p:sp>
          <p:nvSpPr>
            <p:cNvPr id="136" name="Freeform 23"/>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37C9EF"/>
            </a:solidFill>
          </p:spPr>
        </p:sp>
        <p:sp>
          <p:nvSpPr>
            <p:cNvPr id="137" name="TextBox 24"/>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38" name="Group 25"/>
          <p:cNvGrpSpPr/>
          <p:nvPr/>
        </p:nvGrpSpPr>
        <p:grpSpPr>
          <a:xfrm>
            <a:off x="3356896" y="5188781"/>
            <a:ext cx="852876" cy="1454060"/>
            <a:chOff x="0" y="0"/>
            <a:chExt cx="224626" cy="382962"/>
          </a:xfrm>
        </p:grpSpPr>
        <p:sp>
          <p:nvSpPr>
            <p:cNvPr id="139" name="Freeform 26"/>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3F2FB"/>
            </a:solidFill>
          </p:spPr>
        </p:sp>
        <p:sp>
          <p:nvSpPr>
            <p:cNvPr id="140" name="TextBox 27"/>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37C9EF"/>
                  </a:solidFill>
                  <a:latin typeface="Aileron Bold"/>
                  <a:ea typeface="Aileron Bold"/>
                  <a:cs typeface="Aileron Bold"/>
                  <a:sym typeface="Aileron Bold"/>
                </a:rPr>
                <a:t>03</a:t>
              </a:r>
            </a:p>
          </p:txBody>
        </p:sp>
      </p:grpSp>
      <p:grpSp>
        <p:nvGrpSpPr>
          <p:cNvPr id="141" name="Group 28"/>
          <p:cNvGrpSpPr/>
          <p:nvPr/>
        </p:nvGrpSpPr>
        <p:grpSpPr>
          <a:xfrm>
            <a:off x="2624402" y="6882241"/>
            <a:ext cx="3086100" cy="1454060"/>
            <a:chOff x="0" y="0"/>
            <a:chExt cx="812800" cy="382962"/>
          </a:xfrm>
        </p:grpSpPr>
        <p:sp>
          <p:nvSpPr>
            <p:cNvPr id="142" name="Freeform 29"/>
            <p:cNvSpPr/>
            <p:nvPr/>
          </p:nvSpPr>
          <p:spPr>
            <a:xfrm>
              <a:off x="0" y="0"/>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4AB1B4"/>
            </a:solidFill>
          </p:spPr>
        </p:sp>
        <p:sp>
          <p:nvSpPr>
            <p:cNvPr id="143" name="TextBox 30"/>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44" name="Group 31"/>
          <p:cNvGrpSpPr/>
          <p:nvPr/>
        </p:nvGrpSpPr>
        <p:grpSpPr>
          <a:xfrm>
            <a:off x="1771526" y="6881604"/>
            <a:ext cx="852876" cy="1454060"/>
            <a:chOff x="0" y="0"/>
            <a:chExt cx="224626" cy="382962"/>
          </a:xfrm>
        </p:grpSpPr>
        <p:sp>
          <p:nvSpPr>
            <p:cNvPr id="145" name="Freeform 32"/>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D2F1F1"/>
            </a:solidFill>
          </p:spPr>
        </p:sp>
        <p:sp>
          <p:nvSpPr>
            <p:cNvPr id="146" name="TextBox 33"/>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4AB1B4"/>
                  </a:solidFill>
                  <a:latin typeface="Aileron Bold"/>
                  <a:ea typeface="Aileron Bold"/>
                  <a:cs typeface="Aileron Bold"/>
                  <a:sym typeface="Aileron Bold"/>
                </a:rPr>
                <a:t>02</a:t>
              </a:r>
            </a:p>
          </p:txBody>
        </p:sp>
      </p:grpSp>
      <p:grpSp>
        <p:nvGrpSpPr>
          <p:cNvPr id="147" name="Group 34"/>
          <p:cNvGrpSpPr/>
          <p:nvPr/>
        </p:nvGrpSpPr>
        <p:grpSpPr>
          <a:xfrm>
            <a:off x="1003675" y="8358284"/>
            <a:ext cx="3086100" cy="1671052"/>
            <a:chOff x="0" y="-57150"/>
            <a:chExt cx="812800" cy="440112"/>
          </a:xfrm>
        </p:grpSpPr>
        <p:sp>
          <p:nvSpPr>
            <p:cNvPr id="148" name="Freeform 35"/>
            <p:cNvSpPr/>
            <p:nvPr/>
          </p:nvSpPr>
          <p:spPr>
            <a:xfrm>
              <a:off x="0" y="-4214"/>
              <a:ext cx="812800" cy="382962"/>
            </a:xfrm>
            <a:custGeom>
              <a:avLst/>
              <a:gdLst/>
              <a:ahLst/>
              <a:cxnLst/>
              <a:rect l="l" t="t" r="r" b="b"/>
              <a:pathLst>
                <a:path w="812800" h="382962">
                  <a:moveTo>
                    <a:pt x="0" y="0"/>
                  </a:moveTo>
                  <a:lnTo>
                    <a:pt x="812800" y="0"/>
                  </a:lnTo>
                  <a:lnTo>
                    <a:pt x="812800" y="382962"/>
                  </a:lnTo>
                  <a:lnTo>
                    <a:pt x="0" y="382962"/>
                  </a:lnTo>
                  <a:close/>
                </a:path>
              </a:pathLst>
            </a:custGeom>
            <a:solidFill>
              <a:srgbClr val="7CD4D2"/>
            </a:solidFill>
          </p:spPr>
        </p:sp>
        <p:sp>
          <p:nvSpPr>
            <p:cNvPr id="149" name="TextBox 36"/>
            <p:cNvSpPr txBox="1"/>
            <p:nvPr/>
          </p:nvSpPr>
          <p:spPr>
            <a:xfrm>
              <a:off x="0" y="-57150"/>
              <a:ext cx="812800" cy="440112"/>
            </a:xfrm>
            <a:prstGeom prst="rect">
              <a:avLst/>
            </a:prstGeom>
          </p:spPr>
          <p:txBody>
            <a:bodyPr lIns="254000" tIns="254000" rIns="254000" bIns="254000" rtlCol="0" anchor="ctr"/>
            <a:lstStyle/>
            <a:p>
              <a:pPr algn="ctr">
                <a:lnSpc>
                  <a:spcPts val="3640"/>
                </a:lnSpc>
              </a:pPr>
              <a:endParaRPr lang="en-US" sz="2600" i="1" spc="234" dirty="0">
                <a:solidFill>
                  <a:srgbClr val="FFFFFF"/>
                </a:solidFill>
                <a:latin typeface="Aileron Italics"/>
                <a:ea typeface="Aileron Italics"/>
                <a:cs typeface="Aileron Italics"/>
                <a:sym typeface="Aileron Italics"/>
              </a:endParaRPr>
            </a:p>
          </p:txBody>
        </p:sp>
      </p:grpSp>
      <p:grpSp>
        <p:nvGrpSpPr>
          <p:cNvPr id="150" name="Group 37"/>
          <p:cNvGrpSpPr/>
          <p:nvPr/>
        </p:nvGrpSpPr>
        <p:grpSpPr>
          <a:xfrm>
            <a:off x="186156" y="8550613"/>
            <a:ext cx="852876" cy="1454060"/>
            <a:chOff x="0" y="0"/>
            <a:chExt cx="224626" cy="382962"/>
          </a:xfrm>
        </p:grpSpPr>
        <p:sp>
          <p:nvSpPr>
            <p:cNvPr id="151" name="Freeform 38"/>
            <p:cNvSpPr/>
            <p:nvPr/>
          </p:nvSpPr>
          <p:spPr>
            <a:xfrm>
              <a:off x="0" y="0"/>
              <a:ext cx="224626" cy="382962"/>
            </a:xfrm>
            <a:custGeom>
              <a:avLst/>
              <a:gdLst/>
              <a:ahLst/>
              <a:cxnLst/>
              <a:rect l="l" t="t" r="r" b="b"/>
              <a:pathLst>
                <a:path w="224626" h="382962">
                  <a:moveTo>
                    <a:pt x="0" y="0"/>
                  </a:moveTo>
                  <a:lnTo>
                    <a:pt x="224626" y="0"/>
                  </a:lnTo>
                  <a:lnTo>
                    <a:pt x="224626" y="382962"/>
                  </a:lnTo>
                  <a:lnTo>
                    <a:pt x="0" y="382962"/>
                  </a:lnTo>
                  <a:close/>
                </a:path>
              </a:pathLst>
            </a:custGeom>
            <a:solidFill>
              <a:srgbClr val="E0F4F4"/>
            </a:solidFill>
          </p:spPr>
        </p:sp>
        <p:sp>
          <p:nvSpPr>
            <p:cNvPr id="152" name="TextBox 39"/>
            <p:cNvSpPr txBox="1"/>
            <p:nvPr/>
          </p:nvSpPr>
          <p:spPr>
            <a:xfrm>
              <a:off x="0" y="-47625"/>
              <a:ext cx="224626" cy="430587"/>
            </a:xfrm>
            <a:prstGeom prst="rect">
              <a:avLst/>
            </a:prstGeom>
          </p:spPr>
          <p:txBody>
            <a:bodyPr lIns="50800" tIns="50800" rIns="50800" bIns="50800" rtlCol="0" anchor="ctr"/>
            <a:lstStyle/>
            <a:p>
              <a:pPr algn="ctr">
                <a:lnSpc>
                  <a:spcPts val="3359"/>
                </a:lnSpc>
              </a:pPr>
              <a:r>
                <a:rPr lang="en-US" sz="2400" b="1" dirty="0">
                  <a:solidFill>
                    <a:srgbClr val="7CD4D2"/>
                  </a:solidFill>
                  <a:latin typeface="Aileron Bold"/>
                  <a:ea typeface="Aileron Bold"/>
                  <a:cs typeface="Aileron Bold"/>
                  <a:sym typeface="Aileron Bold"/>
                </a:rPr>
                <a:t>01</a:t>
              </a:r>
            </a:p>
          </p:txBody>
        </p:sp>
      </p:grpSp>
      <p:sp>
        <p:nvSpPr>
          <p:cNvPr id="156" name="Freeform 11"/>
          <p:cNvSpPr/>
          <p:nvPr/>
        </p:nvSpPr>
        <p:spPr>
          <a:xfrm>
            <a:off x="8563233" y="2228936"/>
            <a:ext cx="604920" cy="488473"/>
          </a:xfrm>
          <a:custGeom>
            <a:avLst/>
            <a:gdLst/>
            <a:ahLst/>
            <a:cxnLst/>
            <a:rect l="l" t="t" r="r" b="b"/>
            <a:pathLst>
              <a:path w="604920" h="488473">
                <a:moveTo>
                  <a:pt x="0" y="0"/>
                </a:moveTo>
                <a:lnTo>
                  <a:pt x="604921" y="0"/>
                </a:lnTo>
                <a:lnTo>
                  <a:pt x="604921" y="488473"/>
                </a:lnTo>
                <a:lnTo>
                  <a:pt x="0" y="488473"/>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158" name="Freeform 13"/>
          <p:cNvSpPr/>
          <p:nvPr/>
        </p:nvSpPr>
        <p:spPr>
          <a:xfrm>
            <a:off x="7031728" y="3979604"/>
            <a:ext cx="498571" cy="498571"/>
          </a:xfrm>
          <a:custGeom>
            <a:avLst/>
            <a:gdLst/>
            <a:ahLst/>
            <a:cxnLst/>
            <a:rect l="l" t="t" r="r" b="b"/>
            <a:pathLst>
              <a:path w="498571" h="498571">
                <a:moveTo>
                  <a:pt x="0" y="0"/>
                </a:moveTo>
                <a:lnTo>
                  <a:pt x="498571" y="0"/>
                </a:lnTo>
                <a:lnTo>
                  <a:pt x="498571" y="498571"/>
                </a:lnTo>
                <a:lnTo>
                  <a:pt x="0" y="498571"/>
                </a:lnTo>
                <a:lnTo>
                  <a:pt x="0" y="0"/>
                </a:lnTo>
                <a:close/>
              </a:path>
            </a:pathLst>
          </a:custGeom>
          <a:blipFill>
            <a:blip r:embed="rId26">
              <a:extLst>
                <a:ext uri="{96DAC541-7B7A-43D3-8B79-37D633B846F1}">
                  <asvg:svgBlip xmlns="" xmlns:asvg="http://schemas.microsoft.com/office/drawing/2016/SVG/main" r:embed="rId14"/>
                </a:ext>
              </a:extLst>
            </a:blip>
            <a:stretch>
              <a:fillRect/>
            </a:stretch>
          </a:blipFill>
          <a:ln cap="sq">
            <a:noFill/>
            <a:prstDash val="solid"/>
            <a:miter/>
          </a:ln>
        </p:spPr>
      </p:sp>
      <p:sp>
        <p:nvSpPr>
          <p:cNvPr id="159" name="Freeform 14"/>
          <p:cNvSpPr/>
          <p:nvPr/>
        </p:nvSpPr>
        <p:spPr>
          <a:xfrm>
            <a:off x="5292221" y="5710467"/>
            <a:ext cx="552988" cy="443119"/>
          </a:xfrm>
          <a:custGeom>
            <a:avLst/>
            <a:gdLst/>
            <a:ahLst/>
            <a:cxnLst/>
            <a:rect l="l" t="t" r="r" b="b"/>
            <a:pathLst>
              <a:path w="552988" h="552988">
                <a:moveTo>
                  <a:pt x="0" y="0"/>
                </a:moveTo>
                <a:lnTo>
                  <a:pt x="552988" y="0"/>
                </a:lnTo>
                <a:lnTo>
                  <a:pt x="552988" y="552988"/>
                </a:lnTo>
                <a:lnTo>
                  <a:pt x="0" y="552988"/>
                </a:lnTo>
                <a:lnTo>
                  <a:pt x="0" y="0"/>
                </a:lnTo>
                <a:close/>
              </a:path>
            </a:pathLst>
          </a:custGeom>
          <a:blipFill>
            <a:blip r:embed="rId27">
              <a:extLst>
                <a:ext uri="{96DAC541-7B7A-43D3-8B79-37D633B846F1}">
                  <asvg:svgBlip xmlns="" xmlns:asvg="http://schemas.microsoft.com/office/drawing/2016/SVG/main" r:embed="rId16"/>
                </a:ext>
              </a:extLst>
            </a:blip>
            <a:stretch>
              <a:fillRect/>
            </a:stretch>
          </a:blipFill>
          <a:ln cap="sq">
            <a:noFill/>
            <a:prstDash val="solid"/>
            <a:miter/>
          </a:ln>
        </p:spPr>
      </p:sp>
      <p:sp>
        <p:nvSpPr>
          <p:cNvPr id="160" name="Freeform 15"/>
          <p:cNvSpPr/>
          <p:nvPr/>
        </p:nvSpPr>
        <p:spPr>
          <a:xfrm>
            <a:off x="3797454" y="7285669"/>
            <a:ext cx="576360" cy="576360"/>
          </a:xfrm>
          <a:custGeom>
            <a:avLst/>
            <a:gdLst/>
            <a:ahLst/>
            <a:cxnLst/>
            <a:rect l="l" t="t" r="r" b="b"/>
            <a:pathLst>
              <a:path w="576360" h="576360">
                <a:moveTo>
                  <a:pt x="0" y="0"/>
                </a:moveTo>
                <a:lnTo>
                  <a:pt x="576360" y="0"/>
                </a:lnTo>
                <a:lnTo>
                  <a:pt x="576360" y="576360"/>
                </a:lnTo>
                <a:lnTo>
                  <a:pt x="0" y="576360"/>
                </a:lnTo>
                <a:lnTo>
                  <a:pt x="0" y="0"/>
                </a:lnTo>
                <a:close/>
              </a:path>
            </a:pathLst>
          </a:custGeom>
          <a:blipFill>
            <a:blip r:embed="rId28">
              <a:extLst>
                <a:ext uri="{96DAC541-7B7A-43D3-8B79-37D633B846F1}">
                  <asvg:svgBlip xmlns="" xmlns:asvg="http://schemas.microsoft.com/office/drawing/2016/SVG/main" r:embed="rId29"/>
                </a:ext>
              </a:extLst>
            </a:blip>
            <a:stretch>
              <a:fillRect/>
            </a:stretch>
          </a:blipFill>
          <a:ln cap="sq">
            <a:noFill/>
            <a:prstDash val="solid"/>
            <a:miter/>
          </a:ln>
        </p:spPr>
      </p:sp>
      <p:sp>
        <p:nvSpPr>
          <p:cNvPr id="161" name="Freeform 12"/>
          <p:cNvSpPr/>
          <p:nvPr/>
        </p:nvSpPr>
        <p:spPr>
          <a:xfrm>
            <a:off x="2377422" y="9075042"/>
            <a:ext cx="493959" cy="513204"/>
          </a:xfrm>
          <a:custGeom>
            <a:avLst/>
            <a:gdLst/>
            <a:ahLst/>
            <a:cxnLst/>
            <a:rect l="l" t="t" r="r" b="b"/>
            <a:pathLst>
              <a:path w="493959" h="513204">
                <a:moveTo>
                  <a:pt x="0" y="0"/>
                </a:moveTo>
                <a:lnTo>
                  <a:pt x="493959" y="0"/>
                </a:lnTo>
                <a:lnTo>
                  <a:pt x="493959" y="513204"/>
                </a:lnTo>
                <a:lnTo>
                  <a:pt x="0" y="513204"/>
                </a:lnTo>
                <a:lnTo>
                  <a:pt x="0" y="0"/>
                </a:lnTo>
                <a:close/>
              </a:path>
            </a:pathLst>
          </a:custGeom>
          <a:blipFill>
            <a:blip r:embed="rId30">
              <a:extLst>
                <a:ext uri="{96DAC541-7B7A-43D3-8B79-37D633B846F1}">
                  <asvg:svgBlip xmlns="" xmlns:asvg="http://schemas.microsoft.com/office/drawing/2016/SVG/main" r:embed="rId12"/>
                </a:ext>
              </a:extLst>
            </a:blip>
            <a:stretch>
              <a:fillRect/>
            </a:stretch>
          </a:blipFill>
          <a:ln cap="sq">
            <a:noFill/>
            <a:prstDash val="solid"/>
            <a:miter/>
          </a:ln>
        </p:spPr>
      </p:sp>
      <p:sp>
        <p:nvSpPr>
          <p:cNvPr id="176" name="TextBox 39"/>
          <p:cNvSpPr txBox="1"/>
          <p:nvPr/>
        </p:nvSpPr>
        <p:spPr>
          <a:xfrm>
            <a:off x="8778158" y="8198498"/>
            <a:ext cx="852876" cy="1634886"/>
          </a:xfrm>
          <a:prstGeom prst="rect">
            <a:avLst/>
          </a:prstGeom>
        </p:spPr>
        <p:txBody>
          <a:bodyPr lIns="50800" tIns="50800" rIns="50800" bIns="50800" rtlCol="0" anchor="ctr"/>
          <a:lstStyle/>
          <a:p>
            <a:pPr algn="ctr">
              <a:lnSpc>
                <a:spcPts val="3359"/>
              </a:lnSpc>
            </a:pPr>
            <a:endParaRPr lang="en-US" sz="2400" b="1" dirty="0">
              <a:solidFill>
                <a:srgbClr val="7CD4D2"/>
              </a:solidFill>
              <a:latin typeface="Aileron Bold"/>
              <a:ea typeface="Aileron Bold"/>
              <a:cs typeface="Aileron Bold"/>
              <a:sym typeface="Aileron Bold"/>
            </a:endParaRPr>
          </a:p>
        </p:txBody>
      </p:sp>
    </p:spTree>
    <p:extLst>
      <p:ext uri="{BB962C8B-B14F-4D97-AF65-F5344CB8AC3E}">
        <p14:creationId xmlns:p14="http://schemas.microsoft.com/office/powerpoint/2010/main" val="2330119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3836</TotalTime>
  <Words>2528</Words>
  <Application>Microsoft Office PowerPoint</Application>
  <PresentationFormat>Произвольный</PresentationFormat>
  <Paragraphs>507</Paragraphs>
  <Slides>37</Slides>
  <Notes>1</Notes>
  <HiddenSlides>0</HiddenSlides>
  <MMClips>0</MMClips>
  <ScaleCrop>false</ScaleCrop>
  <HeadingPairs>
    <vt:vector size="6" baseType="variant">
      <vt:variant>
        <vt:lpstr>Использованные шрифты</vt:lpstr>
      </vt:variant>
      <vt:variant>
        <vt:i4>21</vt:i4>
      </vt:variant>
      <vt:variant>
        <vt:lpstr>Тема</vt:lpstr>
      </vt:variant>
      <vt:variant>
        <vt:i4>1</vt:i4>
      </vt:variant>
      <vt:variant>
        <vt:lpstr>Заголовки слайдов</vt:lpstr>
      </vt:variant>
      <vt:variant>
        <vt:i4>37</vt:i4>
      </vt:variant>
    </vt:vector>
  </HeadingPairs>
  <TitlesOfParts>
    <vt:vector size="59" baseType="lpstr">
      <vt:lpstr>Arial</vt:lpstr>
      <vt:lpstr>Sitka Heading</vt:lpstr>
      <vt:lpstr>Tahoma</vt:lpstr>
      <vt:lpstr>Calibri</vt:lpstr>
      <vt:lpstr>Century Schoolbook</vt:lpstr>
      <vt:lpstr>TT Norms</vt:lpstr>
      <vt:lpstr>DM Sans Bold</vt:lpstr>
      <vt:lpstr>Canva Sans Bold</vt:lpstr>
      <vt:lpstr>Sitka Banner</vt:lpstr>
      <vt:lpstr>Sitka Small Semibold</vt:lpstr>
      <vt:lpstr>TT Norms Bold</vt:lpstr>
      <vt:lpstr>Aileron</vt:lpstr>
      <vt:lpstr>Aileron Bold</vt:lpstr>
      <vt:lpstr>Aileron Italics</vt:lpstr>
      <vt:lpstr>Bricolage Grotesque Bold</vt:lpstr>
      <vt:lpstr>Aileron Bold Italics</vt:lpstr>
      <vt:lpstr>Aileron Ultra-Bold</vt:lpstr>
      <vt:lpstr>맑은 고딕</vt:lpstr>
      <vt:lpstr>Be Vietnam Medium</vt:lpstr>
      <vt:lpstr>Times New Roman</vt:lpstr>
      <vt:lpstr>Canva Sans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Галинка</dc:creator>
  <cp:lastModifiedBy>User</cp:lastModifiedBy>
  <cp:revision>192</cp:revision>
  <dcterms:created xsi:type="dcterms:W3CDTF">2006-08-16T00:00:00Z</dcterms:created>
  <dcterms:modified xsi:type="dcterms:W3CDTF">2026-02-19T07:40:01Z</dcterms:modified>
  <dc:identifier>DAGgapEaQNY</dc:identifier>
</cp:coreProperties>
</file>