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0" r:id="rId3"/>
    <p:sldId id="271" r:id="rId4"/>
    <p:sldId id="261" r:id="rId5"/>
    <p:sldId id="262" r:id="rId6"/>
    <p:sldId id="263" r:id="rId7"/>
    <p:sldId id="285" r:id="rId8"/>
    <p:sldId id="286" r:id="rId9"/>
    <p:sldId id="265" r:id="rId10"/>
    <p:sldId id="264" r:id="rId11"/>
    <p:sldId id="270" r:id="rId12"/>
    <p:sldId id="266" r:id="rId13"/>
    <p:sldId id="267" r:id="rId14"/>
    <p:sldId id="268" r:id="rId15"/>
    <p:sldId id="26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1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5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6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6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E4831-82BB-4F4E-892F-6C5EBD82AAC9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15374-7F19-4A6D-821D-DAE99A1934D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7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4.wdp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704E5A-F171-A870-3AD9-B931C6732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97" y="0"/>
            <a:ext cx="9630103" cy="6858000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0" y="0"/>
            <a:ext cx="8686800" cy="24223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20" y="189186"/>
            <a:ext cx="7806559" cy="2293883"/>
          </a:xfrm>
        </p:spPr>
        <p:txBody>
          <a:bodyPr>
            <a:normAutofit/>
          </a:bodyPr>
          <a:lstStyle/>
          <a:p>
            <a:r>
              <a:rPr lang="uk-UA" sz="4400" b="1" dirty="0" err="1"/>
              <a:t>Домедична</a:t>
            </a:r>
            <a:r>
              <a:rPr lang="uk-UA" sz="4400" b="1" dirty="0"/>
              <a:t> допомога </a:t>
            </a:r>
            <a:r>
              <a:rPr lang="uk-UA" sz="4400" dirty="0"/>
              <a:t>— це прості невідкладні медичні дії, що виконуються терміново.</a:t>
            </a:r>
            <a:endParaRPr lang="en-US" sz="4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BAAE96-5825-4FE8-6F0A-AA78032E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92" y="2764030"/>
            <a:ext cx="59626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90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2"/>
            <a:ext cx="9705811" cy="10416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</a:t>
            </a:r>
            <a:r>
              <a:rPr lang="uk-UA" sz="4800" b="1" dirty="0" err="1"/>
              <a:t>опіках</a:t>
            </a:r>
            <a:r>
              <a:rPr lang="uk-UA" sz="4800" b="1" dirty="0"/>
              <a:t>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320842" y="1451245"/>
            <a:ext cx="11245852" cy="234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4000" dirty="0" err="1"/>
              <a:t>Уражену</a:t>
            </a:r>
            <a:r>
              <a:rPr lang="ru-RU" sz="4000" dirty="0"/>
              <a:t> </a:t>
            </a:r>
            <a:r>
              <a:rPr lang="ru-RU" sz="4000" dirty="0" err="1"/>
              <a:t>частину</a:t>
            </a:r>
            <a:r>
              <a:rPr lang="ru-RU" sz="4000" dirty="0"/>
              <a:t> </a:t>
            </a:r>
            <a:r>
              <a:rPr lang="ru-RU" sz="4000" dirty="0" err="1"/>
              <a:t>тіла</a:t>
            </a:r>
            <a:r>
              <a:rPr lang="ru-RU" sz="4000" dirty="0"/>
              <a:t> </a:t>
            </a:r>
            <a:r>
              <a:rPr lang="ru-RU" sz="4000" dirty="0" err="1"/>
              <a:t>потрібно</a:t>
            </a:r>
            <a:r>
              <a:rPr lang="ru-RU" sz="4000" dirty="0"/>
              <a:t> </a:t>
            </a:r>
            <a:r>
              <a:rPr lang="ru-RU" sz="4000" dirty="0" err="1"/>
              <a:t>підставити</a:t>
            </a:r>
            <a:r>
              <a:rPr lang="ru-RU" sz="4000" dirty="0"/>
              <a:t> </a:t>
            </a:r>
            <a:r>
              <a:rPr lang="ru-RU" sz="4000" dirty="0" err="1"/>
              <a:t>під</a:t>
            </a:r>
            <a:r>
              <a:rPr lang="ru-RU" sz="4000" dirty="0"/>
              <a:t> </a:t>
            </a:r>
            <a:r>
              <a:rPr lang="ru-RU" sz="4000" dirty="0" err="1"/>
              <a:t>струмінь</a:t>
            </a:r>
            <a:r>
              <a:rPr lang="ru-RU" sz="4000" dirty="0"/>
              <a:t> </a:t>
            </a:r>
            <a:r>
              <a:rPr lang="ru-RU" sz="4000" dirty="0" err="1"/>
              <a:t>холодної</a:t>
            </a:r>
            <a:r>
              <a:rPr lang="ru-RU" sz="4000" dirty="0"/>
              <a:t> води і </a:t>
            </a:r>
            <a:r>
              <a:rPr lang="ru-RU" sz="4000" dirty="0" err="1"/>
              <a:t>тримати</a:t>
            </a:r>
            <a:r>
              <a:rPr lang="ru-RU" sz="4000" dirty="0"/>
              <a:t> 10-15 </a:t>
            </a:r>
            <a:r>
              <a:rPr lang="ru-RU" sz="4000" dirty="0" err="1"/>
              <a:t>хвилин</a:t>
            </a:r>
            <a:r>
              <a:rPr lang="ru-RU" sz="4000" dirty="0"/>
              <a:t>.</a:t>
            </a:r>
          </a:p>
          <a:p>
            <a:pPr marL="742950" indent="-742950" algn="l">
              <a:buAutoNum type="arabicPeriod"/>
            </a:pPr>
            <a:r>
              <a:rPr lang="uk-UA" sz="4000" dirty="0"/>
              <a:t>Накласти стерильну або чисту пов’язку.</a:t>
            </a:r>
          </a:p>
          <a:p>
            <a:pPr marL="742950" indent="-742950" algn="just">
              <a:buAutoNum type="arabicPeriod"/>
            </a:pPr>
            <a:r>
              <a:rPr lang="uk-UA" sz="4000" dirty="0"/>
              <a:t>За необхідності звернутись до лікаря.</a:t>
            </a:r>
          </a:p>
          <a:p>
            <a:pPr marL="742950" indent="-742950" algn="just">
              <a:buAutoNum type="arabicPeriod"/>
            </a:pPr>
            <a:r>
              <a:rPr lang="uk-UA" sz="4000" dirty="0"/>
              <a:t>Пити достатню кількість води.</a:t>
            </a:r>
          </a:p>
          <a:p>
            <a:pPr marL="742950" indent="-742950">
              <a:buAutoNum type="arabicPeriod"/>
            </a:pPr>
            <a:endParaRPr lang="uk-UA" sz="4400" b="1" dirty="0"/>
          </a:p>
          <a:p>
            <a:endParaRPr lang="uk-UA" sz="4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19CB3C-2D60-496C-E746-DE655595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3977865"/>
            <a:ext cx="3403962" cy="2643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3A39AA-D6AE-4197-E81B-A1E4FC18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7" t="20158" r="15969" b="19973"/>
          <a:stretch/>
        </p:blipFill>
        <p:spPr>
          <a:xfrm>
            <a:off x="3945908" y="3951260"/>
            <a:ext cx="5632707" cy="2669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4A9D33-FB72-639F-A3AB-4FD765B20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53" r="32264"/>
          <a:stretch/>
        </p:blipFill>
        <p:spPr>
          <a:xfrm>
            <a:off x="9799720" y="2283818"/>
            <a:ext cx="1704473" cy="48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0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2"/>
            <a:ext cx="9705811" cy="10416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</a:t>
            </a:r>
            <a:r>
              <a:rPr lang="uk-UA" sz="4800" b="1" dirty="0" err="1"/>
              <a:t>опіках</a:t>
            </a:r>
            <a:r>
              <a:rPr lang="uk-UA" sz="4800" b="1" dirty="0"/>
              <a:t>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320842" y="1451245"/>
            <a:ext cx="11245852" cy="234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4400" b="1" dirty="0"/>
          </a:p>
          <a:p>
            <a:endParaRPr lang="uk-UA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7D5D4-9800-D53A-1051-316E2C84E2B7}"/>
              </a:ext>
            </a:extLst>
          </p:cNvPr>
          <p:cNvSpPr txBox="1"/>
          <p:nvPr/>
        </p:nvSpPr>
        <p:spPr>
          <a:xfrm>
            <a:off x="625306" y="1414718"/>
            <a:ext cx="872364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ЧОГО РОБИТИ НЕ МОЖНА?</a:t>
            </a:r>
          </a:p>
          <a:p>
            <a:endParaRPr lang="uk-UA" sz="2400" dirty="0"/>
          </a:p>
          <a:p>
            <a:r>
              <a:rPr lang="uk-UA" sz="2400" dirty="0"/>
              <a:t>Не можна прикладати до рани лід – це додатковий </a:t>
            </a:r>
            <a:r>
              <a:rPr lang="uk-UA" sz="2400" dirty="0" err="1"/>
              <a:t>травмуючий</a:t>
            </a:r>
            <a:r>
              <a:rPr lang="uk-UA" sz="2400" dirty="0"/>
              <a:t> фактор.</a:t>
            </a:r>
          </a:p>
          <a:p>
            <a:endParaRPr lang="uk-UA" sz="2400" dirty="0"/>
          </a:p>
          <a:p>
            <a:r>
              <a:rPr lang="uk-UA" sz="2400" dirty="0"/>
              <a:t>Не можна обробляти рану підручними засобами: олією, сметаною, будь-якими кремами тощо.</a:t>
            </a:r>
          </a:p>
          <a:p>
            <a:endParaRPr lang="uk-UA" sz="2400" dirty="0"/>
          </a:p>
          <a:p>
            <a:r>
              <a:rPr lang="uk-UA" sz="2400" dirty="0"/>
              <a:t>Також під забороною спиртові засоби – вони лише посилять больовий синдром.</a:t>
            </a:r>
          </a:p>
          <a:p>
            <a:endParaRPr lang="uk-UA" sz="2400" dirty="0"/>
          </a:p>
          <a:p>
            <a:r>
              <a:rPr lang="uk-UA" sz="2400" dirty="0"/>
              <a:t>Не можна проколювати пухирі – це ще один шлях до зараження рани та додаткового травмування тканин.</a:t>
            </a:r>
            <a:endParaRPr lang="en-US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55DAAD-7F44-CEFA-F216-B62290E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656" y="2883357"/>
            <a:ext cx="1818290" cy="1818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55BF6C-3B4E-71C6-7EE2-DCB2B879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703" y="1451245"/>
            <a:ext cx="1786991" cy="1338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4C5276-2BAB-D8F8-792C-FE913B5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649" y="4139940"/>
            <a:ext cx="1159229" cy="17067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B87E9-35E8-1956-4C6A-481DAB18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174" y="5493585"/>
            <a:ext cx="1727473" cy="1217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FAAC0-8CDB-D646-8A28-6D0A1B8A0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898">
            <a:off x="9710974" y="860064"/>
            <a:ext cx="2525572" cy="25255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319664-FE65-09A3-20A5-6A4639F55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9092">
            <a:off x="8850666" y="2459847"/>
            <a:ext cx="2514354" cy="25143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C5135C-1E02-D7FC-A736-964D013C1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9856">
            <a:off x="10131986" y="3792502"/>
            <a:ext cx="2185737" cy="21857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52BE08-14AE-45F8-A12E-0C12F1494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18631">
            <a:off x="8624027" y="5248091"/>
            <a:ext cx="2156353" cy="21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77DC66-2FE8-F84C-6C3C-E8216F7EE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4" b="16086"/>
          <a:stretch/>
        </p:blipFill>
        <p:spPr>
          <a:xfrm>
            <a:off x="7142875" y="3577367"/>
            <a:ext cx="4520269" cy="3073777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2"/>
            <a:ext cx="9705811" cy="10416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</a:t>
            </a:r>
            <a:r>
              <a:rPr lang="uk-UA" sz="4800" b="1" dirty="0" err="1"/>
              <a:t>опіках</a:t>
            </a:r>
            <a:r>
              <a:rPr lang="uk-UA" sz="4800" b="1" dirty="0"/>
              <a:t>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320842" y="1451245"/>
            <a:ext cx="11245852" cy="234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CA121-D844-9C0E-D63A-53AD0D987B85}"/>
              </a:ext>
            </a:extLst>
          </p:cNvPr>
          <p:cNvSpPr txBox="1"/>
          <p:nvPr/>
        </p:nvSpPr>
        <p:spPr>
          <a:xfrm>
            <a:off x="280937" y="1409231"/>
            <a:ext cx="11013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ЯКЩО:</a:t>
            </a:r>
          </a:p>
          <a:p>
            <a:r>
              <a:rPr lang="uk-UA" sz="2400" dirty="0"/>
              <a:t>Опік більший за розмір долоні.</a:t>
            </a:r>
          </a:p>
          <a:p>
            <a:r>
              <a:rPr lang="uk-UA" sz="2400" dirty="0"/>
              <a:t>Опік знаходиться на обличчі або в області статевих органів і виражений пухирями.</a:t>
            </a:r>
          </a:p>
          <a:p>
            <a:r>
              <a:rPr lang="uk-UA" sz="2400" dirty="0"/>
              <a:t>Опік невеликий, проте глибокий. Про це може свідчити відкрита рана.</a:t>
            </a:r>
          </a:p>
          <a:p>
            <a:r>
              <a:rPr lang="uk-UA" sz="2400" dirty="0"/>
              <a:t>Опік супроводжується </a:t>
            </a:r>
            <a:r>
              <a:rPr lang="uk-UA" sz="2400" dirty="0" err="1"/>
              <a:t>обвугленням</a:t>
            </a:r>
            <a:r>
              <a:rPr lang="uk-UA" sz="2400" dirty="0"/>
              <a:t> шкіри.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Потрібно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викликати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екстрену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медичну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допомогу</a:t>
            </a:r>
            <a:r>
              <a:rPr lang="ru-RU" sz="2400" dirty="0">
                <a:solidFill>
                  <a:srgbClr val="FF0000"/>
                </a:solidFill>
              </a:rPr>
              <a:t>!  </a:t>
            </a: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056B0-B223-67F0-720F-FAF91868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92" y="3762754"/>
            <a:ext cx="2512591" cy="2888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153B35-9B1F-168C-DD1E-3D866A11E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401" y="4089544"/>
            <a:ext cx="3593056" cy="23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8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3805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146" y="227489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короткочасній втраті свідомості.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473074" y="1643319"/>
            <a:ext cx="11245852" cy="234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4000" dirty="0"/>
              <a:t>Надати доступ свіжого повітря</a:t>
            </a:r>
          </a:p>
          <a:p>
            <a:pPr marL="742950" indent="-742950" algn="just">
              <a:buAutoNum type="arabicPeriod"/>
            </a:pPr>
            <a:r>
              <a:rPr lang="uk-UA" sz="4000" dirty="0"/>
              <a:t>Покласти нижні кінцівки вище рівня голови</a:t>
            </a:r>
          </a:p>
          <a:p>
            <a:pPr marL="742950" indent="-742950" algn="just">
              <a:buAutoNum type="arabicPeriod"/>
            </a:pPr>
            <a:r>
              <a:rPr lang="uk-UA" sz="4000" dirty="0"/>
              <a:t> Викликати екстрену медичну допомогу</a:t>
            </a:r>
            <a:endParaRPr lang="uk-UA" sz="4400" dirty="0"/>
          </a:p>
          <a:p>
            <a:endParaRPr lang="uk-UA" sz="4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2EAA2-DA48-B674-3E66-736C33EE0F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19" y="3357192"/>
            <a:ext cx="3420916" cy="34685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3845E1-60BC-24B5-E198-E1663B6F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146" y="3500808"/>
            <a:ext cx="5208050" cy="32458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92396-4A1B-9FF0-947D-4C988CC2F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3" y="3716680"/>
            <a:ext cx="461507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0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3805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146" y="227489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втраті свідомості.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349545" y="1789385"/>
            <a:ext cx="10883385" cy="2033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4400" dirty="0"/>
          </a:p>
          <a:p>
            <a:pPr algn="l"/>
            <a:r>
              <a:rPr lang="uk-UA" sz="11200" dirty="0"/>
              <a:t>Потрібно запитати у людини голосно “Чи потрібна якась допомога?” </a:t>
            </a:r>
          </a:p>
          <a:p>
            <a:pPr algn="l"/>
            <a:r>
              <a:rPr lang="uk-UA" sz="11200" dirty="0" err="1"/>
              <a:t>Визначіть</a:t>
            </a:r>
            <a:r>
              <a:rPr lang="uk-UA" sz="11200" dirty="0"/>
              <a:t> наявність дихання.</a:t>
            </a:r>
          </a:p>
          <a:p>
            <a:pPr algn="l"/>
            <a:r>
              <a:rPr lang="uk-UA" sz="11200" dirty="0"/>
              <a:t>Оцінити наявність пульсу (на руці або в ділянці шиї);</a:t>
            </a:r>
          </a:p>
          <a:p>
            <a:pPr algn="l"/>
            <a:r>
              <a:rPr lang="uk-UA" sz="11200" dirty="0"/>
              <a:t>Та викликати екстрену медичну допомогу!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5C23A-7E64-4E16-D580-5DEB9B3C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73" y="3772244"/>
            <a:ext cx="2689334" cy="2913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FC5741-357A-21B2-4A65-96B805410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29" y="3823139"/>
            <a:ext cx="4880178" cy="2883308"/>
          </a:xfrm>
          <a:prstGeom prst="rect">
            <a:avLst/>
          </a:prstGeom>
        </p:spPr>
      </p:pic>
      <p:sp>
        <p:nvSpPr>
          <p:cNvPr id="8" name="Підзаголовок 2">
            <a:extLst>
              <a:ext uri="{FF2B5EF4-FFF2-40B4-BE49-F238E27FC236}">
                <a16:creationId xmlns:a16="http://schemas.microsoft.com/office/drawing/2014/main" id="{B36C0DDD-B7F4-14D7-8E20-59DAD25AB713}"/>
              </a:ext>
            </a:extLst>
          </p:cNvPr>
          <p:cNvSpPr txBox="1">
            <a:spLocks/>
          </p:cNvSpPr>
          <p:nvPr/>
        </p:nvSpPr>
        <p:spPr>
          <a:xfrm>
            <a:off x="6925621" y="3267403"/>
            <a:ext cx="1075380" cy="638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4800" b="1" dirty="0">
                <a:solidFill>
                  <a:srgbClr val="C00000"/>
                </a:solidFill>
              </a:rPr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val="82169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8B950C-D02D-17FF-B756-D591D18D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757" y="4867166"/>
            <a:ext cx="1818523" cy="1818523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3805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146" y="227489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/>
              <a:t>Як зробити вдома аптечку першої допомоги?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123450" y="1608080"/>
            <a:ext cx="11245852" cy="646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7BABAC-E476-AB35-42FE-409E87CD4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655" t="15360" r="5956" b="18769"/>
          <a:stretch/>
        </p:blipFill>
        <p:spPr>
          <a:xfrm>
            <a:off x="183754" y="1834323"/>
            <a:ext cx="3618939" cy="2769209"/>
          </a:xfrm>
          <a:prstGeom prst="rect">
            <a:avLst/>
          </a:prstGeom>
        </p:spPr>
      </p:pic>
      <p:sp>
        <p:nvSpPr>
          <p:cNvPr id="6" name="Підзаголовок 2">
            <a:extLst>
              <a:ext uri="{FF2B5EF4-FFF2-40B4-BE49-F238E27FC236}">
                <a16:creationId xmlns:a16="http://schemas.microsoft.com/office/drawing/2014/main" id="{C368E883-0576-BB6C-790B-CFCAAEF08F95}"/>
              </a:ext>
            </a:extLst>
          </p:cNvPr>
          <p:cNvSpPr txBox="1">
            <a:spLocks/>
          </p:cNvSpPr>
          <p:nvPr/>
        </p:nvSpPr>
        <p:spPr>
          <a:xfrm>
            <a:off x="3925736" y="1769678"/>
            <a:ext cx="6082197" cy="3582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3600" b="1" dirty="0"/>
              <a:t>Бинт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Антисептичний засіб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Ножиці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Термометр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Пластир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Стерильні марлеві </a:t>
            </a:r>
            <a:r>
              <a:rPr lang="uk-UA" sz="3600" b="1" dirty="0" err="1"/>
              <a:t>серветкі</a:t>
            </a:r>
            <a:endParaRPr lang="uk-UA" sz="3600" b="1" dirty="0"/>
          </a:p>
          <a:p>
            <a:pPr marL="742950" indent="-742950" algn="l">
              <a:buAutoNum type="arabicPeriod"/>
            </a:pPr>
            <a:r>
              <a:rPr lang="uk-UA" sz="3600" b="1" dirty="0"/>
              <a:t>Знеболювальний засіб</a:t>
            </a:r>
          </a:p>
          <a:p>
            <a:pPr marL="742950" indent="-742950" algn="l">
              <a:buAutoNum type="arabicPeriod"/>
            </a:pPr>
            <a:r>
              <a:rPr lang="uk-UA" sz="3600" b="1" dirty="0"/>
              <a:t>Відріз марлевий медичний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0DD231-A592-E3C1-2929-F26484BA7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83" r="23026"/>
          <a:stretch/>
        </p:blipFill>
        <p:spPr>
          <a:xfrm>
            <a:off x="10405515" y="2416274"/>
            <a:ext cx="930870" cy="19316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7FA05E-20F9-AEA1-81DA-D47812017D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85" b="27263"/>
          <a:stretch/>
        </p:blipFill>
        <p:spPr>
          <a:xfrm>
            <a:off x="9910931" y="4347908"/>
            <a:ext cx="1920039" cy="937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BF0E6E-6ED7-DAF2-6F43-3266019FC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410" y="5259665"/>
            <a:ext cx="1307637" cy="12902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D7CC64-9D0F-D3C9-182C-7FA8314E66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840" b="20114"/>
          <a:stretch/>
        </p:blipFill>
        <p:spPr>
          <a:xfrm>
            <a:off x="5642106" y="5281202"/>
            <a:ext cx="2185753" cy="12687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2B2AE4-AC87-72E3-D92F-162C53AF01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414" b="30551"/>
          <a:stretch/>
        </p:blipFill>
        <p:spPr>
          <a:xfrm>
            <a:off x="3272942" y="5665013"/>
            <a:ext cx="2133186" cy="8326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FDB73E-7795-A10F-555F-D1DD13F72F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0757" y="1713158"/>
            <a:ext cx="2166127" cy="9451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550928-673A-F20D-A3E7-2B1C84D8EC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046" b="19885"/>
          <a:stretch/>
        </p:blipFill>
        <p:spPr>
          <a:xfrm>
            <a:off x="728065" y="5066627"/>
            <a:ext cx="2389789" cy="14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1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79D11E-E934-A108-06F7-1FFA43E7B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0473" b="8359"/>
          <a:stretch/>
        </p:blipFill>
        <p:spPr>
          <a:xfrm>
            <a:off x="9325845" y="3878710"/>
            <a:ext cx="2483070" cy="2541667"/>
          </a:xfrm>
          <a:prstGeom prst="rect">
            <a:avLst/>
          </a:prstGeom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257C716-859E-7F63-0A8F-7D755FF3AF2E}"/>
              </a:ext>
            </a:extLst>
          </p:cNvPr>
          <p:cNvSpPr/>
          <p:nvPr/>
        </p:nvSpPr>
        <p:spPr>
          <a:xfrm>
            <a:off x="3317727" y="3913686"/>
            <a:ext cx="3736429" cy="254166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890752" y="172311"/>
            <a:ext cx="9963807" cy="31857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4358" y="266351"/>
            <a:ext cx="9600461" cy="1270234"/>
          </a:xfrm>
        </p:spPr>
        <p:txBody>
          <a:bodyPr>
            <a:noAutofit/>
          </a:bodyPr>
          <a:lstStyle/>
          <a:p>
            <a:r>
              <a:rPr lang="uk-UA" sz="4000" b="1" dirty="0"/>
              <a:t>Якщо щось трапилось і необхідно надати першу допомогу, намагайтеся не панікувати, відразу покликати когось з дорослих, а при необхідності зателефонувати за номером </a:t>
            </a:r>
            <a:r>
              <a:rPr lang="uk-UA" sz="4000" b="1" dirty="0">
                <a:solidFill>
                  <a:srgbClr val="C00000"/>
                </a:solidFill>
              </a:rPr>
              <a:t>103.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123450" y="1608080"/>
            <a:ext cx="11245852" cy="646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2813D3-1A41-6CC1-1EE9-1E97A2371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86953"/>
            <a:ext cx="3571047" cy="3571047"/>
          </a:xfrm>
          <a:prstGeom prst="rect">
            <a:avLst/>
          </a:prstGeom>
        </p:spPr>
      </p:pic>
      <p:sp>
        <p:nvSpPr>
          <p:cNvPr id="21" name="Підзаголовок 2">
            <a:extLst>
              <a:ext uri="{FF2B5EF4-FFF2-40B4-BE49-F238E27FC236}">
                <a16:creationId xmlns:a16="http://schemas.microsoft.com/office/drawing/2014/main" id="{864725F5-BA9C-6B5E-7608-F45D116F5496}"/>
              </a:ext>
            </a:extLst>
          </p:cNvPr>
          <p:cNvSpPr txBox="1">
            <a:spLocks/>
          </p:cNvSpPr>
          <p:nvPr/>
        </p:nvSpPr>
        <p:spPr>
          <a:xfrm>
            <a:off x="3272657" y="3946117"/>
            <a:ext cx="3826567" cy="2509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Будьте </a:t>
            </a:r>
            <a:r>
              <a:rPr lang="ru-RU" sz="4400" b="1" dirty="0" err="1">
                <a:solidFill>
                  <a:srgbClr val="C00000"/>
                </a:solidFill>
                <a:latin typeface="Augustina script" panose="02000507020000090002" pitchFamily="2" charset="0"/>
              </a:rPr>
              <a:t>обережними</a:t>
            </a:r>
            <a:r>
              <a:rPr lang="ru-RU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, </a:t>
            </a:r>
            <a:r>
              <a:rPr lang="ru-RU" sz="4400" b="1" dirty="0" err="1">
                <a:solidFill>
                  <a:srgbClr val="C00000"/>
                </a:solidFill>
                <a:latin typeface="Augustina script" panose="02000507020000090002" pitchFamily="2" charset="0"/>
              </a:rPr>
              <a:t>відповідальними</a:t>
            </a:r>
            <a:r>
              <a:rPr lang="ru-RU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 та </a:t>
            </a:r>
            <a:r>
              <a:rPr lang="ru-RU" sz="4400" b="1" dirty="0" err="1">
                <a:solidFill>
                  <a:srgbClr val="C00000"/>
                </a:solidFill>
                <a:latin typeface="Augustina script" panose="02000507020000090002" pitchFamily="2" charset="0"/>
              </a:rPr>
              <a:t>впевненими</a:t>
            </a:r>
            <a:r>
              <a:rPr lang="ru-RU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 у </a:t>
            </a:r>
            <a:r>
              <a:rPr lang="ru-RU" sz="4400" b="1" dirty="0" err="1">
                <a:solidFill>
                  <a:srgbClr val="C00000"/>
                </a:solidFill>
                <a:latin typeface="Augustina script" panose="02000507020000090002" pitchFamily="2" charset="0"/>
              </a:rPr>
              <a:t>своїх</a:t>
            </a:r>
            <a:r>
              <a:rPr lang="ru-RU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latin typeface="Augustina script" panose="02000507020000090002" pitchFamily="2" charset="0"/>
              </a:rPr>
              <a:t>діях</a:t>
            </a:r>
            <a:r>
              <a:rPr lang="ru-RU" sz="4400" b="1" dirty="0">
                <a:solidFill>
                  <a:srgbClr val="C00000"/>
                </a:solidFill>
                <a:latin typeface="Augustina script" panose="02000507020000090002" pitchFamily="2" charset="0"/>
              </a:rPr>
              <a:t>!</a:t>
            </a:r>
            <a:endParaRPr lang="uk-UA" sz="4400" b="1" dirty="0">
              <a:solidFill>
                <a:srgbClr val="C00000"/>
              </a:solidFill>
              <a:latin typeface="Augustina script" panose="02000507020000090002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E7AE26-B155-5727-A03B-544BCD0C5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293" y="3635992"/>
            <a:ext cx="1996552" cy="30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141890" y="0"/>
            <a:ext cx="8686800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33" y="353133"/>
            <a:ext cx="7806559" cy="2293883"/>
          </a:xfrm>
        </p:spPr>
        <p:txBody>
          <a:bodyPr>
            <a:normAutofit fontScale="92500"/>
          </a:bodyPr>
          <a:lstStyle/>
          <a:p>
            <a:r>
              <a:rPr lang="uk-UA" sz="4400" b="1" dirty="0" err="1"/>
              <a:t>Домедична</a:t>
            </a:r>
            <a:r>
              <a:rPr lang="uk-UA" sz="4400" b="1" dirty="0"/>
              <a:t>  допомога при забої.</a:t>
            </a:r>
          </a:p>
          <a:p>
            <a:endParaRPr lang="uk-UA" sz="4400" b="1" dirty="0"/>
          </a:p>
          <a:p>
            <a:r>
              <a:rPr lang="uk-UA" sz="4400" b="1" dirty="0"/>
              <a:t>Забій</a:t>
            </a:r>
          </a:p>
          <a:p>
            <a:endParaRPr lang="uk-UA" sz="4400" b="1" dirty="0"/>
          </a:p>
          <a:p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93072-7860-0C87-30E4-24A20EE2E607}"/>
              </a:ext>
            </a:extLst>
          </p:cNvPr>
          <p:cNvSpPr txBox="1"/>
          <p:nvPr/>
        </p:nvSpPr>
        <p:spPr>
          <a:xfrm>
            <a:off x="252249" y="2452283"/>
            <a:ext cx="90809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Забій (забиття) — це травма без порушення цілісності шкіри.</a:t>
            </a:r>
          </a:p>
          <a:p>
            <a:r>
              <a:rPr lang="uk-UA" sz="2000" dirty="0"/>
              <a:t>Її можна отримати при падінні, в результаті дії ударної хвилі при вибухах снарядів, мін.</a:t>
            </a:r>
          </a:p>
          <a:p>
            <a:r>
              <a:rPr lang="uk-UA" sz="2000" dirty="0"/>
              <a:t>Травмоване місце стає набряклим і невдовзі з’являється синець.</a:t>
            </a:r>
          </a:p>
          <a:p>
            <a:endParaRPr lang="uk-UA" sz="2000" dirty="0"/>
          </a:p>
          <a:p>
            <a:pPr algn="ctr"/>
            <a:r>
              <a:rPr lang="uk-UA" sz="3600" b="1" dirty="0"/>
              <a:t>Допомога  при забої:</a:t>
            </a:r>
          </a:p>
          <a:p>
            <a:r>
              <a:rPr lang="uk-UA" sz="2000" dirty="0"/>
              <a:t>Забезпечити пошкодженій ділянці тіла спокій;</a:t>
            </a:r>
          </a:p>
          <a:p>
            <a:r>
              <a:rPr lang="uk-UA" sz="2000" dirty="0"/>
              <a:t>Прикласти до травмованого місця щось холодне;</a:t>
            </a:r>
          </a:p>
          <a:p>
            <a:r>
              <a:rPr lang="uk-UA" sz="2000" dirty="0"/>
              <a:t>Обробити антисептиком місце забою, якщо на ньому є подряпини; </a:t>
            </a:r>
          </a:p>
          <a:p>
            <a:r>
              <a:rPr lang="uk-UA" sz="2000" dirty="0"/>
              <a:t>При сильних забоях одразу звертайтеся до лікаря.</a:t>
            </a:r>
            <a:endParaRPr lang="en-US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842DA9-EB59-B40C-02D1-028ACE2EF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4" t="18552" r="24353" b="19793"/>
          <a:stretch/>
        </p:blipFill>
        <p:spPr>
          <a:xfrm>
            <a:off x="9020813" y="3404491"/>
            <a:ext cx="2622023" cy="3477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44EA2B-BBF1-5702-F195-5A05A0ACD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27"/>
          <a:stretch/>
        </p:blipFill>
        <p:spPr>
          <a:xfrm>
            <a:off x="9178721" y="353133"/>
            <a:ext cx="2618581" cy="28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1284890" y="70944"/>
            <a:ext cx="8686800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010" y="294174"/>
            <a:ext cx="7806559" cy="2293883"/>
          </a:xfrm>
        </p:spPr>
        <p:txBody>
          <a:bodyPr>
            <a:normAutofit fontScale="92500" lnSpcReduction="20000"/>
          </a:bodyPr>
          <a:lstStyle/>
          <a:p>
            <a:r>
              <a:rPr lang="uk-UA" sz="4400" b="1" dirty="0" err="1"/>
              <a:t>Домедична</a:t>
            </a:r>
            <a:r>
              <a:rPr lang="uk-UA" sz="4400" b="1" dirty="0"/>
              <a:t>  допомога при пораненні.</a:t>
            </a:r>
          </a:p>
          <a:p>
            <a:endParaRPr lang="uk-UA" sz="4400" b="1" dirty="0"/>
          </a:p>
          <a:p>
            <a:r>
              <a:rPr lang="uk-UA" sz="4400" b="1" dirty="0"/>
              <a:t>    Види кровотеч:</a:t>
            </a:r>
            <a:endParaRPr lang="en-US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670DBC-190D-5E3E-7BD8-3AC1F1A7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2" y="2694312"/>
            <a:ext cx="4435537" cy="2359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1E2E0-0914-980C-6F95-28CBB6E3E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580" y="2809990"/>
            <a:ext cx="1671574" cy="37538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9CF65D-4BD7-0705-2468-060705EC1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5" r="24856"/>
          <a:stretch/>
        </p:blipFill>
        <p:spPr>
          <a:xfrm>
            <a:off x="315309" y="2283285"/>
            <a:ext cx="2601312" cy="45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 lnSpcReduction="10000"/>
          </a:bodyPr>
          <a:lstStyle/>
          <a:p>
            <a:r>
              <a:rPr lang="uk-UA" sz="4400" b="1" dirty="0" err="1"/>
              <a:t>Домедична</a:t>
            </a:r>
            <a:r>
              <a:rPr lang="uk-UA" sz="4400" b="1" dirty="0"/>
              <a:t>  допомога при мікротравмі та капілярній кровотечі.</a:t>
            </a:r>
          </a:p>
          <a:p>
            <a:endParaRPr lang="uk-UA" sz="4400" b="1" dirty="0"/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224253" y="1915647"/>
            <a:ext cx="10925010" cy="239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4000" dirty="0"/>
              <a:t>Обробити рану антисептиком.</a:t>
            </a:r>
          </a:p>
          <a:p>
            <a:pPr marL="742950" indent="-742950" algn="l">
              <a:buAutoNum type="arabicPeriod"/>
            </a:pPr>
            <a:r>
              <a:rPr lang="uk-UA" sz="4000" dirty="0"/>
              <a:t>Перев’язати бинтом або заклеїти </a:t>
            </a:r>
            <a:r>
              <a:rPr lang="uk-UA" sz="4000" dirty="0" err="1"/>
              <a:t>пластирем</a:t>
            </a:r>
            <a:r>
              <a:rPr lang="uk-UA" sz="4000" dirty="0"/>
              <a:t>.</a:t>
            </a:r>
          </a:p>
          <a:p>
            <a:pPr marL="742950" indent="-742950">
              <a:buAutoNum type="arabicPeriod"/>
            </a:pPr>
            <a:endParaRPr lang="uk-UA" sz="4400" b="1" dirty="0"/>
          </a:p>
          <a:p>
            <a:endParaRPr lang="uk-UA" sz="4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E9C6D-3A0D-35E5-E7C0-92E1D957D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069" y="3474767"/>
            <a:ext cx="2580022" cy="3210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E7327E-FF8C-9A65-8247-8B99A0F4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34" y="3286636"/>
            <a:ext cx="1986310" cy="3644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0F67FA-349B-2B47-8F74-09CC11921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33" r="18621"/>
          <a:stretch/>
        </p:blipFill>
        <p:spPr>
          <a:xfrm>
            <a:off x="224253" y="3286636"/>
            <a:ext cx="2061411" cy="33990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DCA7B7-3B09-A27E-DDDC-B8FC5E86B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21" b="33264"/>
          <a:stretch/>
        </p:blipFill>
        <p:spPr>
          <a:xfrm>
            <a:off x="4273513" y="3383233"/>
            <a:ext cx="3587119" cy="1374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310063-5EFE-8DC7-1898-D219371BE0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1464" b="22615"/>
          <a:stretch/>
        </p:blipFill>
        <p:spPr>
          <a:xfrm>
            <a:off x="3887369" y="4986162"/>
            <a:ext cx="3034799" cy="16970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FA1096-914A-2501-7DA7-E16B862F5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8837" y="5113770"/>
            <a:ext cx="1455036" cy="14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венозній кровотечі.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224253" y="1915647"/>
            <a:ext cx="11363402" cy="239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4000" dirty="0"/>
              <a:t>Негайно викликати екстрену медичну допомогу 103.</a:t>
            </a:r>
          </a:p>
          <a:p>
            <a:pPr marL="742950" indent="-742950" algn="l">
              <a:buAutoNum type="arabicPeriod"/>
            </a:pPr>
            <a:r>
              <a:rPr lang="uk-UA" sz="4000" dirty="0"/>
              <a:t>Накласти тугу </a:t>
            </a:r>
            <a:r>
              <a:rPr lang="uk-UA" sz="4000" dirty="0" err="1"/>
              <a:t>тиснучу</a:t>
            </a:r>
            <a:r>
              <a:rPr lang="uk-UA" sz="4000" dirty="0"/>
              <a:t> пов’язку.</a:t>
            </a:r>
          </a:p>
          <a:p>
            <a:endParaRPr lang="uk-UA" sz="4400" b="1" dirty="0"/>
          </a:p>
          <a:p>
            <a:endParaRPr lang="uk-UA" sz="4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DAE41-F7B3-F167-1245-EF9E97859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04" y="5192603"/>
            <a:ext cx="3405003" cy="13364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9CFB90-692D-BF0C-EBE6-43B031865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935" y="4553748"/>
            <a:ext cx="3281578" cy="197531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A9E692-B6E0-8239-2B54-3F62626D1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83" y="5149612"/>
            <a:ext cx="2438611" cy="16216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00415D-5D97-A9F9-63CB-F20BEDEB4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847" y="4381630"/>
            <a:ext cx="1280271" cy="987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D34671-E108-E1B2-786E-7A7D26EF6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470" y="4052848"/>
            <a:ext cx="1048121" cy="26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F8212-1091-7715-2500-AC7D6494B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31" y="5008161"/>
            <a:ext cx="1753016" cy="1677528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1"/>
            <a:ext cx="9705811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артеріальній кровотечі. 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E1561E6-843F-7A74-F7B7-F316917FC1D6}"/>
              </a:ext>
            </a:extLst>
          </p:cNvPr>
          <p:cNvSpPr txBox="1">
            <a:spLocks/>
          </p:cNvSpPr>
          <p:nvPr/>
        </p:nvSpPr>
        <p:spPr>
          <a:xfrm>
            <a:off x="224253" y="1915647"/>
            <a:ext cx="6625864" cy="2394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3900" dirty="0"/>
              <a:t>Негайно викликати екстрену медичну допомогу 103.</a:t>
            </a:r>
          </a:p>
          <a:p>
            <a:pPr marL="742950" indent="-742950" algn="l">
              <a:buAutoNum type="arabicPeriod"/>
            </a:pPr>
            <a:r>
              <a:rPr lang="uk-UA" sz="3900" dirty="0"/>
              <a:t>Накласти </a:t>
            </a:r>
            <a:r>
              <a:rPr lang="uk-UA" sz="3900" dirty="0" err="1"/>
              <a:t>кровозупинний</a:t>
            </a:r>
            <a:r>
              <a:rPr lang="uk-UA" sz="3900" dirty="0"/>
              <a:t> джгут або турнікет.</a:t>
            </a:r>
          </a:p>
          <a:p>
            <a:pPr marL="742950" indent="-742950">
              <a:buAutoNum type="arabicPeriod"/>
            </a:pPr>
            <a:endParaRPr lang="uk-UA" sz="4400" b="1" dirty="0"/>
          </a:p>
          <a:p>
            <a:endParaRPr lang="uk-UA" sz="4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A3F2D-591B-F4CA-9CBE-7B43601BF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06119" y="2648317"/>
            <a:ext cx="3698421" cy="2452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D934DA-3C3C-C9A8-67F7-156E96FF2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4" r="14636"/>
          <a:stretch/>
        </p:blipFill>
        <p:spPr>
          <a:xfrm>
            <a:off x="9481589" y="1901695"/>
            <a:ext cx="2767161" cy="3945766"/>
          </a:xfrm>
          <a:prstGeom prst="rect">
            <a:avLst/>
          </a:prstGeom>
        </p:spPr>
      </p:pic>
      <p:sp>
        <p:nvSpPr>
          <p:cNvPr id="9" name="Підзаголовок 2">
            <a:extLst>
              <a:ext uri="{FF2B5EF4-FFF2-40B4-BE49-F238E27FC236}">
                <a16:creationId xmlns:a16="http://schemas.microsoft.com/office/drawing/2014/main" id="{2EE30A24-9B30-9626-9A26-A30995BB5DDE}"/>
              </a:ext>
            </a:extLst>
          </p:cNvPr>
          <p:cNvSpPr txBox="1">
            <a:spLocks/>
          </p:cNvSpPr>
          <p:nvPr/>
        </p:nvSpPr>
        <p:spPr>
          <a:xfrm>
            <a:off x="6850117" y="3580955"/>
            <a:ext cx="687167" cy="587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>
                <a:solidFill>
                  <a:srgbClr val="C00000"/>
                </a:solidFill>
              </a:rPr>
              <a:t>к</a:t>
            </a:r>
          </a:p>
          <a:p>
            <a:endParaRPr lang="uk-UA" sz="4400" b="1" dirty="0"/>
          </a:p>
        </p:txBody>
      </p:sp>
      <p:sp>
        <p:nvSpPr>
          <p:cNvPr id="11" name="Підзаголовок 2">
            <a:extLst>
              <a:ext uri="{FF2B5EF4-FFF2-40B4-BE49-F238E27FC236}">
                <a16:creationId xmlns:a16="http://schemas.microsoft.com/office/drawing/2014/main" id="{B750A8C4-5B1C-077C-D2D5-D538E68C54B7}"/>
              </a:ext>
            </a:extLst>
          </p:cNvPr>
          <p:cNvSpPr txBox="1">
            <a:spLocks/>
          </p:cNvSpPr>
          <p:nvPr/>
        </p:nvSpPr>
        <p:spPr>
          <a:xfrm>
            <a:off x="10651957" y="4528608"/>
            <a:ext cx="687167" cy="587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>
                <a:solidFill>
                  <a:srgbClr val="C00000"/>
                </a:solidFill>
              </a:rPr>
              <a:t>к</a:t>
            </a:r>
          </a:p>
          <a:p>
            <a:endParaRPr lang="uk-UA" sz="4400" b="1" dirty="0"/>
          </a:p>
        </p:txBody>
      </p:sp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73F498C9-D2CD-F0DC-11D4-88598C9B8F07}"/>
              </a:ext>
            </a:extLst>
          </p:cNvPr>
          <p:cNvSpPr txBox="1">
            <a:spLocks/>
          </p:cNvSpPr>
          <p:nvPr/>
        </p:nvSpPr>
        <p:spPr>
          <a:xfrm>
            <a:off x="7092132" y="5758433"/>
            <a:ext cx="5027679" cy="542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/>
              <a:t>   Джгут            Турнікет</a:t>
            </a:r>
          </a:p>
          <a:p>
            <a:endParaRPr lang="uk-UA" sz="4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512975-BD96-AC0F-D7E5-FFA55B3DA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917" y="4168199"/>
            <a:ext cx="1038399" cy="2609589"/>
          </a:xfrm>
          <a:prstGeom prst="rect">
            <a:avLst/>
          </a:prstGeom>
        </p:spPr>
      </p:pic>
      <p:sp>
        <p:nvSpPr>
          <p:cNvPr id="13" name="Підзаголовок 2">
            <a:extLst>
              <a:ext uri="{FF2B5EF4-FFF2-40B4-BE49-F238E27FC236}">
                <a16:creationId xmlns:a16="http://schemas.microsoft.com/office/drawing/2014/main" id="{75B8E7A1-D31B-64FC-CFE2-342971603CCA}"/>
              </a:ext>
            </a:extLst>
          </p:cNvPr>
          <p:cNvSpPr txBox="1">
            <a:spLocks/>
          </p:cNvSpPr>
          <p:nvPr/>
        </p:nvSpPr>
        <p:spPr>
          <a:xfrm>
            <a:off x="3560312" y="4731546"/>
            <a:ext cx="926691" cy="556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4800" b="1" dirty="0">
                <a:solidFill>
                  <a:srgbClr val="C00000"/>
                </a:solidFill>
              </a:rPr>
              <a:t>103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24DEC3-4C04-337B-81F5-26B7BBBD6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960" y="5183469"/>
            <a:ext cx="2436609" cy="162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7BCC-7989-3A34-DDBF-B0922225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D0FCA8B-3B48-59A5-C733-8D491CA7A2E7}"/>
              </a:ext>
            </a:extLst>
          </p:cNvPr>
          <p:cNvSpPr/>
          <p:nvPr/>
        </p:nvSpPr>
        <p:spPr>
          <a:xfrm>
            <a:off x="946146" y="172311"/>
            <a:ext cx="9705811" cy="1500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392E4D2-9CAF-BF7E-1D54-59C95C5E6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 fontScale="92500" lnSpcReduction="10000"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переломах.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FC0430D4-B1C2-E839-7A75-C19954C459F3}"/>
              </a:ext>
            </a:extLst>
          </p:cNvPr>
          <p:cNvSpPr txBox="1">
            <a:spLocks/>
          </p:cNvSpPr>
          <p:nvPr/>
        </p:nvSpPr>
        <p:spPr>
          <a:xfrm>
            <a:off x="224252" y="1915647"/>
            <a:ext cx="7106713" cy="1724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uk-UA" sz="3900" dirty="0"/>
              <a:t>Негайно викликати екстрену медичну допомогу 103.</a:t>
            </a:r>
          </a:p>
          <a:p>
            <a:pPr marL="742950" indent="-742950" algn="l">
              <a:buAutoNum type="arabicPeriod"/>
            </a:pPr>
            <a:r>
              <a:rPr lang="uk-UA" sz="3900" dirty="0"/>
              <a:t>Провести іммобілізацію.</a:t>
            </a:r>
          </a:p>
          <a:p>
            <a:pPr marL="742950" indent="-742950">
              <a:buAutoNum type="arabicPeriod"/>
            </a:pPr>
            <a:endParaRPr lang="uk-UA" sz="4400" b="1" dirty="0"/>
          </a:p>
          <a:p>
            <a:endParaRPr lang="uk-UA" sz="4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7092B-4649-9A22-3DC1-F9C00D07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90" y="3640278"/>
            <a:ext cx="1211820" cy="3045412"/>
          </a:xfrm>
          <a:prstGeom prst="rect">
            <a:avLst/>
          </a:prstGeom>
        </p:spPr>
      </p:pic>
      <p:sp>
        <p:nvSpPr>
          <p:cNvPr id="13" name="Підзаголовок 2">
            <a:extLst>
              <a:ext uri="{FF2B5EF4-FFF2-40B4-BE49-F238E27FC236}">
                <a16:creationId xmlns:a16="http://schemas.microsoft.com/office/drawing/2014/main" id="{0F074B54-9327-4709-15C1-4474C2CEA003}"/>
              </a:ext>
            </a:extLst>
          </p:cNvPr>
          <p:cNvSpPr txBox="1">
            <a:spLocks/>
          </p:cNvSpPr>
          <p:nvPr/>
        </p:nvSpPr>
        <p:spPr>
          <a:xfrm>
            <a:off x="1229165" y="4553748"/>
            <a:ext cx="926691" cy="556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4800" b="1" dirty="0">
                <a:solidFill>
                  <a:srgbClr val="C00000"/>
                </a:solidFill>
              </a:rPr>
              <a:t>103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3F567E-A306-B8AA-6E1F-C7831E99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1" y="5075381"/>
            <a:ext cx="2436609" cy="1625434"/>
          </a:xfrm>
          <a:prstGeom prst="rect">
            <a:avLst/>
          </a:prstGeom>
        </p:spPr>
      </p:pic>
      <p:sp>
        <p:nvSpPr>
          <p:cNvPr id="16" name="AutoShape 2" descr="Закрытый перелом - признаки, причины, симптомы, лечение и профилактика -  iDoctor.kz">
            <a:extLst>
              <a:ext uri="{FF2B5EF4-FFF2-40B4-BE49-F238E27FC236}">
                <a16:creationId xmlns:a16="http://schemas.microsoft.com/office/drawing/2014/main" id="{5779DCBA-685C-7618-9B1D-3C39F6621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28FD60-DA1F-36D7-C93D-59203F4BC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4" r="974"/>
          <a:stretch/>
        </p:blipFill>
        <p:spPr>
          <a:xfrm>
            <a:off x="7649998" y="1899255"/>
            <a:ext cx="3468447" cy="14543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F37FD5-8A39-3DAE-FF43-BE894D001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12" b="33131"/>
          <a:stretch/>
        </p:blipFill>
        <p:spPr>
          <a:xfrm>
            <a:off x="5388337" y="4264987"/>
            <a:ext cx="4301428" cy="1447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147E0-3301-3CB2-5D1A-537B4951C552}"/>
              </a:ext>
            </a:extLst>
          </p:cNvPr>
          <p:cNvSpPr txBox="1"/>
          <p:nvPr/>
        </p:nvSpPr>
        <p:spPr>
          <a:xfrm>
            <a:off x="7576798" y="3361504"/>
            <a:ext cx="3614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Перелом - </a:t>
            </a:r>
            <a:r>
              <a:rPr lang="ru-RU" sz="2000" dirty="0" err="1"/>
              <a:t>ушкодження</a:t>
            </a:r>
            <a:r>
              <a:rPr lang="ru-RU" sz="2000" dirty="0"/>
              <a:t> </a:t>
            </a:r>
            <a:r>
              <a:rPr lang="ru-RU" sz="2000" dirty="0" err="1"/>
              <a:t>кістки</a:t>
            </a:r>
            <a:r>
              <a:rPr lang="ru-RU" sz="2000" dirty="0"/>
              <a:t> з </a:t>
            </a:r>
            <a:r>
              <a:rPr lang="ru-RU" sz="2000" dirty="0" err="1"/>
              <a:t>порушенням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цілісності</a:t>
            </a:r>
            <a:r>
              <a:rPr lang="ru-RU" sz="2000" dirty="0"/>
              <a:t>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DF934-F5AB-247D-1036-44969F844E87}"/>
              </a:ext>
            </a:extLst>
          </p:cNvPr>
          <p:cNvSpPr txBox="1"/>
          <p:nvPr/>
        </p:nvSpPr>
        <p:spPr>
          <a:xfrm>
            <a:off x="4728173" y="5712731"/>
            <a:ext cx="60973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Іммобілізація</a:t>
            </a:r>
            <a:r>
              <a:rPr lang="ru-RU" sz="2000" dirty="0"/>
              <a:t> (</a:t>
            </a:r>
            <a:r>
              <a:rPr lang="ru-RU" sz="2000" dirty="0" err="1"/>
              <a:t>знерухомлення</a:t>
            </a:r>
            <a:r>
              <a:rPr lang="ru-RU" sz="2000" dirty="0"/>
              <a:t>) - </a:t>
            </a:r>
            <a:r>
              <a:rPr lang="ru-RU" sz="2000" dirty="0" err="1"/>
              <a:t>фіксація</a:t>
            </a:r>
            <a:r>
              <a:rPr lang="ru-RU" sz="2000" dirty="0"/>
              <a:t> перелому </a:t>
            </a:r>
            <a:r>
              <a:rPr lang="ru-RU" sz="2000" dirty="0" err="1"/>
              <a:t>кістки</a:t>
            </a:r>
            <a:r>
              <a:rPr lang="ru-RU" sz="2000" dirty="0"/>
              <a:t> шляхом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стандартних</a:t>
            </a:r>
            <a:r>
              <a:rPr lang="ru-RU" sz="2000" dirty="0"/>
              <a:t> шин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імпровізованих</a:t>
            </a:r>
            <a:r>
              <a:rPr lang="ru-RU" sz="2000" dirty="0"/>
              <a:t> </a:t>
            </a:r>
            <a:r>
              <a:rPr lang="ru-RU" sz="2000" dirty="0" err="1"/>
              <a:t>засобів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577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E97A3-C6A1-1355-D779-FE4DF933A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9BA99A-C568-E065-8854-5C6F3D6B0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883" y="1745947"/>
            <a:ext cx="2435020" cy="25648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2F5766-1E1E-0A3D-E546-88692DF0A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4" r="18047" b="25417"/>
          <a:stretch/>
        </p:blipFill>
        <p:spPr>
          <a:xfrm>
            <a:off x="3789943" y="1760568"/>
            <a:ext cx="2859432" cy="27624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01BDD6-28C4-7AA9-599D-0786E18DF8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0"/>
          <a:stretch/>
        </p:blipFill>
        <p:spPr>
          <a:xfrm>
            <a:off x="1662431" y="4670646"/>
            <a:ext cx="2075792" cy="1868213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0868ED1-3643-8A6E-9432-179C0F9910A3}"/>
              </a:ext>
            </a:extLst>
          </p:cNvPr>
          <p:cNvSpPr/>
          <p:nvPr/>
        </p:nvSpPr>
        <p:spPr>
          <a:xfrm>
            <a:off x="633291" y="162569"/>
            <a:ext cx="10925417" cy="8560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145A7C7-FE66-3B14-7C28-80F9ED77E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646" y="319141"/>
            <a:ext cx="10042762" cy="1270234"/>
          </a:xfrm>
        </p:spPr>
        <p:txBody>
          <a:bodyPr>
            <a:normAutofit/>
          </a:bodyPr>
          <a:lstStyle/>
          <a:p>
            <a:r>
              <a:rPr lang="uk-UA" sz="3600" b="1" dirty="0"/>
              <a:t>Іммобілізація (</a:t>
            </a:r>
            <a:r>
              <a:rPr lang="uk-UA" sz="3600" b="1" dirty="0" err="1"/>
              <a:t>знерухомлення</a:t>
            </a:r>
            <a:r>
              <a:rPr lang="uk-UA" sz="3600" b="1" dirty="0"/>
              <a:t>) при переломах.</a:t>
            </a:r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0BCD9BBE-B7B3-E377-D2FD-3A4AE8777CD4}"/>
              </a:ext>
            </a:extLst>
          </p:cNvPr>
          <p:cNvSpPr txBox="1">
            <a:spLocks/>
          </p:cNvSpPr>
          <p:nvPr/>
        </p:nvSpPr>
        <p:spPr>
          <a:xfrm>
            <a:off x="1134645" y="1189803"/>
            <a:ext cx="10155056" cy="662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b="1" dirty="0">
                <a:solidFill>
                  <a:srgbClr val="002060"/>
                </a:solidFill>
              </a:rPr>
              <a:t>Спеціальні засоби (шини)                                Підручні засоби</a:t>
            </a:r>
          </a:p>
        </p:txBody>
      </p:sp>
      <p:sp>
        <p:nvSpPr>
          <p:cNvPr id="16" name="AutoShape 2" descr="Закрытый перелом - признаки, причины, симптомы, лечение и профилактика -  iDoctor.kz">
            <a:extLst>
              <a:ext uri="{FF2B5EF4-FFF2-40B4-BE49-F238E27FC236}">
                <a16:creationId xmlns:a16="http://schemas.microsoft.com/office/drawing/2014/main" id="{5D4D1449-3BEE-1B32-3130-FF4D89721C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D9FA64-1E32-DB45-96EB-45E416F20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92" r="31360" b="19437"/>
          <a:stretch/>
        </p:blipFill>
        <p:spPr>
          <a:xfrm>
            <a:off x="5383768" y="4497986"/>
            <a:ext cx="1214583" cy="1986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40344-BD2F-4AF7-C20E-CD356FB58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843" y="4418430"/>
            <a:ext cx="4229100" cy="2438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B88C3D-3660-5801-1D5F-7ABACD6DA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76" y="3897681"/>
            <a:ext cx="1829739" cy="13723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A8AAE-FD63-4375-0BAC-3E6B7AF6C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631" y="4491075"/>
            <a:ext cx="1322211" cy="19869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5D1206-E5C5-0369-73A9-42AAF7487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82" y="1872728"/>
            <a:ext cx="3339741" cy="18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4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1F5291E-C9CC-AF84-574D-0F3EB3B38055}"/>
              </a:ext>
            </a:extLst>
          </p:cNvPr>
          <p:cNvSpPr/>
          <p:nvPr/>
        </p:nvSpPr>
        <p:spPr>
          <a:xfrm>
            <a:off x="946146" y="172312"/>
            <a:ext cx="9705811" cy="10416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7FA90D3-9D36-E67A-8389-D3D6BED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328" y="373085"/>
            <a:ext cx="9600461" cy="1270234"/>
          </a:xfrm>
        </p:spPr>
        <p:txBody>
          <a:bodyPr>
            <a:normAutofit/>
          </a:bodyPr>
          <a:lstStyle/>
          <a:p>
            <a:r>
              <a:rPr lang="uk-UA" sz="4800" b="1" dirty="0" err="1"/>
              <a:t>Домедична</a:t>
            </a:r>
            <a:r>
              <a:rPr lang="uk-UA" sz="4800" b="1" dirty="0"/>
              <a:t>  допомога при </a:t>
            </a:r>
            <a:r>
              <a:rPr lang="uk-UA" sz="4800" b="1" dirty="0" err="1"/>
              <a:t>опіках</a:t>
            </a:r>
            <a:r>
              <a:rPr lang="uk-UA" sz="4800" b="1" dirty="0"/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FC8E78-45C3-7200-1098-D23F1B928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5" t="10460" b="13563"/>
          <a:stretch/>
        </p:blipFill>
        <p:spPr>
          <a:xfrm>
            <a:off x="812139" y="1643319"/>
            <a:ext cx="5764255" cy="4585170"/>
          </a:xfrm>
          <a:prstGeom prst="round2DiagRect">
            <a:avLst>
              <a:gd name="adj1" fmla="val 16667"/>
              <a:gd name="adj2" fmla="val 70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6AB4B-71B1-6953-1C60-22133C8D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11" y="1580211"/>
            <a:ext cx="4064661" cy="46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2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493</Words>
  <Application>Microsoft Office PowerPoint</Application>
  <PresentationFormat>Широкий екран</PresentationFormat>
  <Paragraphs>82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Augustina script</vt:lpstr>
      <vt:lpstr>Calibri</vt:lpstr>
      <vt:lpstr>Calibri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Olga Lichutina</dc:creator>
  <cp:lastModifiedBy>TPCUser</cp:lastModifiedBy>
  <cp:revision>11</cp:revision>
  <dcterms:created xsi:type="dcterms:W3CDTF">2024-01-29T06:56:26Z</dcterms:created>
  <dcterms:modified xsi:type="dcterms:W3CDTF">2026-02-21T11:30:57Z</dcterms:modified>
</cp:coreProperties>
</file>