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81" r:id="rId5"/>
    <p:sldId id="262" r:id="rId6"/>
    <p:sldId id="263" r:id="rId7"/>
    <p:sldId id="264" r:id="rId8"/>
    <p:sldId id="266" r:id="rId9"/>
    <p:sldId id="265" r:id="rId10"/>
    <p:sldId id="279" r:id="rId11"/>
    <p:sldId id="269" r:id="rId12"/>
    <p:sldId id="268" r:id="rId13"/>
    <p:sldId id="270" r:id="rId14"/>
    <p:sldId id="271" r:id="rId15"/>
    <p:sldId id="272" r:id="rId16"/>
    <p:sldId id="275" r:id="rId17"/>
    <p:sldId id="276" r:id="rId18"/>
    <p:sldId id="277" r:id="rId19"/>
    <p:sldId id="278" r:id="rId2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6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4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F8A1F7-9946-498E-B186-6F1AC8363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2EC098-2682-4FDA-BDFA-A527D169B6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4B09D7-5BF2-4076-A47C-D66E6FB8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802F-868B-4678-886E-C8101090B148}" type="datetimeFigureOut">
              <a:rPr lang="uk-UA" smtClean="0"/>
              <a:t>21.02.2026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49A72B-3C61-488F-8431-DF7039E68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F9A0B2-8AFC-41BE-9BD3-8080A65F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C75F-0037-444C-9BD4-931DC3381C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6000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CB1BC-667C-4ED9-96F8-53C364D2E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9D1384-E174-46B6-A549-9070CA02F9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051505-54A4-4C3B-930F-B277FDAAE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802F-868B-4678-886E-C8101090B148}" type="datetimeFigureOut">
              <a:rPr lang="uk-UA" smtClean="0"/>
              <a:t>21.02.2026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48FBAC-BFE2-4AD6-A391-35F953DD0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1EF739-09DD-44D4-9EB2-BD5D09566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C75F-0037-444C-9BD4-931DC3381C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149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D64124-B1FA-4814-9D32-BB5FFBFB64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73A2DE-2AF1-47DF-8786-15CCB173E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2FD208-2D68-43BD-B3AE-07D0243E9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802F-868B-4678-886E-C8101090B148}" type="datetimeFigureOut">
              <a:rPr lang="uk-UA" smtClean="0"/>
              <a:t>21.02.2026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E4C0B3-8F0B-4CFD-ACB5-C0AAC6F9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514378-F2B1-47D5-97AF-236D5218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C75F-0037-444C-9BD4-931DC3381C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5002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988A3-AB99-471A-B7C0-DAD5661EB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38FBDD-E66A-4441-929D-66183986D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6DE8F6-BCDE-47D8-8316-1C7EB476C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802F-868B-4678-886E-C8101090B148}" type="datetimeFigureOut">
              <a:rPr lang="uk-UA" smtClean="0"/>
              <a:t>21.02.2026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42BFFB-D055-4953-B892-C96606352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163DA4-0729-425C-9B5B-AE669741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C75F-0037-444C-9BD4-931DC3381C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0389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6D14F-9A86-4DDE-8966-FF35BD14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7F6364-11C4-415F-95C8-6397307CF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AE747E-8989-45E2-BC82-D5E516BC2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802F-868B-4678-886E-C8101090B148}" type="datetimeFigureOut">
              <a:rPr lang="uk-UA" smtClean="0"/>
              <a:t>21.02.2026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9A37E1-8C15-47E6-B5BD-B1AC57585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656394-ECD0-4DAC-A590-664E1704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C75F-0037-444C-9BD4-931DC3381C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448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BBF0EE-5D11-4F50-8C54-759B71216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C3661A-6B5E-410B-81B3-1BB7064B69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152518-A263-450B-994C-7D07AB514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79DB46-1C3B-40D9-901B-E4ED8C9F0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802F-868B-4678-886E-C8101090B148}" type="datetimeFigureOut">
              <a:rPr lang="uk-UA" smtClean="0"/>
              <a:t>21.02.2026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001CDB-F834-4585-AE95-9061BCCDF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A5EE36-7E18-4C50-9722-B75BB671A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C75F-0037-444C-9BD4-931DC3381C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0816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69F27-8CAB-4827-8BCD-730CF59B4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ED6896-EDBD-49EC-BE48-7DC8233C9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6110F6-14C6-439B-B914-2467B564C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67CE312-BD0D-4566-8A29-52D105253B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C96B9F-2430-4627-B17E-69103C579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AC578CE-2831-4929-94C4-36D9E3416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802F-868B-4678-886E-C8101090B148}" type="datetimeFigureOut">
              <a:rPr lang="uk-UA" smtClean="0"/>
              <a:t>21.02.2026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E1847D-C61E-4531-AE95-994D18BD4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70E13D-61F0-43C5-9002-60BE0A463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C75F-0037-444C-9BD4-931DC3381C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979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FBD1E-90BE-49A8-A03F-3258CF092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BBB5E5-DBD1-4EE2-BDC3-C7214C0E4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802F-868B-4678-886E-C8101090B148}" type="datetimeFigureOut">
              <a:rPr lang="uk-UA" smtClean="0"/>
              <a:t>21.02.2026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06CF0D9-D61D-4A6A-9AA3-A8F321A51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AE1C2F-D8F0-4183-960B-5200ACF1D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C75F-0037-444C-9BD4-931DC3381C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7312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86DBAFE-C9E6-451A-AD0A-338AA315B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802F-868B-4678-886E-C8101090B148}" type="datetimeFigureOut">
              <a:rPr lang="uk-UA" smtClean="0"/>
              <a:t>21.02.2026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FFCAB63-AEC5-4E74-9525-5C5B5AF36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3016951-7971-419C-A243-A5B3B29EC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C75F-0037-444C-9BD4-931DC3381C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7393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9810B8-EB71-467E-BA3B-C49ECEB0C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1C732C-3767-439E-AA2B-48EC93DB7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F0586A-4B16-44B7-878A-D41D4D68C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66A755-CBC9-47A5-A838-BC443D43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802F-868B-4678-886E-C8101090B148}" type="datetimeFigureOut">
              <a:rPr lang="uk-UA" smtClean="0"/>
              <a:t>21.02.2026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DF59A3-60A0-4325-A34C-B6AA84BE0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E00BCD-2175-4A13-A5DB-D1EA288B5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C75F-0037-444C-9BD4-931DC3381C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4241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0EB5A8-2F69-475E-8868-B597D0EE0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B3EA672-8DA2-46A0-A994-F046DE6A57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0936FD-A1CF-4446-B3DE-468BBCE46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4AC3FA-EEB4-495D-96D8-B30F14DA3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5802F-868B-4678-886E-C8101090B148}" type="datetimeFigureOut">
              <a:rPr lang="uk-UA" smtClean="0"/>
              <a:t>21.02.2026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8BD226-3B3D-46E1-880C-3931D7064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67F9D8-F458-4E3D-8804-5097C731A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C75F-0037-444C-9BD4-931DC3381C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5815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C3CF52-6C2D-42E1-B6E8-29CB7AA27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BE52C6-7514-4347-A497-13D8EDC16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BB48ED-0979-42FB-9C84-A1F222FC5C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5802F-868B-4678-886E-C8101090B148}" type="datetimeFigureOut">
              <a:rPr lang="uk-UA" smtClean="0"/>
              <a:t>21.02.2026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A17038-C610-4BBB-9978-1A15E7866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ED39A6-F71D-4BEB-BD96-A5C2FC8A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EC75F-0037-444C-9BD4-931DC3381C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714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hyperlink" Target="https://www.youtube.com/watch?v=rFRfDs1qp8U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2E5A7B-7B12-4C86-879F-37F4A68BB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624"/>
            <a:ext cx="12192000" cy="68696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A39EB5-44BD-493D-A097-C159434E2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607" y="3742998"/>
            <a:ext cx="7612844" cy="328320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EC58792-01DF-4A3B-9EDB-C44D95CF33D8}"/>
              </a:ext>
            </a:extLst>
          </p:cNvPr>
          <p:cNvSpPr/>
          <p:nvPr/>
        </p:nvSpPr>
        <p:spPr>
          <a:xfrm>
            <a:off x="1980608" y="309967"/>
            <a:ext cx="8868206" cy="11313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МІННА БЕЗПЕКА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4579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1F6C32-3249-4654-8F6C-F4B5EFCF7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A881A9-BD59-473B-8456-66E676D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6" t="14234" r="11765" b="17718"/>
          <a:stretch/>
        </p:blipFill>
        <p:spPr>
          <a:xfrm>
            <a:off x="485613" y="422328"/>
            <a:ext cx="11220774" cy="6013343"/>
          </a:xfrm>
          <a:prstGeom prst="rect">
            <a:avLst/>
          </a:prstGeom>
          <a:solidFill>
            <a:srgbClr val="FFFFFF">
              <a:shade val="85000"/>
              <a:alpha val="36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FFFD00-FF65-48EB-A17F-81B56299A948}"/>
              </a:ext>
            </a:extLst>
          </p:cNvPr>
          <p:cNvSpPr txBox="1"/>
          <p:nvPr/>
        </p:nvSpPr>
        <p:spPr>
          <a:xfrm>
            <a:off x="2448732" y="1525864"/>
            <a:ext cx="830709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ТАМ У КУЩАХ ХОВАЮТЬ НЕБЕЗПЕКУ</a:t>
            </a: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СНАРЯДІВ, РІЗНИХ МІН, ГРАНАТ БЕЗ ЛІКУ</a:t>
            </a: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І ЩОБ ВІД СТРАХУ НЕ ХОВАТЬ ОБЛИЧЧЯ</a:t>
            </a: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БУДЬ ОБЕРЕЖНИЙ ТА ОБХОДЬ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_</a:t>
            </a:r>
            <a:r>
              <a:rPr lang="uk-UA" sz="3200" b="1" i="1" dirty="0">
                <a:solidFill>
                  <a:srgbClr val="FF0000"/>
                </a:solidFill>
              </a:rPr>
              <a:t>УЗБІЧЧЯ</a:t>
            </a: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____ </a:t>
            </a:r>
            <a:endParaRPr lang="uk-UA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E78209-FEDE-4678-B629-84E8F7DEA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99" y="3905300"/>
            <a:ext cx="5144540" cy="206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9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1F6C32-3249-4654-8F6C-F4B5EFCF7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A881A9-BD59-473B-8456-66E676D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6" t="14234" r="11765" b="17718"/>
          <a:stretch/>
        </p:blipFill>
        <p:spPr>
          <a:xfrm>
            <a:off x="485613" y="422328"/>
            <a:ext cx="11220774" cy="6013343"/>
          </a:xfrm>
          <a:prstGeom prst="rect">
            <a:avLst/>
          </a:prstGeom>
          <a:solidFill>
            <a:srgbClr val="FFFFFF">
              <a:shade val="85000"/>
              <a:alpha val="36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FFFD00-FF65-48EB-A17F-81B56299A948}"/>
              </a:ext>
            </a:extLst>
          </p:cNvPr>
          <p:cNvSpPr txBox="1"/>
          <p:nvPr/>
        </p:nvSpPr>
        <p:spPr>
          <a:xfrm>
            <a:off x="2448732" y="1525864"/>
            <a:ext cx="83070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У КУЩАХ, НА ПОЛЯХ, ДЕ ТРАВИ ПО КОЛІНА,</a:t>
            </a: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СХОВАЛАСЬ СТРАШНА Й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НЕБЕЗПЕЧНА </a:t>
            </a:r>
            <a:r>
              <a:rPr lang="uk-UA" sz="3200" b="1" i="1" dirty="0" smtClean="0">
                <a:solidFill>
                  <a:srgbClr val="FF0000"/>
                </a:solidFill>
              </a:rPr>
              <a:t>МІНА</a:t>
            </a:r>
            <a:endParaRPr lang="uk-UA" sz="3200" b="1" i="1" dirty="0">
              <a:solidFill>
                <a:srgbClr val="FF0000"/>
              </a:solidFill>
            </a:endParaRP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____ </a:t>
            </a:r>
            <a:endParaRPr lang="uk-UA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DB37A4-E51A-4878-9A34-CDFEFA07C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19" y="2887468"/>
            <a:ext cx="2790825" cy="16383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E6A699-79DB-4C35-A889-AE1646CBA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891" y="2996804"/>
            <a:ext cx="3954826" cy="30579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6BE2AC-FB16-4A08-BC7C-8FEEEAFEB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907" y="4241705"/>
            <a:ext cx="2667000" cy="20621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2D5CEA-5B18-463C-BD1E-13AAD804B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705" y="-43219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2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1F6C32-3249-4654-8F6C-F4B5EFCF7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A881A9-BD59-473B-8456-66E676D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6" t="14234" r="11765" b="17718"/>
          <a:stretch/>
        </p:blipFill>
        <p:spPr>
          <a:xfrm>
            <a:off x="485613" y="422328"/>
            <a:ext cx="11220774" cy="6013343"/>
          </a:xfrm>
          <a:prstGeom prst="rect">
            <a:avLst/>
          </a:prstGeom>
          <a:solidFill>
            <a:srgbClr val="FFFFFF">
              <a:shade val="85000"/>
              <a:alpha val="36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FFFD00-FF65-48EB-A17F-81B56299A948}"/>
              </a:ext>
            </a:extLst>
          </p:cNvPr>
          <p:cNvSpPr txBox="1"/>
          <p:nvPr/>
        </p:nvSpPr>
        <p:spPr>
          <a:xfrm>
            <a:off x="4370436" y="945397"/>
            <a:ext cx="691233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БАЧИШ МІНИ ЧИ НЕБЕЗПЕЧНИЙ ПРЕДМЕТ</a:t>
            </a: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А ПОРУЧ ПОКИНУТИЙ ВІЙСЬКОВИЙ НАМЕТ</a:t>
            </a: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НЕ БЛУКАЙ, У КУЩІ НЕ ХОДИ</a:t>
            </a: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ЗУПИНИСЬ І  101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__</a:t>
            </a:r>
            <a:r>
              <a:rPr lang="uk-UA" sz="3200" b="1" i="1" dirty="0">
                <a:solidFill>
                  <a:srgbClr val="FF0000"/>
                </a:solidFill>
              </a:rPr>
              <a:t>ПОДЗВОНИ</a:t>
            </a: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___ </a:t>
            </a:r>
            <a:endParaRPr lang="uk-UA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E771B2-D66F-41C4-81F2-7992A4178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2952" y="472051"/>
            <a:ext cx="5913895" cy="591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1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1F6C32-3249-4654-8F6C-F4B5EFCF7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A881A9-BD59-473B-8456-66E676D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6" t="14234" r="11765" b="17718"/>
          <a:stretch/>
        </p:blipFill>
        <p:spPr>
          <a:xfrm>
            <a:off x="485613" y="422328"/>
            <a:ext cx="11220774" cy="6013343"/>
          </a:xfrm>
          <a:prstGeom prst="rect">
            <a:avLst/>
          </a:prstGeom>
          <a:solidFill>
            <a:srgbClr val="FFFFFF">
              <a:shade val="85000"/>
              <a:alpha val="36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FFFD00-FF65-48EB-A17F-81B56299A948}"/>
              </a:ext>
            </a:extLst>
          </p:cNvPr>
          <p:cNvSpPr txBox="1"/>
          <p:nvPr/>
        </p:nvSpPr>
        <p:spPr>
          <a:xfrm>
            <a:off x="1689315" y="898902"/>
            <a:ext cx="906650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НЕ ГУЛЯЙ НА ПОЛЯХ ТА УЗБІЧЧЯХ ДОРІГ,</a:t>
            </a: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НЕ ХОДИ У ЗРУЙНОВАНІ ХАТИ,</a:t>
            </a: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НЕБЕЗПЕЧНИЙ СНАРЯД ТАМ ЗАЛИШИТИСЬ МІГ</a:t>
            </a: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І ВІН ШКОДУ МОЖЕ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_</a:t>
            </a:r>
            <a:r>
              <a:rPr lang="uk-UA" sz="3200" b="1" i="1" dirty="0">
                <a:solidFill>
                  <a:srgbClr val="FF0000"/>
                </a:solidFill>
              </a:rPr>
              <a:t>ЗАВДАТИ</a:t>
            </a: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____ </a:t>
            </a:r>
            <a:endParaRPr lang="uk-UA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644FA3-16B1-42BE-BC3D-C731B6314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33" y="3383333"/>
            <a:ext cx="4261313" cy="25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1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1F6C32-3249-4654-8F6C-F4B5EFCF7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A881A9-BD59-473B-8456-66E676D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6" t="14234" r="11765" b="17718"/>
          <a:stretch/>
        </p:blipFill>
        <p:spPr>
          <a:xfrm>
            <a:off x="485613" y="422328"/>
            <a:ext cx="11220774" cy="6013343"/>
          </a:xfrm>
          <a:prstGeom prst="rect">
            <a:avLst/>
          </a:prstGeom>
          <a:solidFill>
            <a:srgbClr val="FFFFFF">
              <a:shade val="85000"/>
              <a:alpha val="36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FFFD00-FF65-48EB-A17F-81B56299A948}"/>
              </a:ext>
            </a:extLst>
          </p:cNvPr>
          <p:cNvSpPr txBox="1"/>
          <p:nvPr/>
        </p:nvSpPr>
        <p:spPr>
          <a:xfrm>
            <a:off x="3564610" y="898902"/>
            <a:ext cx="71912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БУДЬ ОБЕРЕЖНИЙ, ПІД НОГИ ДИВИСЬ</a:t>
            </a: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І ПОКИНУТИХ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МІСЦЬ_</a:t>
            </a:r>
            <a:r>
              <a:rPr lang="uk-UA" sz="3200" b="1" i="1" dirty="0">
                <a:solidFill>
                  <a:srgbClr val="FF0000"/>
                </a:solidFill>
              </a:rPr>
              <a:t>СТЕРЕЖИСЬ</a:t>
            </a: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____ </a:t>
            </a:r>
            <a:endParaRPr lang="uk-UA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1DE6A3-4BE0-480C-9B80-09C2C41FE6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893" r="20018" b="27231"/>
          <a:stretch/>
        </p:blipFill>
        <p:spPr>
          <a:xfrm>
            <a:off x="1133960" y="2166497"/>
            <a:ext cx="5439905" cy="220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8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1F6C32-3249-4654-8F6C-F4B5EFCF7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A881A9-BD59-473B-8456-66E676D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6" t="14234" r="11765" b="17718"/>
          <a:stretch/>
        </p:blipFill>
        <p:spPr>
          <a:xfrm>
            <a:off x="485613" y="422328"/>
            <a:ext cx="11220774" cy="6013343"/>
          </a:xfrm>
          <a:prstGeom prst="rect">
            <a:avLst/>
          </a:prstGeom>
          <a:solidFill>
            <a:srgbClr val="FFFFFF">
              <a:shade val="85000"/>
              <a:alpha val="36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FFFD00-FF65-48EB-A17F-81B56299A948}"/>
              </a:ext>
            </a:extLst>
          </p:cNvPr>
          <p:cNvSpPr txBox="1"/>
          <p:nvPr/>
        </p:nvSpPr>
        <p:spPr>
          <a:xfrm>
            <a:off x="3332137" y="505094"/>
            <a:ext cx="742368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ТАМ СОНЯХИ РОСЛИ І ПШЕНИЦЯ</a:t>
            </a: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А ТЕПЕР ПО КОЛІНА ТРАВИЦЯ</a:t>
            </a: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АБИ НЕ СТАЛОСЯ ГОРЕ</a:t>
            </a: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НЕ ХОДИ У ПОРОСЛЕ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__</a:t>
            </a:r>
            <a:r>
              <a:rPr lang="uk-UA" sz="3200" b="1" i="1" dirty="0" smtClean="0">
                <a:solidFill>
                  <a:srgbClr val="FF0000"/>
                </a:solidFill>
              </a:rPr>
              <a:t>ПОЛЕ</a:t>
            </a:r>
            <a:endParaRPr lang="uk-UA" sz="32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B108F-472C-436A-BEF7-1588F46EE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3394" y="1167645"/>
            <a:ext cx="11045211" cy="526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2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1F6C32-3249-4654-8F6C-F4B5EFCF7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A881A9-BD59-473B-8456-66E676D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6" t="14234" r="11765" b="17718"/>
          <a:stretch/>
        </p:blipFill>
        <p:spPr>
          <a:xfrm>
            <a:off x="485613" y="422328"/>
            <a:ext cx="11220774" cy="6013343"/>
          </a:xfrm>
          <a:prstGeom prst="rect">
            <a:avLst/>
          </a:prstGeom>
          <a:solidFill>
            <a:srgbClr val="FFFFFF">
              <a:shade val="85000"/>
              <a:alpha val="36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FFFD00-FF65-48EB-A17F-81B56299A948}"/>
              </a:ext>
            </a:extLst>
          </p:cNvPr>
          <p:cNvSpPr txBox="1"/>
          <p:nvPr/>
        </p:nvSpPr>
        <p:spPr>
          <a:xfrm>
            <a:off x="2123268" y="716341"/>
            <a:ext cx="908200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ЗУСТРІВ ГРУДУ КАМІННЯ НА СВОЄМУ ШЛЯХУ?</a:t>
            </a: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АБО СТРІЧКУ ЧЕРВОНО-БІЛУ, ЯСКРАВУ ТАКУ</a:t>
            </a: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ЗУПИНИСЬ, ЦЕ ВСЕ ЗНАКИ, ЩО ПРОХОДУ НЕМАЄ</a:t>
            </a: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ТАМ ЛИШЕ НЕБЕЗПЕКА НА ТЕБЕ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_</a:t>
            </a:r>
            <a:r>
              <a:rPr lang="uk-UA" sz="3200" b="1" i="1" dirty="0">
                <a:solidFill>
                  <a:srgbClr val="FF0000"/>
                </a:solidFill>
              </a:rPr>
              <a:t>ЧЕКАЄ</a:t>
            </a: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____ </a:t>
            </a:r>
            <a:endParaRPr lang="uk-UA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8C6FD1-D0C2-4A10-8742-702432EA6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19" y="3100501"/>
            <a:ext cx="5406503" cy="304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1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1F6C32-3249-4654-8F6C-F4B5EFCF7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A881A9-BD59-473B-8456-66E676D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6" t="14234" r="11765" b="17718"/>
          <a:stretch/>
        </p:blipFill>
        <p:spPr>
          <a:xfrm>
            <a:off x="485613" y="422328"/>
            <a:ext cx="11220774" cy="6013343"/>
          </a:xfrm>
          <a:prstGeom prst="rect">
            <a:avLst/>
          </a:prstGeom>
          <a:solidFill>
            <a:srgbClr val="FFFFFF">
              <a:shade val="85000"/>
              <a:alpha val="36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FFFD00-FF65-48EB-A17F-81B56299A948}"/>
              </a:ext>
            </a:extLst>
          </p:cNvPr>
          <p:cNvSpPr txBox="1"/>
          <p:nvPr/>
        </p:nvSpPr>
        <p:spPr>
          <a:xfrm>
            <a:off x="3781585" y="700927"/>
            <a:ext cx="74236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УВАГУ ЗВЕРТАЙ НА НЕБЕЗПЕЧНІ ОЗНАКИ</a:t>
            </a: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НЕ ХОДИ ТАМ, ДЕ ПОСТАВИЛИ </a:t>
            </a:r>
            <a:r>
              <a:rPr lang="uk-UA" sz="3200" b="1" i="1" dirty="0">
                <a:solidFill>
                  <a:srgbClr val="FF0000"/>
                </a:solidFill>
              </a:rPr>
              <a:t>ЗНАКИ</a:t>
            </a:r>
          </a:p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_____ </a:t>
            </a:r>
            <a:endParaRPr lang="uk-UA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33E8B8-52C1-4FCD-AF7B-2D9F3E6B2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78" y="1976249"/>
            <a:ext cx="3767380" cy="21191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75F3DA-2586-4775-B339-B2369716E9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42" t="44352" r="19223"/>
          <a:stretch/>
        </p:blipFill>
        <p:spPr>
          <a:xfrm>
            <a:off x="5189271" y="3626404"/>
            <a:ext cx="3848824" cy="271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6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1F6C32-3249-4654-8F6C-F4B5EFCF7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A881A9-BD59-473B-8456-66E676D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6" t="14234" r="11765" b="17718"/>
          <a:stretch/>
        </p:blipFill>
        <p:spPr>
          <a:xfrm>
            <a:off x="485613" y="422328"/>
            <a:ext cx="11220774" cy="6013343"/>
          </a:xfrm>
          <a:prstGeom prst="rect">
            <a:avLst/>
          </a:prstGeom>
          <a:solidFill>
            <a:srgbClr val="FFFFFF">
              <a:shade val="85000"/>
              <a:alpha val="36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FFFD00-FF65-48EB-A17F-81B56299A948}"/>
              </a:ext>
            </a:extLst>
          </p:cNvPr>
          <p:cNvSpPr txBox="1"/>
          <p:nvPr/>
        </p:nvSpPr>
        <p:spPr>
          <a:xfrm>
            <a:off x="485613" y="1084881"/>
            <a:ext cx="107196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5400" b="1" dirty="0">
                <a:solidFill>
                  <a:schemeClr val="accent1">
                    <a:lumMod val="50000"/>
                  </a:schemeClr>
                </a:solidFill>
              </a:rPr>
              <a:t>«ПЕС ПАТРОН</a:t>
            </a:r>
          </a:p>
          <a:p>
            <a:pPr algn="ctr"/>
            <a:r>
              <a:rPr lang="uk-UA" sz="5400" b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НЕБЕЗПЕЧНА ЗНАХІДКА»</a:t>
            </a:r>
            <a:endParaRPr lang="uk-UA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02C88E-2396-47E7-9708-BC5C5653014E}"/>
              </a:ext>
            </a:extLst>
          </p:cNvPr>
          <p:cNvSpPr txBox="1"/>
          <p:nvPr/>
        </p:nvSpPr>
        <p:spPr>
          <a:xfrm>
            <a:off x="6524785" y="4572000"/>
            <a:ext cx="50060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9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1F1553-E814-4631-81B9-9CE9B3CB7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0526" y="3176129"/>
            <a:ext cx="5213380" cy="291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84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1F6C32-3249-4654-8F6C-F4B5EFCF7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A881A9-BD59-473B-8456-66E676D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6" t="14234" r="11765" b="17718"/>
          <a:stretch/>
        </p:blipFill>
        <p:spPr>
          <a:xfrm>
            <a:off x="485613" y="422328"/>
            <a:ext cx="11220774" cy="6013343"/>
          </a:xfrm>
          <a:prstGeom prst="rect">
            <a:avLst/>
          </a:prstGeom>
          <a:solidFill>
            <a:srgbClr val="FFFFFF">
              <a:shade val="85000"/>
              <a:alpha val="36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59B935-048E-439B-A7DB-887D77769021}"/>
              </a:ext>
            </a:extLst>
          </p:cNvPr>
          <p:cNvSpPr txBox="1"/>
          <p:nvPr/>
        </p:nvSpPr>
        <p:spPr>
          <a:xfrm>
            <a:off x="743919" y="1518834"/>
            <a:ext cx="8403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https://bezpeka.info/kids/</a:t>
            </a:r>
            <a:endParaRPr lang="uk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C44A50-6818-491C-91B7-236B4A9DAF07}"/>
              </a:ext>
            </a:extLst>
          </p:cNvPr>
          <p:cNvSpPr txBox="1"/>
          <p:nvPr/>
        </p:nvSpPr>
        <p:spPr>
          <a:xfrm>
            <a:off x="743919" y="2046897"/>
            <a:ext cx="8403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https://osvitoria.media/opinions/shho-dityam-slid-rozkazaty-pro-minnu-bezpeku/</a:t>
            </a:r>
            <a:endParaRPr lang="uk-U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F9DEE6-0C9D-4453-8D95-C222052EB613}"/>
              </a:ext>
            </a:extLst>
          </p:cNvPr>
          <p:cNvSpPr txBox="1"/>
          <p:nvPr/>
        </p:nvSpPr>
        <p:spPr>
          <a:xfrm>
            <a:off x="743919" y="2574960"/>
            <a:ext cx="8403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https://www.unicef.org/ukraine/mine-safety-for-the-family</a:t>
            </a:r>
            <a:endParaRPr lang="uk-U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247486-381E-4992-AD01-FFBBED75B811}"/>
              </a:ext>
            </a:extLst>
          </p:cNvPr>
          <p:cNvSpPr txBox="1"/>
          <p:nvPr/>
        </p:nvSpPr>
        <p:spPr>
          <a:xfrm>
            <a:off x="743919" y="3223646"/>
            <a:ext cx="8403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https://www.youtube.com/watch?v=rFRfDs1qp8U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BB6D6E-C6DB-4D2F-A68A-7C79B183AF6E}"/>
              </a:ext>
            </a:extLst>
          </p:cNvPr>
          <p:cNvSpPr txBox="1"/>
          <p:nvPr/>
        </p:nvSpPr>
        <p:spPr>
          <a:xfrm>
            <a:off x="4943959" y="743919"/>
            <a:ext cx="2295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Використані джерела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A51766-8967-4241-9081-EBE47C36A37D}"/>
              </a:ext>
            </a:extLst>
          </p:cNvPr>
          <p:cNvSpPr txBox="1"/>
          <p:nvPr/>
        </p:nvSpPr>
        <p:spPr>
          <a:xfrm>
            <a:off x="743919" y="3872332"/>
            <a:ext cx="8403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https://learningapps.org/31180008</a:t>
            </a:r>
            <a:endParaRPr lang="uk-U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E4BA7-93CE-438A-AC1A-BA36882BD0EA}"/>
              </a:ext>
            </a:extLst>
          </p:cNvPr>
          <p:cNvSpPr txBox="1"/>
          <p:nvPr/>
        </p:nvSpPr>
        <p:spPr>
          <a:xfrm>
            <a:off x="743919" y="4441772"/>
            <a:ext cx="8403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https://vasilkivska.otg.dp.gov.ua/civilnij-zahist/vybukhonebezpechni-predmety-pravyla-povedinky-pry-ikh-vyiavlenni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06610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1F6C32-3249-4654-8F6C-F4B5EFCF7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EE64829-9961-4192-B149-CF894B0ADAB6}"/>
              </a:ext>
            </a:extLst>
          </p:cNvPr>
          <p:cNvSpPr/>
          <p:nvPr/>
        </p:nvSpPr>
        <p:spPr>
          <a:xfrm>
            <a:off x="8090115" y="1100378"/>
            <a:ext cx="3905573" cy="5114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>
                <a:solidFill>
                  <a:schemeClr val="accent1">
                    <a:lumMod val="50000"/>
                  </a:schemeClr>
                </a:solidFill>
              </a:rPr>
              <a:t>Через активні бойові дії у різних частинах країни зростає небезпека від вибухонебезпечних предметів для нашого життя. Шкода, якої можуть завдати ці предмети, непоправна та навіть смертельна.</a:t>
            </a:r>
            <a:endParaRPr lang="uk-UA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480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1F6C32-3249-4654-8F6C-F4B5EFCF7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A881A9-BD59-473B-8456-66E676D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6" t="14234" r="11765" b="17718"/>
          <a:stretch/>
        </p:blipFill>
        <p:spPr>
          <a:xfrm>
            <a:off x="485613" y="422328"/>
            <a:ext cx="11220774" cy="6013343"/>
          </a:xfrm>
          <a:prstGeom prst="rect">
            <a:avLst/>
          </a:prstGeom>
          <a:solidFill>
            <a:srgbClr val="FFFFFF">
              <a:shade val="85000"/>
              <a:alpha val="36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682469-6194-4821-A5B0-45E7BE41F086}"/>
              </a:ext>
            </a:extLst>
          </p:cNvPr>
          <p:cNvSpPr txBox="1"/>
          <p:nvPr/>
        </p:nvSpPr>
        <p:spPr>
          <a:xfrm>
            <a:off x="1007390" y="1719589"/>
            <a:ext cx="40760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uk-UA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5C626C-AB6C-4C47-A952-AA3C7A76E8BC}"/>
              </a:ext>
            </a:extLst>
          </p:cNvPr>
          <p:cNvSpPr txBox="1"/>
          <p:nvPr/>
        </p:nvSpPr>
        <p:spPr>
          <a:xfrm>
            <a:off x="898902" y="1208868"/>
            <a:ext cx="6596147" cy="422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i="1" dirty="0" err="1">
                <a:solidFill>
                  <a:srgbClr val="C00000"/>
                </a:solidFill>
              </a:rPr>
              <a:t>Поводження</a:t>
            </a:r>
            <a:r>
              <a:rPr lang="ru-RU" sz="5400" b="1" i="1" dirty="0">
                <a:solidFill>
                  <a:srgbClr val="C00000"/>
                </a:solidFill>
              </a:rPr>
              <a:t> з </a:t>
            </a:r>
            <a:r>
              <a:rPr lang="ru-RU" sz="5400" b="1" i="1" dirty="0" err="1">
                <a:solidFill>
                  <a:srgbClr val="C00000"/>
                </a:solidFill>
              </a:rPr>
              <a:t>вибухонебезпечними</a:t>
            </a:r>
            <a:r>
              <a:rPr lang="ru-RU" sz="5400" b="1" i="1" dirty="0">
                <a:solidFill>
                  <a:srgbClr val="C00000"/>
                </a:solidFill>
              </a:rPr>
              <a:t> предметами </a:t>
            </a:r>
            <a:r>
              <a:rPr lang="ru-RU" sz="5400" b="1" i="1" dirty="0" err="1">
                <a:solidFill>
                  <a:srgbClr val="C00000"/>
                </a:solidFill>
              </a:rPr>
              <a:t>вимагає</a:t>
            </a:r>
            <a:r>
              <a:rPr lang="ru-RU" sz="5400" b="1" i="1" dirty="0">
                <a:solidFill>
                  <a:srgbClr val="C00000"/>
                </a:solidFill>
              </a:rPr>
              <a:t> </a:t>
            </a:r>
            <a:r>
              <a:rPr lang="ru-RU" sz="5400" b="1" i="1" dirty="0" err="1">
                <a:solidFill>
                  <a:srgbClr val="C00000"/>
                </a:solidFill>
              </a:rPr>
              <a:t>уваги</a:t>
            </a:r>
            <a:r>
              <a:rPr lang="ru-RU" sz="5400" b="1" i="1" dirty="0">
                <a:solidFill>
                  <a:srgbClr val="C00000"/>
                </a:solidFill>
              </a:rPr>
              <a:t> і </a:t>
            </a:r>
            <a:r>
              <a:rPr lang="ru-RU" sz="5400" b="1" i="1" dirty="0" err="1">
                <a:solidFill>
                  <a:srgbClr val="C00000"/>
                </a:solidFill>
              </a:rPr>
              <a:t>обережності</a:t>
            </a:r>
            <a:r>
              <a:rPr lang="ru-RU" sz="5400" b="1" i="1" dirty="0">
                <a:solidFill>
                  <a:srgbClr val="C00000"/>
                </a:solidFill>
              </a:rPr>
              <a:t>.</a:t>
            </a:r>
            <a:endParaRPr lang="uk-UA" sz="5400" b="1" i="1" dirty="0">
              <a:solidFill>
                <a:srgbClr val="C0000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BFED7B-445A-4C77-A54C-24E905901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67" b="95867" l="9001" r="93867">
                        <a14:foregroundMark x1="30762" y1="8600" x2="54402" y2="7533"/>
                        <a14:foregroundMark x1="54402" y1="7533" x2="72700" y2="8800"/>
                        <a14:foregroundMark x1="9001" y1="24600" x2="9990" y2="31200"/>
                        <a14:foregroundMark x1="91790" y1="43400" x2="89416" y2="49067"/>
                        <a14:foregroundMark x1="94164" y1="45667" x2="93769" y2="47200"/>
                        <a14:foregroundMark x1="55589" y1="15133" x2="63600" y2="31400"/>
                        <a14:foregroundMark x1="44214" y1="16733" x2="44906" y2="24733"/>
                        <a14:foregroundMark x1="44906" y1="24733" x2="49258" y2="24867"/>
                        <a14:foregroundMark x1="56281" y1="19200" x2="63304" y2="24200"/>
                        <a14:foregroundMark x1="54599" y1="19867" x2="55589" y2="24200"/>
                        <a14:foregroundMark x1="43225" y1="18733" x2="41840" y2="24400"/>
                        <a14:foregroundMark x1="41840" y1="75000" x2="55490" y2="72867"/>
                        <a14:foregroundMark x1="55490" y1="72867" x2="59941" y2="68000"/>
                        <a14:foregroundMark x1="47873" y1="81333" x2="34322" y2="86000"/>
                        <a14:foregroundMark x1="34322" y1="86000" x2="40653" y2="93267"/>
                        <a14:foregroundMark x1="40653" y1="93267" x2="53017" y2="89333"/>
                        <a14:foregroundMark x1="53017" y1="89333" x2="49852" y2="81067"/>
                        <a14:foregroundMark x1="49852" y1="81067" x2="45203" y2="81800"/>
                        <a14:foregroundMark x1="39862" y1="95133" x2="53116" y2="92733"/>
                        <a14:foregroundMark x1="53116" y1="92733" x2="53610" y2="92400"/>
                        <a14:foregroundMark x1="54599" y1="91733" x2="45104" y2="95867"/>
                        <a14:foregroundMark x1="45104" y1="95867" x2="53610" y2="949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5049" y="523219"/>
            <a:ext cx="3984993" cy="591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37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1F6C32-3249-4654-8F6C-F4B5EFCF7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A881A9-BD59-473B-8456-66E676D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6" t="14234" r="11765" b="17718"/>
          <a:stretch/>
        </p:blipFill>
        <p:spPr>
          <a:xfrm>
            <a:off x="485613" y="422328"/>
            <a:ext cx="11220774" cy="6013343"/>
          </a:xfrm>
          <a:prstGeom prst="rect">
            <a:avLst/>
          </a:prstGeom>
          <a:solidFill>
            <a:srgbClr val="FFFFFF">
              <a:shade val="85000"/>
              <a:alpha val="36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21DEB2-F8D3-4BE7-BC94-A436BD466620}"/>
              </a:ext>
            </a:extLst>
          </p:cNvPr>
          <p:cNvSpPr txBox="1"/>
          <p:nvPr/>
        </p:nvSpPr>
        <p:spPr>
          <a:xfrm>
            <a:off x="743919" y="650930"/>
            <a:ext cx="8403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1" u="sng" dirty="0">
                <a:solidFill>
                  <a:schemeClr val="accent1">
                    <a:lumMod val="50000"/>
                  </a:schemeClr>
                </a:solidFill>
              </a:rPr>
              <a:t>1. Не </a:t>
            </a:r>
            <a:r>
              <a:rPr lang="ru-RU" sz="3600" b="1" i="1" u="sng" dirty="0" err="1">
                <a:solidFill>
                  <a:schemeClr val="accent1">
                    <a:lumMod val="50000"/>
                  </a:schemeClr>
                </a:solidFill>
              </a:rPr>
              <a:t>брати</a:t>
            </a:r>
            <a:r>
              <a:rPr lang="ru-RU" sz="3600" b="1" i="1" u="sng" dirty="0">
                <a:solidFill>
                  <a:schemeClr val="accent1">
                    <a:lumMod val="50000"/>
                  </a:schemeClr>
                </a:solidFill>
              </a:rPr>
              <a:t> в руки </a:t>
            </a:r>
            <a:r>
              <a:rPr lang="ru-RU" sz="3600" b="1" i="1" u="sng" dirty="0" err="1">
                <a:solidFill>
                  <a:schemeClr val="accent1">
                    <a:lumMod val="50000"/>
                  </a:schemeClr>
                </a:solidFill>
              </a:rPr>
              <a:t>знайдені</a:t>
            </a:r>
            <a:r>
              <a:rPr lang="ru-RU" sz="3600" b="1" i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i="1" u="sng" dirty="0" err="1">
                <a:solidFill>
                  <a:schemeClr val="accent1">
                    <a:lumMod val="50000"/>
                  </a:schemeClr>
                </a:solidFill>
              </a:rPr>
              <a:t>предмети</a:t>
            </a:r>
            <a:endParaRPr lang="uk-UA" sz="3600" b="1" i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682469-6194-4821-A5B0-45E7BE41F086}"/>
              </a:ext>
            </a:extLst>
          </p:cNvPr>
          <p:cNvSpPr txBox="1"/>
          <p:nvPr/>
        </p:nvSpPr>
        <p:spPr>
          <a:xfrm>
            <a:off x="1007390" y="1719589"/>
            <a:ext cx="407605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Це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може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бути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іграшка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мобільний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телефон, ручка —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начиненими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вибухівкою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можуть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виявитися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різноманітні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предмети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. Як би не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було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цікаво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її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не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можна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підбирати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адже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шкода для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здоров’я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і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навіть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життя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дуже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серйозна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uk-UA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121DA6-0DF0-461A-86A5-F4394D2FE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527" y="2597924"/>
            <a:ext cx="3429000" cy="3429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E7FF5E-867D-44C1-8CA8-8F5CC0189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0990" y1="89457" x2="32268" y2="86901"/>
                        <a14:foregroundMark x1="32268" y1="86901" x2="32268" y2="86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2016" y="1048186"/>
            <a:ext cx="3429000" cy="3429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B64697-DC1D-4D9A-AEED-DBFD51C87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00" b="90000" l="10000" r="90000">
                        <a14:foregroundMark x1="34556" y1="9500" x2="60333" y2="10400"/>
                        <a14:foregroundMark x1="60333" y1="10400" x2="70222" y2="8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60845">
            <a:off x="8142781" y="2615392"/>
            <a:ext cx="3661475" cy="406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15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1F6C32-3249-4654-8F6C-F4B5EFCF7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A881A9-BD59-473B-8456-66E676D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6" t="14234" r="11765" b="17718"/>
          <a:stretch/>
        </p:blipFill>
        <p:spPr>
          <a:xfrm>
            <a:off x="485613" y="422328"/>
            <a:ext cx="11220774" cy="6013343"/>
          </a:xfrm>
          <a:prstGeom prst="rect">
            <a:avLst/>
          </a:prstGeom>
          <a:solidFill>
            <a:srgbClr val="FFFFFF">
              <a:shade val="85000"/>
              <a:alpha val="36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21DEB2-F8D3-4BE7-BC94-A436BD466620}"/>
              </a:ext>
            </a:extLst>
          </p:cNvPr>
          <p:cNvSpPr txBox="1"/>
          <p:nvPr/>
        </p:nvSpPr>
        <p:spPr>
          <a:xfrm>
            <a:off x="743919" y="650930"/>
            <a:ext cx="8403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1" u="sng">
                <a:solidFill>
                  <a:schemeClr val="accent1">
                    <a:lumMod val="50000"/>
                  </a:schemeClr>
                </a:solidFill>
              </a:rPr>
              <a:t>2. Оминати снаряди, які не розірвались</a:t>
            </a:r>
            <a:endParaRPr lang="ru-RU" sz="3600" b="1" i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682469-6194-4821-A5B0-45E7BE41F086}"/>
              </a:ext>
            </a:extLst>
          </p:cNvPr>
          <p:cNvSpPr txBox="1"/>
          <p:nvPr/>
        </p:nvSpPr>
        <p:spPr>
          <a:xfrm>
            <a:off x="1007390" y="1719589"/>
            <a:ext cx="407605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>
                <a:solidFill>
                  <a:schemeClr val="accent1">
                    <a:lumMod val="50000"/>
                  </a:schemeClr>
                </a:solidFill>
              </a:rPr>
              <a:t>Під час обстрілу деякі снаряди можуть не спрацювати одразу. Але вони готові вибухнути будь-якої миті. Те, що здається частиною, уламком — також може містити заряд і бути небезпечним. Не можна підбирати такі «трофеї».</a:t>
            </a:r>
            <a:endParaRPr lang="uk-UA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0EF5E9-78D0-4E93-9681-CD1DC64EC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871" y="1719588"/>
            <a:ext cx="5401241" cy="407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1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1F6C32-3249-4654-8F6C-F4B5EFCF7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A881A9-BD59-473B-8456-66E676D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6" t="14234" r="11765" b="17718"/>
          <a:stretch/>
        </p:blipFill>
        <p:spPr>
          <a:xfrm>
            <a:off x="485613" y="422328"/>
            <a:ext cx="11220774" cy="6013343"/>
          </a:xfrm>
          <a:prstGeom prst="rect">
            <a:avLst/>
          </a:prstGeom>
          <a:solidFill>
            <a:srgbClr val="FFFFFF">
              <a:shade val="85000"/>
              <a:alpha val="36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21DEB2-F8D3-4BE7-BC94-A436BD466620}"/>
              </a:ext>
            </a:extLst>
          </p:cNvPr>
          <p:cNvSpPr txBox="1"/>
          <p:nvPr/>
        </p:nvSpPr>
        <p:spPr>
          <a:xfrm>
            <a:off x="743919" y="650930"/>
            <a:ext cx="9686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1" u="sng">
                <a:solidFill>
                  <a:schemeClr val="accent1">
                    <a:lumMod val="50000"/>
                  </a:schemeClr>
                </a:solidFill>
              </a:rPr>
              <a:t>3. Не експериментувати з боєприпасами</a:t>
            </a:r>
            <a:endParaRPr lang="ru-RU" sz="3600" b="1" i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682469-6194-4821-A5B0-45E7BE41F086}"/>
              </a:ext>
            </a:extLst>
          </p:cNvPr>
          <p:cNvSpPr txBox="1"/>
          <p:nvPr/>
        </p:nvSpPr>
        <p:spPr>
          <a:xfrm>
            <a:off x="635431" y="1525863"/>
            <a:ext cx="592035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У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разі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знаходження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вибухонебезпечного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пристрою заборонено:</a:t>
            </a:r>
          </a:p>
          <a:p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наближатися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до предмета;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пересувати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його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або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брати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до рук;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розряджати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кидати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вдаряти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по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ньому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розпалювати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поряд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багаття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або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кидати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в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нього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предмет;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приносити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предмет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додому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uk-UA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09D5F3-D6C1-4571-8A25-5BDA7306D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395" y="1525863"/>
            <a:ext cx="3858429" cy="28156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3A3AC1-3FD1-47E4-A741-6546C5E71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6636" y="4763801"/>
            <a:ext cx="3773188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77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1F6C32-3249-4654-8F6C-F4B5EFCF7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A881A9-BD59-473B-8456-66E676D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6" t="14234" r="11765" b="17718"/>
          <a:stretch/>
        </p:blipFill>
        <p:spPr>
          <a:xfrm>
            <a:off x="485613" y="422328"/>
            <a:ext cx="11220774" cy="6013343"/>
          </a:xfrm>
          <a:prstGeom prst="rect">
            <a:avLst/>
          </a:prstGeom>
          <a:solidFill>
            <a:srgbClr val="FFFFFF">
              <a:shade val="85000"/>
              <a:alpha val="36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21DEB2-F8D3-4BE7-BC94-A436BD466620}"/>
              </a:ext>
            </a:extLst>
          </p:cNvPr>
          <p:cNvSpPr txBox="1"/>
          <p:nvPr/>
        </p:nvSpPr>
        <p:spPr>
          <a:xfrm>
            <a:off x="743919" y="650930"/>
            <a:ext cx="9686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1" u="sng">
                <a:solidFill>
                  <a:schemeClr val="accent1">
                    <a:lumMod val="50000"/>
                  </a:schemeClr>
                </a:solidFill>
              </a:rPr>
              <a:t>4. Остерігатись бездоглядних речей</a:t>
            </a:r>
            <a:endParaRPr lang="ru-RU" sz="3600" b="1" i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682469-6194-4821-A5B0-45E7BE41F086}"/>
              </a:ext>
            </a:extLst>
          </p:cNvPr>
          <p:cNvSpPr txBox="1"/>
          <p:nvPr/>
        </p:nvSpPr>
        <p:spPr>
          <a:xfrm>
            <a:off x="485613" y="1297261"/>
            <a:ext cx="692257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>
                <a:solidFill>
                  <a:schemeClr val="accent1">
                    <a:lumMod val="50000"/>
                  </a:schemeClr>
                </a:solidFill>
              </a:rPr>
              <a:t>Вибухівку можуть помістити у звичайні портфелі, сумки, банки, пакунки і потім залишити в багатолюдних місцях. У такому разі важко відрізнити сумку з вибухівкою від такої ж сумки, залишеної забудькуватим пасажиром у громадському транспорті. Тому бездоглядні предмети в транспорті, дворі, магазині вимагають особливої уваги. Дітям до них не слід наближатись, потрібно повідомити дорослих, які передадуть інформацію поліції.</a:t>
            </a:r>
            <a:endParaRPr lang="uk-UA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CB1DA2-3EA0-499C-983E-34D6FF9DB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092" y="650931"/>
            <a:ext cx="2548984" cy="26189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E735D8-7EA3-40D1-B97E-12C98AD51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7" b="94105" l="6987" r="89956">
                        <a14:foregroundMark x1="6987" y1="25764" x2="10699" y2="77293"/>
                        <a14:foregroundMark x1="59825" y1="91921" x2="79694" y2="94323"/>
                        <a14:foregroundMark x1="89956" y1="26419" x2="89738" y2="502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028" y="2830011"/>
            <a:ext cx="2340338" cy="23403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59216A-1649-4400-86C4-F67888A080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500" l="10000" r="90000">
                        <a14:foregroundMark x1="19833" y1="92500" x2="76000" y2="89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2810" y="3773107"/>
            <a:ext cx="2594285" cy="259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3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1F6C32-3249-4654-8F6C-F4B5EFCF7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A881A9-BD59-473B-8456-66E676D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6" t="14234" r="11765" b="17718"/>
          <a:stretch/>
        </p:blipFill>
        <p:spPr>
          <a:xfrm>
            <a:off x="485613" y="422328"/>
            <a:ext cx="11220774" cy="6013343"/>
          </a:xfrm>
          <a:prstGeom prst="rect">
            <a:avLst/>
          </a:prstGeom>
          <a:solidFill>
            <a:srgbClr val="FFFFFF">
              <a:shade val="85000"/>
              <a:alpha val="36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21DEB2-F8D3-4BE7-BC94-A436BD466620}"/>
              </a:ext>
            </a:extLst>
          </p:cNvPr>
          <p:cNvSpPr txBox="1"/>
          <p:nvPr/>
        </p:nvSpPr>
        <p:spPr>
          <a:xfrm>
            <a:off x="2510725" y="588936"/>
            <a:ext cx="7919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1" u="sng" dirty="0">
                <a:solidFill>
                  <a:schemeClr val="accent1">
                    <a:lumMod val="50000"/>
                  </a:schemeClr>
                </a:solidFill>
              </a:rPr>
              <a:t>ЗАПАМ</a:t>
            </a:r>
            <a:r>
              <a:rPr lang="en-US" sz="3600" b="1" i="1" u="sng" dirty="0">
                <a:solidFill>
                  <a:schemeClr val="accent1">
                    <a:lumMod val="50000"/>
                  </a:schemeClr>
                </a:solidFill>
              </a:rPr>
              <a:t>’</a:t>
            </a:r>
            <a:r>
              <a:rPr lang="uk-UA" sz="3600" b="1" i="1" u="sng" dirty="0">
                <a:solidFill>
                  <a:schemeClr val="accent1">
                    <a:lumMod val="50000"/>
                  </a:schemeClr>
                </a:solidFill>
              </a:rPr>
              <a:t>ЯТАЙ ТРИ ГОЛОВНІ ПРАВИЛА!</a:t>
            </a:r>
            <a:endParaRPr lang="ru-RU" sz="3600" b="1" i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1574A2-D692-45F8-AE8E-E81B6FFC9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09" y="1371664"/>
            <a:ext cx="3143492" cy="22571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CF87DF-B30B-4E88-8A0A-C4724272F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3106" y="2098575"/>
            <a:ext cx="3143492" cy="22571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83DFFA-A6C7-44C6-890A-779EAB66B1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7119" y="1446527"/>
            <a:ext cx="3326972" cy="23889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2F04B8-5ED1-4B13-908D-AF192C6210A2}"/>
              </a:ext>
            </a:extLst>
          </p:cNvPr>
          <p:cNvSpPr txBox="1"/>
          <p:nvPr/>
        </p:nvSpPr>
        <p:spPr>
          <a:xfrm>
            <a:off x="803409" y="3812583"/>
            <a:ext cx="3433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accent1">
                    <a:lumMod val="50000"/>
                  </a:schemeClr>
                </a:solidFill>
              </a:rPr>
              <a:t>НЕ ПІДХОДЬ!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4C87A4-7957-4CDA-8D89-7A7A31951AB5}"/>
              </a:ext>
            </a:extLst>
          </p:cNvPr>
          <p:cNvSpPr txBox="1"/>
          <p:nvPr/>
        </p:nvSpPr>
        <p:spPr>
          <a:xfrm>
            <a:off x="4618495" y="4520469"/>
            <a:ext cx="2531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accent1">
                    <a:lumMod val="50000"/>
                  </a:schemeClr>
                </a:solidFill>
              </a:rPr>
              <a:t>НЕ ЧІПАЙ!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6C6FDB-15C3-4DCC-A501-E7698ADA75BB}"/>
              </a:ext>
            </a:extLst>
          </p:cNvPr>
          <p:cNvSpPr txBox="1"/>
          <p:nvPr/>
        </p:nvSpPr>
        <p:spPr>
          <a:xfrm>
            <a:off x="7997119" y="4328457"/>
            <a:ext cx="3625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accent1">
                    <a:lumMod val="50000"/>
                  </a:schemeClr>
                </a:solidFill>
              </a:rPr>
              <a:t>ДЗВОНИ 101!</a:t>
            </a:r>
          </a:p>
          <a:p>
            <a:pPr algn="ctr"/>
            <a:r>
              <a:rPr lang="uk-UA" sz="4000" b="1" dirty="0">
                <a:solidFill>
                  <a:schemeClr val="accent1">
                    <a:lumMod val="50000"/>
                  </a:schemeClr>
                </a:solidFill>
              </a:rPr>
              <a:t>РОЗКАЖИ</a:t>
            </a:r>
          </a:p>
          <a:p>
            <a:pPr algn="ctr"/>
            <a:r>
              <a:rPr lang="uk-UA" sz="4000" b="1" dirty="0">
                <a:solidFill>
                  <a:schemeClr val="accent1">
                    <a:lumMod val="50000"/>
                  </a:schemeClr>
                </a:solidFill>
              </a:rPr>
              <a:t>ДОРОСЛИМ!</a:t>
            </a:r>
          </a:p>
        </p:txBody>
      </p:sp>
    </p:spTree>
    <p:extLst>
      <p:ext uri="{BB962C8B-B14F-4D97-AF65-F5344CB8AC3E}">
        <p14:creationId xmlns:p14="http://schemas.microsoft.com/office/powerpoint/2010/main" val="3569806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1F6C32-3249-4654-8F6C-F4B5EFCF7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A881A9-BD59-473B-8456-66E676D5A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6" t="14234" r="11765" b="17718"/>
          <a:stretch/>
        </p:blipFill>
        <p:spPr>
          <a:xfrm>
            <a:off x="485613" y="422328"/>
            <a:ext cx="11220774" cy="6013343"/>
          </a:xfrm>
          <a:prstGeom prst="rect">
            <a:avLst/>
          </a:prstGeom>
          <a:solidFill>
            <a:srgbClr val="FFFFFF">
              <a:shade val="85000"/>
              <a:alpha val="36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63C1AA-443F-4466-9CC1-6EA4E7906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8618" y="211165"/>
            <a:ext cx="5715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92044D-D548-483B-ADC9-773CCF5FDF67}"/>
              </a:ext>
            </a:extLst>
          </p:cNvPr>
          <p:cNvSpPr txBox="1"/>
          <p:nvPr/>
        </p:nvSpPr>
        <p:spPr>
          <a:xfrm>
            <a:off x="4215540" y="2138765"/>
            <a:ext cx="6713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БЕЗПЕКУ </a:t>
            </a:r>
            <a:r>
              <a:rPr lang="uk-UA" sz="5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ДБАЙ!</a:t>
            </a:r>
            <a:endParaRPr lang="uk-UA" sz="5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25010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472</Words>
  <Application>Microsoft Office PowerPoint</Application>
  <PresentationFormat>Широкий екран</PresentationFormat>
  <Paragraphs>66</Paragraphs>
  <Slides>19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natalacekanova16@gmail.com</dc:creator>
  <cp:lastModifiedBy>TPCUser</cp:lastModifiedBy>
  <cp:revision>12</cp:revision>
  <dcterms:created xsi:type="dcterms:W3CDTF">2025-04-02T16:53:24Z</dcterms:created>
  <dcterms:modified xsi:type="dcterms:W3CDTF">2026-02-21T12:03:49Z</dcterms:modified>
</cp:coreProperties>
</file>