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1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Open Sans" panose="020B0604020202020204" charset="0"/>
      <p:regular r:id="rId15"/>
    </p:embeddedFont>
    <p:embeddedFont>
      <p:font typeface="Garamond" panose="02020404030301010803" pitchFamily="18" charset="0"/>
      <p:regular r:id="rId16"/>
      <p:bold r:id="rId17"/>
      <p:italic r:id="rId18"/>
    </p:embeddedFont>
    <p:embeddedFont>
      <p:font typeface="Libre Baskerville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77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1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10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11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12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2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5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6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7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8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Times New Roman" panose="02020603050405020304" pitchFamily="18" charset="0"/>
              </a:rPr>
              <a:t>9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569444" y="1521276"/>
            <a:ext cx="11491514" cy="516954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737361" y="1693938"/>
            <a:ext cx="11155680" cy="484172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6163056" y="1521276"/>
            <a:ext cx="2304288" cy="8778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6300216" y="1521277"/>
            <a:ext cx="2029968" cy="774354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050" y="2509516"/>
            <a:ext cx="10882303" cy="310896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8640" b="0" kern="1200" cap="all" spc="-12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4520" y="5618475"/>
            <a:ext cx="10885018" cy="54864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spc="96" baseline="0">
                <a:solidFill>
                  <a:schemeClr val="tx1"/>
                </a:solidFill>
              </a:defRPr>
            </a:lvl1pPr>
            <a:lvl2pPr marL="548640" indent="0" algn="ctr">
              <a:buNone/>
              <a:defRPr sz="1920"/>
            </a:lvl2pPr>
            <a:lvl3pPr marL="1097280" indent="0" algn="ctr">
              <a:buNone/>
              <a:defRPr sz="192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6382512" y="1609506"/>
            <a:ext cx="1865376" cy="632656"/>
          </a:xfrm>
        </p:spPr>
        <p:txBody>
          <a:bodyPr/>
          <a:lstStyle>
            <a:lvl1pPr algn="ctr">
              <a:defRPr sz="1560" spc="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744675" y="6253272"/>
            <a:ext cx="7086600" cy="27432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0328304" y="6254496"/>
            <a:ext cx="2534257" cy="2743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83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79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89920" y="914400"/>
            <a:ext cx="2834640" cy="63093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914400"/>
            <a:ext cx="9692640" cy="63093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969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158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26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9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834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948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288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77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9164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329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49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0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20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569444" y="1521276"/>
            <a:ext cx="11491514" cy="516954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737360" y="1693938"/>
            <a:ext cx="11155680" cy="484172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6163056" y="1521276"/>
            <a:ext cx="2304288" cy="8778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6300216" y="1521277"/>
            <a:ext cx="2029968" cy="774354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347" y="2513171"/>
            <a:ext cx="10885018" cy="310530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8640" kern="1200" cap="all" spc="-12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6349" y="5618474"/>
            <a:ext cx="10885018" cy="548640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>
                <a:solidFill>
                  <a:schemeClr val="tx1"/>
                </a:solidFill>
                <a:effectLst/>
              </a:defRPr>
            </a:lvl1pPr>
            <a:lvl2pPr marL="5486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86170" y="1613403"/>
            <a:ext cx="1865376" cy="636422"/>
          </a:xfrm>
        </p:spPr>
        <p:txBody>
          <a:bodyPr/>
          <a:lstStyle>
            <a:lvl1pPr algn="ctr">
              <a:defRPr lang="en-US" sz="1560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fld id="{5586B75A-687E-405C-8A0B-8D00578BA2C3}" type="datetimeFigureOut">
              <a:rPr lang="ru-RU" smtClean="0"/>
              <a:pPr/>
              <a:t>21.02.2026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4264" y="6253272"/>
            <a:ext cx="7088429" cy="27432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25405" y="6253272"/>
            <a:ext cx="2534717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27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523744"/>
            <a:ext cx="5705856" cy="4498848"/>
          </a:xfrm>
        </p:spPr>
        <p:txBody>
          <a:bodyPr/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44384" y="2523744"/>
            <a:ext cx="5705856" cy="4498848"/>
          </a:xfrm>
        </p:spPr>
        <p:txBody>
          <a:bodyPr/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8384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3818" y="2489201"/>
            <a:ext cx="5705856" cy="76809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80" b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3818" y="3307078"/>
            <a:ext cx="5705856" cy="3840480"/>
          </a:xfrm>
        </p:spPr>
        <p:txBody>
          <a:bodyPr/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48042" y="2489201"/>
            <a:ext cx="5705856" cy="76809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80" b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48042" y="3307897"/>
            <a:ext cx="5705856" cy="3840480"/>
          </a:xfrm>
        </p:spPr>
        <p:txBody>
          <a:bodyPr/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407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356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4432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4635" y="285293"/>
            <a:ext cx="10237622" cy="76590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824463" y="285293"/>
            <a:ext cx="3511296" cy="76590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0" y="728870"/>
            <a:ext cx="2916936" cy="1975104"/>
          </a:xfrm>
        </p:spPr>
        <p:txBody>
          <a:bodyPr anchor="b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60" b="0" kern="1200" cap="none" spc="0" baseline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731520"/>
            <a:ext cx="9326880" cy="6400800"/>
          </a:xfrm>
        </p:spPr>
        <p:txBody>
          <a:bodyPr/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0" y="2743200"/>
            <a:ext cx="2916936" cy="420624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960"/>
              </a:spcBef>
              <a:buNone/>
              <a:defRPr sz="1680">
                <a:solidFill>
                  <a:srgbClr val="FFFFFF"/>
                </a:solidFill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2472412" y="7467602"/>
            <a:ext cx="1755648" cy="3291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89055" y="449885"/>
            <a:ext cx="3182112" cy="732983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3219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824463" y="285293"/>
            <a:ext cx="3511296" cy="76590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0" y="724205"/>
            <a:ext cx="2918765" cy="1975104"/>
          </a:xfrm>
        </p:spPr>
        <p:txBody>
          <a:bodyPr anchor="b">
            <a:noAutofit/>
          </a:bodyPr>
          <a:lstStyle>
            <a:lvl1pPr algn="l">
              <a:defRPr sz="3360" b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4319" y="285293"/>
            <a:ext cx="10237622" cy="765901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0" y="2743200"/>
            <a:ext cx="2918765" cy="420258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960"/>
              </a:spcBef>
              <a:buNone/>
              <a:defRPr sz="1680">
                <a:solidFill>
                  <a:srgbClr val="FFFFFF"/>
                </a:solidFill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1097280" rtl="0" eaLnBrk="1" latinLnBrk="0" hangingPunct="1">
              <a:defRPr lang="en-US" sz="12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76074" y="7472477"/>
            <a:ext cx="1755648" cy="3291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989055" y="449885"/>
            <a:ext cx="3182112" cy="732983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52310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635" y="285293"/>
            <a:ext cx="14067130" cy="765901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0160" y="771113"/>
            <a:ext cx="1207008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523744"/>
            <a:ext cx="12070080" cy="471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9184" y="7569206"/>
            <a:ext cx="3291840" cy="329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5586B75A-687E-405C-8A0B-8D00578BA2C3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7952" y="7569206"/>
            <a:ext cx="6254496" cy="329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563856" y="7569206"/>
            <a:ext cx="1755648" cy="329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lang="en-US" sz="576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Times New Roman" panose="02020603050405020304" pitchFamily="18" charset="0"/>
          <a:ea typeface="+mn-ea"/>
          <a:cs typeface="+mn-cs"/>
        </a:defRPr>
      </a:lvl1pPr>
    </p:titleStyle>
    <p:bodyStyle>
      <a:lvl1pPr marL="219456" indent="-219456" algn="l" defTabSz="1097280" rtl="0" eaLnBrk="1" latinLnBrk="0" hangingPunct="1">
        <a:lnSpc>
          <a:spcPct val="100000"/>
        </a:lnSpc>
        <a:spcBef>
          <a:spcPts val="108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6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548640" indent="-219456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92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877824" indent="-219456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8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207008" indent="-219456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8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536192" indent="-219456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8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920000" indent="-274320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280000" indent="-274320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640000" indent="-274320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000000" indent="-274320" algn="l" defTabSz="1097280" rtl="0" eaLnBrk="1" latinLnBrk="0" hangingPunct="1">
        <a:lnSpc>
          <a:spcPct val="100000"/>
        </a:lnSpc>
        <a:spcBef>
          <a:spcPts val="6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-9-6.svg"/><Relationship Id="rId12" Type="http://schemas.openxmlformats.org/officeDocument/2006/relationships/image" Target="../media/image-9-1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-9-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-9-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7338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Заходи безпеки при поверненні з зони хімічного, біологічного та радіаційного забруднення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52092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900" y="644634"/>
            <a:ext cx="4387932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50"/>
              </a:lnSpc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ЛЕГКО ПРО СЕРЙОЗНЕ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443" y="571976"/>
            <a:ext cx="7691914" cy="1296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Радіаційна безпека: основні правила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2443" y="2179677"/>
            <a:ext cx="3742253" cy="2514719"/>
          </a:xfrm>
          <a:prstGeom prst="roundRect">
            <a:avLst>
              <a:gd name="adj" fmla="val 1237"/>
            </a:avLst>
          </a:prstGeom>
          <a:solidFill>
            <a:srgbClr val="EAE8F3"/>
          </a:solidFill>
          <a:ln/>
        </p:spPr>
      </p:sp>
      <p:sp>
        <p:nvSpPr>
          <p:cNvPr id="5" name="Text 2"/>
          <p:cNvSpPr/>
          <p:nvPr/>
        </p:nvSpPr>
        <p:spPr>
          <a:xfrm>
            <a:off x="6419850" y="2387084"/>
            <a:ext cx="3327440" cy="648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🏠</a:t>
            </a: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Залишайтеся в приміщенні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19850" y="3001566"/>
            <a:ext cx="3534846" cy="1327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Не виходьте без нагальної потреби. Закрийте всі вікна і двері, заклейте щілини скотчем або вологими ганчірками.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62103" y="2179677"/>
            <a:ext cx="3742253" cy="2514719"/>
          </a:xfrm>
          <a:prstGeom prst="roundRect">
            <a:avLst>
              <a:gd name="adj" fmla="val 1237"/>
            </a:avLst>
          </a:prstGeom>
          <a:solidFill>
            <a:srgbClr val="EAE8F3"/>
          </a:solidFill>
          <a:ln/>
        </p:spPr>
      </p:sp>
      <p:sp>
        <p:nvSpPr>
          <p:cNvPr id="8" name="Text 5"/>
          <p:cNvSpPr/>
          <p:nvPr/>
        </p:nvSpPr>
        <p:spPr>
          <a:xfrm>
            <a:off x="10369510" y="2387084"/>
            <a:ext cx="2715101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💧</a:t>
            </a: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Запаси води та їжі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69510" y="2835593"/>
            <a:ext cx="3327440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Зробіть запас питної води та їжі мінімум на 3-7 днів. Зберігайте їх у герметичних контейнерах.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12443" y="4901803"/>
            <a:ext cx="7691914" cy="1526977"/>
          </a:xfrm>
          <a:prstGeom prst="roundRect">
            <a:avLst>
              <a:gd name="adj" fmla="val 2038"/>
            </a:avLst>
          </a:prstGeom>
          <a:solidFill>
            <a:srgbClr val="EAE8F3"/>
          </a:solidFill>
          <a:ln/>
        </p:spPr>
      </p:sp>
      <p:sp>
        <p:nvSpPr>
          <p:cNvPr id="11" name="Text 8"/>
          <p:cNvSpPr/>
          <p:nvPr/>
        </p:nvSpPr>
        <p:spPr>
          <a:xfrm>
            <a:off x="6419850" y="5109210"/>
            <a:ext cx="3111818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❌</a:t>
            </a: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Вимкніть вентиляцію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19850" y="5557718"/>
            <a:ext cx="727710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Не користуйтеся вентиляторами, кондиціонерами чи витяжками, що подають повітря ззовні.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12443" y="6662142"/>
            <a:ext cx="7691914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Внутрішні кімнати без вікон забезпечують найкращий захист від радіації. Чим більше стін і матеріалу між вами та зовнішнім середовищем, тим краще.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403" y="590312"/>
            <a:ext cx="9585365" cy="670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Підготовка до надзвичайної ситуації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03" y="1824633"/>
            <a:ext cx="4936808" cy="49368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9468" y="1797844"/>
            <a:ext cx="3220403" cy="402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Тривожний рюкзак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19468" y="2415064"/>
            <a:ext cx="7667030" cy="686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Зберігайте «тривожний рюкзак» із життєво необхідними речами в легкодоступному місці.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19468" y="3294936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Питна вода (мінімум 3 літри на людину)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19468" y="3713440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Консервовані продукти та енергетичні батончики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19468" y="4131945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Аптечка першої допомоги з базовими медикаментами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19468" y="4550450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Респіратори, захисні маски та рукавички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19468" y="4968954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Радіоприймач на батарейках та запасні батарейки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19468" y="5387459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Ліхтарик та свічки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19468" y="5805964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Документи в герметичному пакеті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19468" y="6224468"/>
            <a:ext cx="766703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Гроші готівкою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1403" y="7002788"/>
            <a:ext cx="13294827" cy="686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Регулярно перевіряйте терміни придатності продуктів, ліків та стан батарейок — мінімум раз на 6 місяців.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9491" y="541734"/>
            <a:ext cx="7765018" cy="1231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650"/>
              </a:lnSpc>
              <a:buNone/>
            </a:pPr>
            <a:r>
              <a:rPr lang="en-US" sz="775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Пам'ятайте!</a:t>
            </a:r>
            <a:endParaRPr lang="en-US" sz="7750" dirty="0">
              <a:latin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89491" y="2068592"/>
            <a:ext cx="3784044" cy="2565083"/>
          </a:xfrm>
          <a:prstGeom prst="roundRect">
            <a:avLst>
              <a:gd name="adj" fmla="val 1152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9280" y="2288381"/>
            <a:ext cx="3344466" cy="746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️</a:t>
            </a: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Безпека — це ваша відповідальність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09280" y="3152775"/>
            <a:ext cx="3344466" cy="126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Знання правил безпеки та їх дотримання можуть врятувати ваше життя та життя ваших близьких.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70465" y="2068592"/>
            <a:ext cx="3784044" cy="2565083"/>
          </a:xfrm>
          <a:prstGeom prst="roundRect">
            <a:avLst>
              <a:gd name="adj" fmla="val 1152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90254" y="2288381"/>
            <a:ext cx="3209449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📢</a:t>
            </a: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Слухайте інструкції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90254" y="2783443"/>
            <a:ext cx="3344466" cy="126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Завжди дотримуйтесь інструкцій рятувальників, працівників ДСНС та місцевої влади. Вони володіють найточнішою інформацією.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89491" y="4830604"/>
            <a:ext cx="7765018" cy="1565196"/>
          </a:xfrm>
          <a:prstGeom prst="roundRect">
            <a:avLst>
              <a:gd name="adj" fmla="val 1888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9280" y="5050393"/>
            <a:ext cx="4073247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❤️</a:t>
            </a: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Бережіть себе і близьких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09280" y="5545455"/>
            <a:ext cx="732543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Знання рятують життя! Поділіться цією інформацією зі своєю родиною та друзями.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65167" y="6653640"/>
            <a:ext cx="8234720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У разі надзвичайної ситуації телефонуйте:</a:t>
            </a:r>
            <a:r>
              <a:rPr lang="en-US" sz="28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101 (рятувальники), 102 (поліція), 103 (швидка допомога)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89491" y="6617375"/>
            <a:ext cx="22860" cy="1073706"/>
          </a:xfrm>
          <a:prstGeom prst="rect">
            <a:avLst/>
          </a:prstGeom>
          <a:solidFill>
            <a:srgbClr val="403CCF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8177213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Що таке зона ХБР-забруднення?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Хімічне, біологічне та радіаційне забруднення — це небезпечні речовини або випромінювання, що можуть завдати серйозної шкоди здоров'ю людини та навколишньому середовищу.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1638" y="4201002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Повернення з таких зон вимагає особливої обережності та дотримання чітких протоколів безпеки, щоб не занести забруднення додому та не піддати ризику своїх близьких.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736" y="1524834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3275" y="538401"/>
            <a:ext cx="7710249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Перший крок: слухайте офіційні повідомлення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03275" y="2315289"/>
            <a:ext cx="3752731" cy="2654617"/>
          </a:xfrm>
          <a:prstGeom prst="roundRect">
            <a:avLst>
              <a:gd name="adj" fmla="val 1157"/>
            </a:avLst>
          </a:prstGeom>
          <a:solidFill>
            <a:srgbClr val="EAE8F3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063" y="2520077"/>
            <a:ext cx="614482" cy="61448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08063" y="3339346"/>
            <a:ext cx="256032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Сигнали тривоги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408063" y="3782139"/>
            <a:ext cx="3343156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Сирени та системи оповіщення про небезпеку — ваш перший індикатор загрози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" name="Shape 4"/>
          <p:cNvSpPr/>
          <p:nvPr/>
        </p:nvSpPr>
        <p:spPr>
          <a:xfrm>
            <a:off x="10160794" y="2315289"/>
            <a:ext cx="3752731" cy="2654617"/>
          </a:xfrm>
          <a:prstGeom prst="roundRect">
            <a:avLst>
              <a:gd name="adj" fmla="val 1157"/>
            </a:avLst>
          </a:prstGeom>
          <a:solidFill>
            <a:srgbClr val="EAE8F3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581" y="2520077"/>
            <a:ext cx="614482" cy="61448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1079897" y="2667357"/>
            <a:ext cx="2866906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ДСНС та </a:t>
            </a:r>
            <a:endParaRPr lang="uk-UA" sz="2800" b="1" dirty="0" smtClean="0">
              <a:solidFill>
                <a:srgbClr val="49495A"/>
              </a:solidFill>
              <a:latin typeface="Times New Roman" panose="02020603050405020304" pitchFamily="18" charset="0"/>
              <a:ea typeface="Libre Baskerville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b="1" dirty="0" smtClean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владні </a:t>
            </a: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органи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10365581" y="3782139"/>
            <a:ext cx="3343156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Повідомлення від ДСНС, поліції та місцевої влади — ваш головний орієнтир для дій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4" name="Shape 7"/>
          <p:cNvSpPr/>
          <p:nvPr/>
        </p:nvSpPr>
        <p:spPr>
          <a:xfrm>
            <a:off x="6203275" y="5174694"/>
            <a:ext cx="7710249" cy="2326958"/>
          </a:xfrm>
          <a:prstGeom prst="roundRect">
            <a:avLst>
              <a:gd name="adj" fmla="val 1320"/>
            </a:avLst>
          </a:prstGeom>
          <a:solidFill>
            <a:srgbClr val="EAE8F3"/>
          </a:solidFill>
          <a:ln/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063" y="5379482"/>
            <a:ext cx="614482" cy="614482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6408063" y="6198751"/>
            <a:ext cx="256032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Радіозв'язок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8" name="Text 9"/>
          <p:cNvSpPr/>
          <p:nvPr/>
        </p:nvSpPr>
        <p:spPr>
          <a:xfrm>
            <a:off x="6408063" y="6641544"/>
            <a:ext cx="7300674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Використовуйте радіоприймач на батарейках, якщо немає інтернету чи мобільного зв'язку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830" y="1080254"/>
            <a:ext cx="7668339" cy="1317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Як поводитись одразу після виходу з забрудненої зони?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37830" y="2714030"/>
            <a:ext cx="210741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650" dirty="0">
              <a:latin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30" y="3049429"/>
            <a:ext cx="3728799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37830" y="3200519"/>
            <a:ext cx="350008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Не знімайте одяг на вулиці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37830" y="3656290"/>
            <a:ext cx="3728799" cy="1349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Уникайте зняття захисного одягу на відкритому повітрі, не сідайте на землю, не торкайтесь обличчя руками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77370" y="2714030"/>
            <a:ext cx="210741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650" dirty="0">
              <a:latin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370" y="3053358"/>
            <a:ext cx="3728799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77370" y="3200519"/>
            <a:ext cx="3728799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Використовуйте засоби захисту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677370" y="3985617"/>
            <a:ext cx="3728799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Одягніть респіратор або захисну маску, гумові рукавички та чоботи перед входом у чисту зону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37830" y="5374362"/>
            <a:ext cx="210741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650" dirty="0">
              <a:latin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30" y="5688687"/>
            <a:ext cx="7668339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7830" y="5860852"/>
            <a:ext cx="4032885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Обережно зніміть верхній одяг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37830" y="6316623"/>
            <a:ext cx="7668339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Повернувшись додому, зніміть верхній шар одягу дуже обережно, щоб не розпорошити радіоактивний пил або хімічні речовини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733" y="676513"/>
            <a:ext cx="11119961" cy="642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Деконтамінація: очищення від забруднення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19733" y="1858804"/>
            <a:ext cx="3754041" cy="2628662"/>
          </a:xfrm>
          <a:prstGeom prst="roundRect">
            <a:avLst>
              <a:gd name="adj" fmla="val 4174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3" y="1858804"/>
            <a:ext cx="91440" cy="26286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16794" y="2087285"/>
            <a:ext cx="2570440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Перше промивання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0600" y="2440817"/>
            <a:ext cx="3411259" cy="1315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Помийте відкриті ділянки тіла з милом і теплою водою — руки, обличчя, шию, вуха. Не тріть шкіру надто сильно.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79394" y="1858804"/>
            <a:ext cx="3754160" cy="2628662"/>
          </a:xfrm>
          <a:prstGeom prst="roundRect">
            <a:avLst>
              <a:gd name="adj" fmla="val 4174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534" y="1858804"/>
            <a:ext cx="91440" cy="262866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976455" y="2087285"/>
            <a:ext cx="2570440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Ретельний душ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976454" y="2449651"/>
            <a:ext cx="3479959" cy="164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Прийміть душ протягом 10-15 хвилин, помийте голову шампунем без кондиціонера. Кондиціонер може утримувати забруднення.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19733" y="4693087"/>
            <a:ext cx="3754041" cy="2628662"/>
          </a:xfrm>
          <a:prstGeom prst="roundRect">
            <a:avLst>
              <a:gd name="adj" fmla="val 4174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3" y="4693087"/>
            <a:ext cx="91440" cy="262866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0600" y="4908863"/>
            <a:ext cx="2953345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Чистий одяг та ізоляція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16794" y="5448419"/>
            <a:ext cx="3456980" cy="164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Одягніть чистий одяг, а забруднений помістіть у герметичний пластиковий пакет. Позначте пакет як небезпечний.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903" y="1858804"/>
            <a:ext cx="4975265" cy="49752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1184" y="642284"/>
            <a:ext cx="4683800" cy="38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Безпечне харчування та пиття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36" y="1328170"/>
            <a:ext cx="4481870" cy="26891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3152" y="4313486"/>
            <a:ext cx="1945243" cy="194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Перевірені джерела води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73152" y="4664731"/>
            <a:ext cx="4481870" cy="399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Вживайте лише воду з перевірених джерел — пляшкову або з герметичних ємностей, що були закриті до інциденту.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05331" y="1425622"/>
            <a:ext cx="1887736" cy="194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Кип'ятіння не допомагає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505331" y="1715116"/>
            <a:ext cx="4481870" cy="399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Важливо розуміти: кип'ятіння води не усуває радіоактивні речовини чи важкі метали!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830262" y="2251175"/>
            <a:ext cx="1559123" cy="194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Зберігання їжі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830262" y="2583041"/>
            <a:ext cx="4481989" cy="399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Їжу зберігайте в холодильнику або загорнуту в щільну плівку. Не вживайте продукти, що були відкриті під час інциденту.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11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Якщо потрібно вийти </a:t>
            </a:r>
            <a:endParaRPr lang="uk-UA" sz="4800" b="1" dirty="0" smtClean="0">
              <a:solidFill>
                <a:srgbClr val="403CCF"/>
              </a:solidFill>
              <a:latin typeface="Times New Roman" panose="02020603050405020304" pitchFamily="18" charset="0"/>
              <a:ea typeface="Libre Baskerville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800" b="1" dirty="0" smtClean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з </a:t>
            </a: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укриття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48888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715697"/>
            <a:ext cx="52056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Виходьте лише за нагальної потреби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54674" y="3206115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Залишайтеся в укритті якомога довше. Виходьте тільки за критичної необхідності.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587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385548"/>
            <a:ext cx="38415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Повний захисний комплект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154674" y="4875967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Одягайте захисний одяг, респіратор або маску FFP3, гумові рукавички та чоботи.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82858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Уникайте контакту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154674" y="6545818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Не торкайтесь землі, водойм, рослин, не збирайте гриби чи ягоди.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12337375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Як поводитись у разі хімічного забруднення?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8" y="1894523"/>
            <a:ext cx="5582364" cy="558236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913959" y="1894523"/>
            <a:ext cx="501491" cy="501491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5" name="Text 2"/>
          <p:cNvSpPr/>
          <p:nvPr/>
        </p:nvSpPr>
        <p:spPr>
          <a:xfrm>
            <a:off x="6997541" y="1936313"/>
            <a:ext cx="334328" cy="417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1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38336" y="1971080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Уникайте дотику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38336" y="2542223"/>
            <a:ext cx="621946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Не торкайтесь речовин, що можуть бути на одязі, взутті чи відкритих ділянках шкіри.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913959" y="3701177"/>
            <a:ext cx="501491" cy="501491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9" name="Text 6"/>
          <p:cNvSpPr/>
          <p:nvPr/>
        </p:nvSpPr>
        <p:spPr>
          <a:xfrm>
            <a:off x="6997541" y="3742968"/>
            <a:ext cx="334328" cy="417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2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38336" y="3777734"/>
            <a:ext cx="2939415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Негайне промивання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638336" y="4348877"/>
            <a:ext cx="621946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Зніміть забруднений одяг, промийте шкіру великою кількістю проточної води протягом 15-20 хвилин.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913959" y="5507831"/>
            <a:ext cx="501491" cy="501491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13" name="Text 10"/>
          <p:cNvSpPr/>
          <p:nvPr/>
        </p:nvSpPr>
        <p:spPr>
          <a:xfrm>
            <a:off x="6997541" y="5549622"/>
            <a:ext cx="334328" cy="417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3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638336" y="5584388"/>
            <a:ext cx="3311962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Повідомте про інцидент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638336" y="6155531"/>
            <a:ext cx="621946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Негайно повідомте дорослих, вчителів або зателефонуйте до рятувальних служб за номером 101.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3429" y="599837"/>
            <a:ext cx="11969353" cy="681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800" b="1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Біологічне забруднення: що потрібно знати?</a:t>
            </a:r>
            <a:endParaRPr 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295287" y="2284928"/>
            <a:ext cx="2726769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Повітря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3429" y="2756535"/>
            <a:ext cx="4258628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Зараження через повітряно-крапельний шлях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056" y="1717715"/>
            <a:ext cx="4586168" cy="458616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26624" y="3022283"/>
            <a:ext cx="306705" cy="3067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08225" y="2459355"/>
            <a:ext cx="2726769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Вода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608225" y="2930962"/>
            <a:ext cx="4258747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Інфіковані джерела води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056" y="1717715"/>
            <a:ext cx="4586168" cy="458616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96833" y="3022283"/>
            <a:ext cx="306705" cy="3067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08225" y="4916091"/>
            <a:ext cx="2726769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Їжа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608225" y="5387697"/>
            <a:ext cx="4258747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Заражені продукти харчування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2056" y="1717715"/>
            <a:ext cx="4586168" cy="458616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96833" y="4692491"/>
            <a:ext cx="306705" cy="30670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95287" y="4916091"/>
            <a:ext cx="2726769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Контакт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63429" y="5387697"/>
            <a:ext cx="4258628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Прямий контакт </a:t>
            </a:r>
            <a:endParaRPr lang="uk-UA" sz="2400" dirty="0" smtClean="0">
              <a:solidFill>
                <a:srgbClr val="49495A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r">
              <a:lnSpc>
                <a:spcPts val="2700"/>
              </a:lnSpc>
              <a:buNone/>
            </a:pPr>
            <a:r>
              <a:rPr lang="en-US" sz="2400" dirty="0" smtClean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із </a:t>
            </a: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хворими людьми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2056" y="1717715"/>
            <a:ext cx="4586168" cy="458616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326624" y="4692491"/>
            <a:ext cx="306705" cy="306705"/>
          </a:xfrm>
          <a:prstGeom prst="rect">
            <a:avLst/>
          </a:prstGeom>
        </p:spPr>
      </p:pic>
      <p:sp>
        <p:nvSpPr>
          <p:cNvPr id="19" name="Shape 9"/>
          <p:cNvSpPr/>
          <p:nvPr/>
        </p:nvSpPr>
        <p:spPr>
          <a:xfrm>
            <a:off x="763429" y="6549271"/>
            <a:ext cx="13103543" cy="1275874"/>
          </a:xfrm>
          <a:prstGeom prst="roundRect">
            <a:avLst>
              <a:gd name="adj" fmla="val 2565"/>
            </a:avLst>
          </a:prstGeom>
          <a:solidFill>
            <a:srgbClr val="C3C2F0"/>
          </a:solidFill>
          <a:ln/>
        </p:spPr>
      </p:sp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551" y="6890147"/>
            <a:ext cx="272653" cy="218123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1472327" y="6821924"/>
            <a:ext cx="12176522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Захист: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Мийте руки з милом щонайменше 20 секунд, уникайте дотику до обличчя. Використовуйте медичні маски та дотримуйтесь карантинних рекомендацій від МОЗ.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21</TotalTime>
  <Words>754</Words>
  <Application>Microsoft Office PowerPoint</Application>
  <PresentationFormat>Довільний</PresentationFormat>
  <Paragraphs>106</Paragraphs>
  <Slides>12</Slides>
  <Notes>12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8" baseType="lpstr">
      <vt:lpstr>Open Sans</vt:lpstr>
      <vt:lpstr>Garamond</vt:lpstr>
      <vt:lpstr>Libre Baskerville Light</vt:lpstr>
      <vt:lpstr>Libre Baskerville</vt:lpstr>
      <vt:lpstr>Times New Roman</vt:lpstr>
      <vt:lpstr>Савон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TPCUser</dc:creator>
  <cp:lastModifiedBy>TPCUser</cp:lastModifiedBy>
  <cp:revision>8</cp:revision>
  <dcterms:created xsi:type="dcterms:W3CDTF">2025-11-14T16:41:13Z</dcterms:created>
  <dcterms:modified xsi:type="dcterms:W3CDTF">2026-02-21T12:07:09Z</dcterms:modified>
</cp:coreProperties>
</file>