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69" d="100"/>
          <a:sy n="69" d="100"/>
        </p:scale>
        <p:origin x="48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="0" baseline="0">
                <a:solidFill>
                  <a:schemeClr val="tx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8BB37-67E1-420F-B488-3DE93FA3DF1F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96382-B15D-466F-9E7D-0603461872B7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672AE-FC7B-40BA-8844-0693A2434617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8EC8D-9508-4A2C-8FBC-4C089BA52EE5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1C89-C29A-4D79-B5A1-1F424905E9A1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CC248-0691-4AB1-BB8B-882D656FF160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21606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54B09-E178-460F-B46D-023FA9745608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62E06-21B3-4A3D-A6C8-F0DFEB8AB04D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CC01-41FD-4607-B8B1-976991065B2D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740A7-C153-476A-BA27-5BE657EA7C21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FFFFFF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6C2EC-F3EA-4AFE-88D7-51A6BBFDBA8B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62393"/>
            <a:ext cx="9692640" cy="1428929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BF2EAB5F-78EB-45CA-9E26-D1BAA0AA6EEC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zakon.rada.gov.ua/laws/show/963-2000-%D0%BF#Tex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on.gov.ua/npa/pro-vnesennia-zmin-do-prymirnoho-polozhennia-pro-komandu-psykholohopedahohichnoho-suprovodu-dytyny-z-osoblyvymy-osvitnimy-potrebamy-v-zakladi-zahalnoi-serednoi-ta-doshkilnoi-osvit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1132-2021-%D0%BF#n1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aurok.com.ua/post/pidgotovka-do-novogo-navchalnogo-roku-civilniy-zahist-ohorona-praci-ta-bezpeka-zhittediyalnost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naurok.com.ua/conference/support-safety?reg=true#orde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mzo.gov.ua/osvita/zagalno-serednya-osvita/model-ni-navchal-ni-prohramy__/" TargetMode="External"/><Relationship Id="rId2" Type="http://schemas.openxmlformats.org/officeDocument/2006/relationships/hyperlink" Target="https://imzo.gov.ua/model-ni-navchal-ni-prohramy/movno-literaturna-osvitnia-halu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mzo.gov.ua/osvita/zagalno-serednya-osvita/korektsiyni-programi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z0024-21#Text" TargetMode="External"/><Relationship Id="rId2" Type="http://schemas.openxmlformats.org/officeDocument/2006/relationships/hyperlink" Target="https://zakon.rada.gov.ua/laws/show/z1408-24#Text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aurok.com.ua/post/novi-pidhodi-do-inklyuzivnogo-navchannya-specialni-klasi-dlya-uchniv-iz-oop" TargetMode="External"/><Relationship Id="rId2" Type="http://schemas.openxmlformats.org/officeDocument/2006/relationships/hyperlink" Target="https://naurok.com.ua/post/utvorennya-specialnih-klasiv-v-zzso-rekomendaci-mon-na-2025-2026-navchalniy-ri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463-20#Text" TargetMode="External"/><Relationship Id="rId2" Type="http://schemas.openxmlformats.org/officeDocument/2006/relationships/hyperlink" Target="https://zakon.rada.gov.ua/laws/show/2145-19#Tex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zakon.rada.gov.ua/laws/show/957-2021-%D0%BF#Text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qe.gov.ua/wp-content/uploads/2024/09/Metodrek_Zaprovadzhennya_bezbariernosti_MON-2024.pdf" TargetMode="External"/><Relationship Id="rId2" Type="http://schemas.openxmlformats.org/officeDocument/2006/relationships/hyperlink" Target="https://mon.gov.ua/osvita-2/inklyuzivne-navchannya/dlya-fakhivtsiv/posibnik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naurok.com.ua/post/ocinyuvannya-uchniv-iz-oop-osoblivosti-pidhodi-ta-praktichni-instrumenti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1872" y="1387025"/>
            <a:ext cx="9418320" cy="404164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2025/2026 </a:t>
            </a:r>
            <a:r>
              <a:rPr lang="ru-RU" b="1" dirty="0" err="1"/>
              <a:t>навчальний</a:t>
            </a:r>
            <a:r>
              <a:rPr lang="ru-RU" b="1" dirty="0"/>
              <a:t> </a:t>
            </a:r>
            <a:r>
              <a:rPr lang="ru-RU" b="1" dirty="0" err="1"/>
              <a:t>рік</a:t>
            </a:r>
            <a:r>
              <a:rPr lang="ru-RU" b="1" dirty="0"/>
              <a:t>: </a:t>
            </a:r>
            <a:r>
              <a:rPr lang="ru-RU" b="1" dirty="0" err="1"/>
              <a:t>організація</a:t>
            </a:r>
            <a:r>
              <a:rPr lang="ru-RU" b="1" dirty="0"/>
              <a:t> </a:t>
            </a:r>
            <a:r>
              <a:rPr lang="ru-RU" b="1" dirty="0" err="1"/>
              <a:t>освітнього</a:t>
            </a:r>
            <a:r>
              <a:rPr lang="ru-RU" b="1" dirty="0"/>
              <a:t> </a:t>
            </a:r>
            <a:r>
              <a:rPr lang="ru-RU" b="1" dirty="0" err="1"/>
              <a:t>процесу</a:t>
            </a:r>
            <a:r>
              <a:rPr lang="ru-RU" b="1" dirty="0"/>
              <a:t> для </a:t>
            </a:r>
            <a:r>
              <a:rPr lang="ru-RU" b="1" dirty="0" err="1"/>
              <a:t>учнів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ООП</a:t>
            </a:r>
            <a:br>
              <a:rPr lang="ru-RU" b="1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630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0"/>
            <a:ext cx="11268364" cy="4351337"/>
          </a:xfrm>
        </p:spPr>
        <p:txBody>
          <a:bodyPr>
            <a:normAutofit/>
          </a:bodyPr>
          <a:lstStyle/>
          <a:p>
            <a:r>
              <a:rPr lang="uk-UA" dirty="0"/>
              <a:t>Відповідно </a:t>
            </a:r>
            <a:r>
              <a:rPr lang="uk-UA" dirty="0">
                <a:hlinkClick r:id="rId2"/>
              </a:rPr>
              <a:t>до постанови КМУ від 14.06.2000 № 963</a:t>
            </a:r>
            <a:r>
              <a:rPr lang="uk-UA" dirty="0"/>
              <a:t> посада асистента вихователя у закладах загальної середньої освіти належить до педагогічних. Це означає, що асистенти мають усі державні гарантії, передбачені для педагогічних працівників, зокрема щодо виплат, надбавок і доплат. Наразі робочий час асистента вихователя визначено статтею 50 Кодексу законів про працю України і становить 40 годин на тиждень. Скорочення тривалості робочого часу можливе лише після внесення відповідних змін до законодавства.</a:t>
            </a:r>
          </a:p>
          <a:p>
            <a:r>
              <a:rPr lang="uk-UA" dirty="0"/>
              <a:t>Міністерство освіти і науки наголошує, що відмова у створенні інклюзивних або спеціальних груп подовженого дня є </a:t>
            </a:r>
            <a:r>
              <a:rPr lang="uk-UA" b="1" dirty="0"/>
              <a:t>неправомірною</a:t>
            </a:r>
            <a:r>
              <a:rPr lang="uk-UA" dirty="0"/>
              <a:t>. Такі дії порушують права дітей з особливими освітніми потребами на рівний доступ до освіти та створюють ризик дискримінації.</a:t>
            </a:r>
          </a:p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6413" y="3304109"/>
            <a:ext cx="3795538" cy="3380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502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65680"/>
            <a:ext cx="11314545" cy="1428929"/>
          </a:xfrm>
        </p:spPr>
        <p:txBody>
          <a:bodyPr>
            <a:normAutofit/>
          </a:bodyPr>
          <a:lstStyle/>
          <a:p>
            <a:r>
              <a:rPr lang="uk-UA" sz="2400" dirty="0"/>
              <a:t>Оновлення нормативно-правової бази, що регулює організацію освітнього процесу дітей з особливими освітніми потребами</a:t>
            </a:r>
            <a:br>
              <a:rPr lang="uk-UA" sz="2400" dirty="0"/>
            </a:b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1" y="1136074"/>
            <a:ext cx="11314545" cy="5441228"/>
          </a:xfrm>
        </p:spPr>
        <p:txBody>
          <a:bodyPr>
            <a:normAutofit/>
          </a:bodyPr>
          <a:lstStyle/>
          <a:p>
            <a:r>
              <a:rPr lang="uk-UA" dirty="0" smtClean="0">
                <a:hlinkClick r:id="rId2"/>
              </a:rPr>
              <a:t>Наказом </a:t>
            </a:r>
            <a:r>
              <a:rPr lang="uk-UA" dirty="0">
                <a:hlinkClick r:id="rId2"/>
              </a:rPr>
              <a:t>МОН від 29.05.2025 № 787</a:t>
            </a:r>
            <a:r>
              <a:rPr lang="uk-UA" dirty="0"/>
              <a:t> затверджено нову редакцію Примірного положення про команду психолого-педагогічного супроводу дитини з особливими освітніми потребами в закладі загальної середньої та дошкільної освіти. Згідно з цим наказом Примірне положення поширюється </a:t>
            </a:r>
            <a:r>
              <a:rPr lang="uk-UA" b="1" dirty="0"/>
              <a:t>лише на заклади загальної середньої освіти</a:t>
            </a:r>
            <a:r>
              <a:rPr lang="uk-UA" dirty="0"/>
              <a:t>, який на його підставі розробляє власне положення про команду психолого-педагогічного супроводу учня з ООП.</a:t>
            </a:r>
          </a:p>
          <a:p>
            <a:r>
              <a:rPr lang="uk-UA" dirty="0"/>
              <a:t>У новій редакції уточнено завдання та </a:t>
            </a:r>
            <a:r>
              <a:rPr lang="uk-UA" b="1" dirty="0"/>
              <a:t>функції Команди</a:t>
            </a:r>
            <a:r>
              <a:rPr lang="uk-UA" dirty="0"/>
              <a:t> як у випадку наявності висновку ІРЦ, так і за його відсутності. Якщо дитина має труднощі у навчанні, але не проходила комплексну психолого-педагогічну оцінку, Команда здійснює спостереження, вивчення психофізичного стану, консультації з батьками та визначає потребу в підтримці. За результатами приймається рішення про надання підтримки І рівня або рекомендація батькам звернутися до ІРЦ. У разі надання підтримки І рівня розробляється індивідуальна програма розвитку (ІПР).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3150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0"/>
            <a:ext cx="11277600" cy="6858000"/>
          </a:xfrm>
        </p:spPr>
        <p:txBody>
          <a:bodyPr>
            <a:normAutofit/>
          </a:bodyPr>
          <a:lstStyle/>
          <a:p>
            <a:r>
              <a:rPr lang="uk-UA" dirty="0"/>
              <a:t>У новій редакції Примірного положення унормовано питання </a:t>
            </a:r>
            <a:r>
              <a:rPr lang="uk-UA" b="1" dirty="0"/>
              <a:t>зміни рівня підтримки учня з ООП</a:t>
            </a:r>
            <a:r>
              <a:rPr lang="uk-UA" dirty="0"/>
              <a:t> з урахуванням динаміки розвитку дитини протягом навчального року виключно в межах суміжного рівня. Відповідне рішення обов’язково фіксується в протоколі засідання команди супроводу, який підписується всіма членами та завантажується до АС «ІРЦ».</a:t>
            </a:r>
          </a:p>
          <a:p>
            <a:r>
              <a:rPr lang="uk-UA" dirty="0"/>
              <a:t>Відповідно до оновленого Примірного положення ЗЗСО формують індивідуальну програму розвитку дитини з ООП в АС «ІРЦ». ІПР складається на навчальний рік, підписується всіма членами Команди супроводу, затверджується керівником закладу та зберігається в закладі загальної середньої освіти не менше ніж три роки. За умови перегляду ІПР, її коригування та внесення змін індивідуальна програма розвитку формується в АС ІРЦ повторно.</a:t>
            </a:r>
          </a:p>
          <a:p>
            <a:r>
              <a:rPr lang="uk-UA" dirty="0"/>
              <a:t>Рішення засідання команди супроводу оформляється протоколом, який підписується всіма членами засідання, зокрема одним з батьків учня, та зберігається в школі не менше п’яти років. У разі </a:t>
            </a:r>
            <a:r>
              <a:rPr lang="uk-UA" b="1" dirty="0"/>
              <a:t>незгоди батьків</a:t>
            </a:r>
            <a:r>
              <a:rPr lang="uk-UA" dirty="0"/>
              <a:t> з рішенням команди супроводу в протоколі робиться відповідний запис, а до протоколу можуть бути додані письмові пояснення батьків про причини незгоди.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802000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1" y="0"/>
            <a:ext cx="11296073" cy="6858000"/>
          </a:xfrm>
        </p:spPr>
        <p:txBody>
          <a:bodyPr>
            <a:normAutofit lnSpcReduction="10000"/>
          </a:bodyPr>
          <a:lstStyle/>
          <a:p>
            <a:r>
              <a:rPr lang="uk-UA" sz="2400" dirty="0"/>
              <a:t>У разі </a:t>
            </a:r>
            <a:r>
              <a:rPr lang="uk-UA" sz="2400" b="1" dirty="0"/>
              <a:t>відмови батьків</a:t>
            </a:r>
            <a:r>
              <a:rPr lang="uk-UA" sz="2400" dirty="0"/>
              <a:t> брати участь у засіданнях команди супроводу, МОН рекомендує адміністрації закладу загальної середньої освіти:</a:t>
            </a:r>
          </a:p>
          <a:p>
            <a:r>
              <a:rPr lang="uk-UA" sz="2400" dirty="0"/>
              <a:t>письмово фіксувати, які заходи та коли було вжито для забезпечення присутності батьків; </a:t>
            </a:r>
          </a:p>
          <a:p>
            <a:r>
              <a:rPr lang="uk-UA" sz="2400" dirty="0"/>
              <a:t>вести облік телефонних дзвінків із батьками; </a:t>
            </a:r>
          </a:p>
          <a:p>
            <a:r>
              <a:rPr lang="uk-UA" sz="2400" dirty="0"/>
              <a:t>надсилати батькам листи, повідомлення поштою або електронною поштою.</a:t>
            </a:r>
          </a:p>
          <a:p>
            <a:r>
              <a:rPr lang="uk-UA" sz="2400" dirty="0"/>
              <a:t>Також МОН звертає увагу, що </a:t>
            </a:r>
            <a:r>
              <a:rPr lang="uk-UA" sz="2400" dirty="0">
                <a:hlinkClick r:id="rId2"/>
              </a:rPr>
              <a:t>постановою КМУ</a:t>
            </a:r>
            <a:r>
              <a:rPr lang="uk-UA" sz="2400" dirty="0"/>
              <a:t> </a:t>
            </a:r>
            <a:r>
              <a:rPr lang="uk-UA" sz="2400" dirty="0" err="1"/>
              <a:t>внесено</a:t>
            </a:r>
            <a:r>
              <a:rPr lang="uk-UA" sz="2400" dirty="0"/>
              <a:t> зміни до Положення про спеціальну школу та Положення про навчально- реабілітаційний центр.  Відтепер вони можуть надавати реабілітаційні послуги не лише дітям з ООП, а й дорослим із порушеннями зору чи слуху – зокрема військовослужбовцям, особам, звільненим з військової служби, ветеранам війни, особам, які мають особливі заслуги перед Батьківщиною. Це сприятиме їх адаптації до цивільного життя, зменшенню наслідків травм, забезпеченню психоемоційної підтримки, розвитку комунікативних і побутових навичок.</a:t>
            </a:r>
          </a:p>
          <a:p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91152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65593"/>
            <a:ext cx="9692640" cy="1428929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Пріоритетні</a:t>
            </a:r>
            <a:r>
              <a:rPr lang="ru-RU" dirty="0"/>
              <a:t> </a:t>
            </a:r>
            <a:r>
              <a:rPr lang="ru-RU" dirty="0" err="1"/>
              <a:t>напрями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закладу </a:t>
            </a:r>
            <a:r>
              <a:rPr lang="ru-RU" dirty="0" err="1"/>
              <a:t>освіти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988292"/>
            <a:ext cx="8595360" cy="5173373"/>
          </a:xfrm>
        </p:spPr>
        <p:txBody>
          <a:bodyPr>
            <a:normAutofit/>
          </a:bodyPr>
          <a:lstStyle/>
          <a:p>
            <a:endParaRPr lang="ru-RU" b="1" dirty="0"/>
          </a:p>
          <a:p>
            <a:r>
              <a:rPr lang="ru-RU" b="1" dirty="0" err="1"/>
              <a:t>Безпечне</a:t>
            </a:r>
            <a:r>
              <a:rPr lang="ru-RU" b="1" dirty="0"/>
              <a:t> </a:t>
            </a:r>
            <a:r>
              <a:rPr lang="ru-RU" b="1" dirty="0" err="1"/>
              <a:t>освітнє</a:t>
            </a:r>
            <a:r>
              <a:rPr lang="ru-RU" b="1" dirty="0"/>
              <a:t> </a:t>
            </a:r>
            <a:r>
              <a:rPr lang="ru-RU" b="1" dirty="0" err="1"/>
              <a:t>середовище</a:t>
            </a:r>
            <a:endParaRPr lang="ru-RU" dirty="0"/>
          </a:p>
          <a:p>
            <a:r>
              <a:rPr lang="ru-RU" dirty="0"/>
              <a:t>У 2025/2026 </a:t>
            </a:r>
            <a:r>
              <a:rPr lang="ru-RU" dirty="0" err="1"/>
              <a:t>навчальному</a:t>
            </a:r>
            <a:r>
              <a:rPr lang="ru-RU" dirty="0"/>
              <a:t> </a:t>
            </a:r>
            <a:r>
              <a:rPr lang="ru-RU" dirty="0" err="1"/>
              <a:t>році</a:t>
            </a:r>
            <a:r>
              <a:rPr lang="ru-RU" dirty="0"/>
              <a:t>,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 та </a:t>
            </a:r>
            <a:r>
              <a:rPr lang="ru-RU" dirty="0" err="1"/>
              <a:t>руйнувань</a:t>
            </a:r>
            <a:r>
              <a:rPr lang="ru-RU" dirty="0"/>
              <a:t>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, </a:t>
            </a:r>
            <a:r>
              <a:rPr lang="ru-RU" dirty="0" err="1"/>
              <a:t>пріоритетом</a:t>
            </a:r>
            <a:r>
              <a:rPr lang="ru-RU" dirty="0"/>
              <a:t> для </a:t>
            </a:r>
            <a:r>
              <a:rPr lang="ru-RU" dirty="0" err="1"/>
              <a:t>закладів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, є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безпечного</a:t>
            </a:r>
            <a:r>
              <a:rPr lang="ru-RU" dirty="0"/>
              <a:t> </a:t>
            </a:r>
            <a:r>
              <a:rPr lang="ru-RU" dirty="0" err="1"/>
              <a:t>освітнього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освітнього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 з </a:t>
            </a:r>
            <a:r>
              <a:rPr lang="ru-RU" dirty="0" err="1"/>
              <a:t>особливими</a:t>
            </a:r>
            <a:r>
              <a:rPr lang="ru-RU" dirty="0"/>
              <a:t> </a:t>
            </a:r>
            <a:r>
              <a:rPr lang="ru-RU" dirty="0" err="1"/>
              <a:t>освітніми</a:t>
            </a:r>
            <a:r>
              <a:rPr lang="ru-RU" dirty="0"/>
              <a:t> потребами. У </a:t>
            </a:r>
            <a:r>
              <a:rPr lang="ru-RU" dirty="0" err="1"/>
              <a:t>листі</a:t>
            </a:r>
            <a:r>
              <a:rPr lang="ru-RU" dirty="0"/>
              <a:t> МОН </a:t>
            </a:r>
            <a:r>
              <a:rPr lang="ru-RU" dirty="0" err="1"/>
              <a:t>від</a:t>
            </a:r>
            <a:r>
              <a:rPr lang="ru-RU" dirty="0"/>
              <a:t> 29.05.2025 № 1/11233-25 «Про </a:t>
            </a:r>
            <a:r>
              <a:rPr lang="ru-RU" dirty="0" err="1"/>
              <a:t>підготовку</a:t>
            </a:r>
            <a:r>
              <a:rPr lang="ru-RU" dirty="0"/>
              <a:t> </a:t>
            </a:r>
            <a:r>
              <a:rPr lang="ru-RU" dirty="0" err="1"/>
              <a:t>закладів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до нового </a:t>
            </a:r>
            <a:r>
              <a:rPr lang="ru-RU" dirty="0" err="1"/>
              <a:t>навчального</a:t>
            </a:r>
            <a:r>
              <a:rPr lang="ru-RU" dirty="0"/>
              <a:t> року та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осінньо-зимового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 2025/2026 року» </a:t>
            </a:r>
            <a:r>
              <a:rPr lang="ru-RU" dirty="0" err="1"/>
              <a:t>надано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безпечного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освітнього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у закладах </a:t>
            </a:r>
            <a:r>
              <a:rPr lang="ru-RU" dirty="0" err="1"/>
              <a:t>освіти</a:t>
            </a:r>
            <a:r>
              <a:rPr lang="ru-RU" dirty="0"/>
              <a:t>.</a:t>
            </a:r>
          </a:p>
          <a:p>
            <a:r>
              <a:rPr lang="ru-RU" b="1" i="1" dirty="0"/>
              <a:t>На </a:t>
            </a:r>
            <a:r>
              <a:rPr lang="ru-RU" b="1" i="1" dirty="0" err="1"/>
              <a:t>допомогу</a:t>
            </a:r>
            <a:r>
              <a:rPr lang="ru-RU" b="1" i="1" dirty="0"/>
              <a:t> </a:t>
            </a:r>
            <a:r>
              <a:rPr lang="ru-RU" b="1" i="1" dirty="0" err="1"/>
              <a:t>освітянам</a:t>
            </a:r>
            <a:r>
              <a:rPr lang="ru-RU" b="1" i="1" dirty="0"/>
              <a:t>:</a:t>
            </a:r>
            <a:r>
              <a:rPr lang="ru-RU" i="1" dirty="0"/>
              <a:t> </a:t>
            </a:r>
            <a:r>
              <a:rPr lang="ru-RU" i="1" dirty="0" err="1">
                <a:hlinkClick r:id="rId2"/>
              </a:rPr>
              <a:t>стаття</a:t>
            </a:r>
            <a:r>
              <a:rPr lang="ru-RU" i="1" dirty="0">
                <a:hlinkClick r:id="rId2"/>
              </a:rPr>
              <a:t> «</a:t>
            </a:r>
            <a:r>
              <a:rPr lang="ru-RU" i="1" dirty="0" err="1">
                <a:hlinkClick r:id="rId2"/>
              </a:rPr>
              <a:t>Підготовка</a:t>
            </a:r>
            <a:r>
              <a:rPr lang="ru-RU" i="1" dirty="0">
                <a:hlinkClick r:id="rId2"/>
              </a:rPr>
              <a:t> до нового </a:t>
            </a:r>
            <a:r>
              <a:rPr lang="ru-RU" i="1" dirty="0" err="1">
                <a:hlinkClick r:id="rId2"/>
              </a:rPr>
              <a:t>навчального</a:t>
            </a:r>
            <a:r>
              <a:rPr lang="ru-RU" i="1" dirty="0">
                <a:hlinkClick r:id="rId2"/>
              </a:rPr>
              <a:t> року: </a:t>
            </a:r>
            <a:r>
              <a:rPr lang="ru-RU" i="1" dirty="0" err="1">
                <a:hlinkClick r:id="rId2"/>
              </a:rPr>
              <a:t>цивільний</a:t>
            </a:r>
            <a:r>
              <a:rPr lang="ru-RU" i="1" dirty="0">
                <a:hlinkClick r:id="rId2"/>
              </a:rPr>
              <a:t> </a:t>
            </a:r>
            <a:r>
              <a:rPr lang="ru-RU" i="1" dirty="0" err="1">
                <a:hlinkClick r:id="rId2"/>
              </a:rPr>
              <a:t>захист</a:t>
            </a:r>
            <a:r>
              <a:rPr lang="ru-RU" i="1" dirty="0">
                <a:hlinkClick r:id="rId2"/>
              </a:rPr>
              <a:t>, </a:t>
            </a:r>
            <a:r>
              <a:rPr lang="ru-RU" i="1" dirty="0" err="1">
                <a:hlinkClick r:id="rId2"/>
              </a:rPr>
              <a:t>охорона</a:t>
            </a:r>
            <a:r>
              <a:rPr lang="ru-RU" i="1" dirty="0">
                <a:hlinkClick r:id="rId2"/>
              </a:rPr>
              <a:t> </a:t>
            </a:r>
            <a:r>
              <a:rPr lang="ru-RU" i="1" dirty="0" err="1">
                <a:hlinkClick r:id="rId2"/>
              </a:rPr>
              <a:t>праці</a:t>
            </a:r>
            <a:r>
              <a:rPr lang="ru-RU" i="1" dirty="0">
                <a:hlinkClick r:id="rId2"/>
              </a:rPr>
              <a:t> та </a:t>
            </a:r>
            <a:r>
              <a:rPr lang="ru-RU" i="1" dirty="0" err="1">
                <a:hlinkClick r:id="rId2"/>
              </a:rPr>
              <a:t>безпека</a:t>
            </a:r>
            <a:r>
              <a:rPr lang="ru-RU" i="1" dirty="0">
                <a:hlinkClick r:id="rId2"/>
              </a:rPr>
              <a:t> </a:t>
            </a:r>
            <a:r>
              <a:rPr lang="ru-RU" i="1" dirty="0" err="1">
                <a:hlinkClick r:id="rId2"/>
              </a:rPr>
              <a:t>життєдіяльності</a:t>
            </a:r>
            <a:r>
              <a:rPr lang="ru-RU" i="1" dirty="0">
                <a:hlinkClick r:id="rId2"/>
              </a:rPr>
              <a:t>».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8553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854" y="253156"/>
            <a:ext cx="9692640" cy="1428929"/>
          </a:xfrm>
        </p:spPr>
        <p:txBody>
          <a:bodyPr>
            <a:normAutofit fontScale="90000"/>
          </a:bodyPr>
          <a:lstStyle/>
          <a:p>
            <a:r>
              <a:rPr lang="uk-UA" dirty="0"/>
              <a:t>Створення психологічно комфортного середовища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86637" y="683491"/>
            <a:ext cx="10782346" cy="4351337"/>
          </a:xfrm>
        </p:spPr>
        <p:txBody>
          <a:bodyPr>
            <a:normAutofit/>
          </a:bodyPr>
          <a:lstStyle/>
          <a:p>
            <a:endParaRPr lang="uk-UA" dirty="0"/>
          </a:p>
          <a:p>
            <a:r>
              <a:rPr lang="uk-UA" dirty="0"/>
              <a:t>Важливим завданням є створення психологічно сприятливого середовища та своєчасна підтримка учасників освітнього процесу, особливо учнів з ООП, які мають особливості когнітивного, психоемоційного, сенсорного чи моторного </a:t>
            </a:r>
            <a:r>
              <a:rPr lang="uk-UA" dirty="0" err="1" smtClean="0"/>
              <a:t>розвитку.Педагогам</a:t>
            </a:r>
            <a:r>
              <a:rPr lang="uk-UA" dirty="0" smtClean="0"/>
              <a:t> </a:t>
            </a:r>
            <a:r>
              <a:rPr lang="uk-UA" dirty="0"/>
              <a:t>необхідно зосередити увагу на профілактиці вторинної психологічної травматизації шляхом організації інклюзивного, комфортного та розвивального освітнього простору, а також упровадження заходів, спрямованих на збереження психологічного здоров’я учнів.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-86637" y="3520281"/>
            <a:ext cx="1138271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i="1" dirty="0">
                <a:solidFill>
                  <a:srgbClr val="333333"/>
                </a:solidFill>
              </a:rPr>
              <a:t>Забезпечення психологічного комфорту та безпечні умови навчання – це реальні виклики, з якими щодня стикаються сучасні педагоги. Від атмосфери в класі залежить не тільки комфорт, а й успішність навчання, мотивація та довіра між учителем і учнем. Запрошуємо вас долучитись до учасників </a:t>
            </a:r>
            <a:r>
              <a:rPr lang="uk-UA" i="1" dirty="0">
                <a:solidFill>
                  <a:srgbClr val="2979FF"/>
                </a:solidFill>
                <a:hlinkClick r:id="rId2"/>
              </a:rPr>
              <a:t>Всеукраїнської інтернет-конференції «Психологічна підтримка та безпека освітнього середовища»</a:t>
            </a:r>
            <a:r>
              <a:rPr lang="uk-UA" i="1" dirty="0">
                <a:solidFill>
                  <a:srgbClr val="333333"/>
                </a:solidFill>
              </a:rPr>
              <a:t>, яка відбудеться 04.09.2025. Під час </a:t>
            </a:r>
            <a:r>
              <a:rPr lang="uk-UA" i="1" dirty="0" err="1">
                <a:solidFill>
                  <a:srgbClr val="333333"/>
                </a:solidFill>
              </a:rPr>
              <a:t>етеру</a:t>
            </a:r>
            <a:r>
              <a:rPr lang="uk-UA" i="1" dirty="0">
                <a:solidFill>
                  <a:srgbClr val="333333"/>
                </a:solidFill>
              </a:rPr>
              <a:t> наші спікери поділяться ефективними методами підтримки учнів, способами зниження стресу та практичними інструментами формування атмосфери взаємоповаги.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06462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36648"/>
            <a:ext cx="9692640" cy="1428929"/>
          </a:xfrm>
        </p:spPr>
        <p:txBody>
          <a:bodyPr>
            <a:normAutofit fontScale="90000"/>
          </a:bodyPr>
          <a:lstStyle/>
          <a:p>
            <a:r>
              <a:rPr lang="uk-UA" dirty="0"/>
              <a:t>Зміст освітньої діяльності у спеціальних закладах загальної середньої освіти та класах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2105891"/>
            <a:ext cx="8595360" cy="4351337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У </a:t>
            </a:r>
            <a:r>
              <a:rPr lang="uk-UA" dirty="0"/>
              <a:t>2025/2026 навчальному році зміст освіти у спеціальних закладах загальної середньої освіти та спеціальних класах реалізується відповідно до Державних стандартів з урахуванням принципів реформи «Нова українська школа» та викликів воєнного стану. Основою освітнього процесу є освітня програма закладу, яка розробляється на основі типових або авторських (затверджених МОН) на рівні кожного циклу освіти або як наскрізна.</a:t>
            </a:r>
            <a:br>
              <a:rPr lang="uk-UA" dirty="0"/>
            </a:br>
            <a:r>
              <a:rPr lang="uk-UA" dirty="0"/>
              <a:t>На сайті Державної наукової установи «</a:t>
            </a:r>
            <a:r>
              <a:rPr lang="uk-UA" dirty="0" err="1"/>
              <a:t>Інстиут</a:t>
            </a:r>
            <a:r>
              <a:rPr lang="uk-UA" dirty="0"/>
              <a:t> модернізації змісту освіти» розміщено:</a:t>
            </a:r>
          </a:p>
          <a:p>
            <a:r>
              <a:rPr lang="uk-UA" dirty="0">
                <a:hlinkClick r:id="rId2"/>
              </a:rPr>
              <a:t>Типові освітні програми;</a:t>
            </a:r>
            <a:endParaRPr lang="uk-UA" dirty="0"/>
          </a:p>
          <a:p>
            <a:r>
              <a:rPr lang="uk-UA" dirty="0">
                <a:hlinkClick r:id="rId3"/>
              </a:rPr>
              <a:t>модельні навчальні програми за усіма освітніми галузями;</a:t>
            </a:r>
            <a:endParaRPr lang="uk-UA" dirty="0"/>
          </a:p>
          <a:p>
            <a:r>
              <a:rPr lang="uk-UA" dirty="0">
                <a:hlinkClick r:id="rId4"/>
              </a:rPr>
              <a:t>програми з корекційно-</a:t>
            </a:r>
            <a:r>
              <a:rPr lang="uk-UA" dirty="0" err="1">
                <a:hlinkClick r:id="rId4"/>
              </a:rPr>
              <a:t>розвиткової</a:t>
            </a:r>
            <a:r>
              <a:rPr lang="uk-UA" dirty="0">
                <a:hlinkClick r:id="rId4"/>
              </a:rPr>
              <a:t> роботи для осіб з особливими освітніми потребами.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0576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1" y="0"/>
            <a:ext cx="11314545" cy="6858000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Функціонування спеціальних класів</a:t>
            </a:r>
            <a:r>
              <a:rPr lang="uk-UA" dirty="0"/>
              <a:t> у ЗЗСО у 2025/2026 навчальному році здійснюється відповідно до Порядку утворення та умов функціонування спеціальних класів у закладах загальної середньої освіти, затвердженого </a:t>
            </a:r>
            <a:r>
              <a:rPr lang="uk-UA" dirty="0">
                <a:hlinkClick r:id="rId2"/>
              </a:rPr>
              <a:t>наказом МОН від 22.08.2025 № 1182</a:t>
            </a:r>
            <a:r>
              <a:rPr lang="uk-UA" dirty="0"/>
              <a:t>.</a:t>
            </a:r>
          </a:p>
          <a:p>
            <a:r>
              <a:rPr lang="uk-UA" dirty="0"/>
              <a:t>Освітній процес у спеціальних класах здійснюється відповідно до освітньої програми закладу освіти, що містить </a:t>
            </a:r>
            <a:r>
              <a:rPr lang="uk-UA" b="1" dirty="0"/>
              <a:t>окремі навчальні плани</a:t>
            </a:r>
            <a:r>
              <a:rPr lang="uk-UA" dirty="0"/>
              <a:t>, які складаються на основі типових освітніх програм для спеціальних ЗЗСО або авторських освітніх програм.</a:t>
            </a:r>
          </a:p>
          <a:p>
            <a:r>
              <a:rPr lang="uk-UA" dirty="0"/>
              <a:t>Навчальні плани для спеціальних класів для учнів з </a:t>
            </a:r>
            <a:r>
              <a:rPr lang="uk-UA" dirty="0" err="1"/>
              <a:t>соціоадаптаційними</a:t>
            </a:r>
            <a:r>
              <a:rPr lang="uk-UA" dirty="0"/>
              <a:t> / соціокультурними труднощами можуть складатися на основі типових освітніх програм для спеціальних ЗЗСО з урахуванням типу порушень. За потреби для таких учнів командою супроводу складається індивідуальний навчальний план, який обов'язково включає години корекційно-</a:t>
            </a:r>
            <a:r>
              <a:rPr lang="uk-UA" dirty="0" err="1"/>
              <a:t>розвиткової</a:t>
            </a:r>
            <a:r>
              <a:rPr lang="uk-UA" dirty="0"/>
              <a:t> роботи, пов'язаної з особливостями психофізичного розвитку учнів.</a:t>
            </a:r>
          </a:p>
          <a:p>
            <a:r>
              <a:rPr lang="uk-UA" dirty="0"/>
              <a:t>Окрім цього проведення корекційно-</a:t>
            </a:r>
            <a:r>
              <a:rPr lang="uk-UA" dirty="0" err="1"/>
              <a:t>розвиткових</a:t>
            </a:r>
            <a:r>
              <a:rPr lang="uk-UA" dirty="0"/>
              <a:t> занять для учнів спеціальних класів здійснюється відповідно до програм з корекційно- </a:t>
            </a:r>
            <a:r>
              <a:rPr lang="uk-UA" dirty="0" err="1"/>
              <a:t>розвиткової</a:t>
            </a:r>
            <a:r>
              <a:rPr lang="uk-UA" dirty="0"/>
              <a:t> роботи для спеціальних закладів загальної середньої освіти.</a:t>
            </a:r>
          </a:p>
          <a:p>
            <a:r>
              <a:rPr lang="uk-UA" dirty="0"/>
              <a:t>Також МОН звертає увагу, що нормативно-правовими актами передбачено </a:t>
            </a:r>
            <a:r>
              <a:rPr lang="uk-UA" b="1" dirty="0"/>
              <a:t>внесення персональної інформації</a:t>
            </a:r>
            <a:r>
              <a:rPr lang="uk-UA" dirty="0"/>
              <a:t> про дітей, які здобувають освіту в спеціальних ЗЗСО (спеціальних класах), до </a:t>
            </a:r>
            <a:r>
              <a:rPr lang="uk-UA" dirty="0">
                <a:hlinkClick r:id="rId3"/>
              </a:rPr>
              <a:t>системи автоматизованої роботи ІРЦ</a:t>
            </a:r>
            <a:r>
              <a:rPr lang="uk-UA" dirty="0"/>
              <a:t>. Однак, на сьогодні в цій системі немає можливості завантажувати індивідуальні програми розвитку дітей, що розроблені за формою, затвердженою керівником закладу освіти. У зв’язку з цим, МОН звернулось до ДНУ «Інститут освітньої аналітики» (лист від 28.07.2025 № 6/569-25) з відповідним проханням. Після внесення технічних змін до АС «ІРЦ» обласні департаменти освіти і науки будуть додатково повідомлені листом МОН.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25311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3" y="0"/>
            <a:ext cx="11305309" cy="4351337"/>
          </a:xfrm>
        </p:spPr>
        <p:txBody>
          <a:bodyPr/>
          <a:lstStyle/>
          <a:p>
            <a:r>
              <a:rPr lang="ru-RU" b="1" i="1" dirty="0"/>
              <a:t>На </a:t>
            </a:r>
            <a:r>
              <a:rPr lang="ru-RU" b="1" i="1" dirty="0" err="1"/>
              <a:t>допомогу</a:t>
            </a:r>
            <a:r>
              <a:rPr lang="ru-RU" b="1" i="1" dirty="0"/>
              <a:t> </a:t>
            </a:r>
            <a:r>
              <a:rPr lang="ru-RU" b="1" i="1" dirty="0" err="1"/>
              <a:t>освітянам</a:t>
            </a:r>
            <a:r>
              <a:rPr lang="ru-RU" b="1" i="1" dirty="0"/>
              <a:t>: </a:t>
            </a:r>
            <a:endParaRPr lang="ru-RU" dirty="0"/>
          </a:p>
          <a:p>
            <a:r>
              <a:rPr lang="ru-RU" i="1" u="sng" dirty="0" err="1">
                <a:hlinkClick r:id="rId2"/>
              </a:rPr>
              <a:t>Утворення</a:t>
            </a:r>
            <a:r>
              <a:rPr lang="ru-RU" i="1" u="sng" dirty="0">
                <a:hlinkClick r:id="rId2"/>
              </a:rPr>
              <a:t> </a:t>
            </a:r>
            <a:r>
              <a:rPr lang="ru-RU" i="1" u="sng" dirty="0" err="1">
                <a:hlinkClick r:id="rId2"/>
              </a:rPr>
              <a:t>спеціальних</a:t>
            </a:r>
            <a:r>
              <a:rPr lang="ru-RU" i="1" u="sng" dirty="0">
                <a:hlinkClick r:id="rId2"/>
              </a:rPr>
              <a:t> </a:t>
            </a:r>
            <a:r>
              <a:rPr lang="ru-RU" i="1" u="sng" dirty="0" err="1">
                <a:hlinkClick r:id="rId2"/>
              </a:rPr>
              <a:t>класів</a:t>
            </a:r>
            <a:r>
              <a:rPr lang="ru-RU" i="1" u="sng" dirty="0">
                <a:hlinkClick r:id="rId2"/>
              </a:rPr>
              <a:t> в ЗЗСО: </a:t>
            </a:r>
            <a:r>
              <a:rPr lang="ru-RU" i="1" u="sng" dirty="0" err="1">
                <a:hlinkClick r:id="rId2"/>
              </a:rPr>
              <a:t>рекомендації</a:t>
            </a:r>
            <a:r>
              <a:rPr lang="ru-RU" i="1" u="sng" dirty="0">
                <a:hlinkClick r:id="rId2"/>
              </a:rPr>
              <a:t> МОН на 2025/2026 </a:t>
            </a:r>
            <a:r>
              <a:rPr lang="ru-RU" i="1" u="sng" dirty="0" err="1">
                <a:hlinkClick r:id="rId2"/>
              </a:rPr>
              <a:t>навчальний</a:t>
            </a:r>
            <a:r>
              <a:rPr lang="ru-RU" i="1" u="sng" dirty="0">
                <a:hlinkClick r:id="rId2"/>
              </a:rPr>
              <a:t> </a:t>
            </a:r>
            <a:r>
              <a:rPr lang="ru-RU" i="1" u="sng" dirty="0" err="1">
                <a:hlinkClick r:id="rId2"/>
              </a:rPr>
              <a:t>рік</a:t>
            </a:r>
            <a:r>
              <a:rPr lang="ru-RU" i="1" u="sng" dirty="0">
                <a:hlinkClick r:id="rId2"/>
              </a:rPr>
              <a:t>;</a:t>
            </a:r>
            <a:endParaRPr lang="ru-RU" dirty="0"/>
          </a:p>
          <a:p>
            <a:r>
              <a:rPr lang="ru-RU" i="1" dirty="0" err="1">
                <a:hlinkClick r:id="rId3"/>
              </a:rPr>
              <a:t>Нові</a:t>
            </a:r>
            <a:r>
              <a:rPr lang="ru-RU" i="1" dirty="0">
                <a:hlinkClick r:id="rId3"/>
              </a:rPr>
              <a:t> </a:t>
            </a:r>
            <a:r>
              <a:rPr lang="ru-RU" i="1" dirty="0" err="1">
                <a:hlinkClick r:id="rId3"/>
              </a:rPr>
              <a:t>підходи</a:t>
            </a:r>
            <a:r>
              <a:rPr lang="ru-RU" i="1" dirty="0">
                <a:hlinkClick r:id="rId3"/>
              </a:rPr>
              <a:t> до </a:t>
            </a:r>
            <a:r>
              <a:rPr lang="ru-RU" i="1" dirty="0" err="1">
                <a:hlinkClick r:id="rId3"/>
              </a:rPr>
              <a:t>інклюзивного</a:t>
            </a:r>
            <a:r>
              <a:rPr lang="ru-RU" i="1" dirty="0">
                <a:hlinkClick r:id="rId3"/>
              </a:rPr>
              <a:t> </a:t>
            </a:r>
            <a:r>
              <a:rPr lang="ru-RU" i="1" dirty="0" err="1">
                <a:hlinkClick r:id="rId3"/>
              </a:rPr>
              <a:t>навчання</a:t>
            </a:r>
            <a:r>
              <a:rPr lang="ru-RU" i="1" dirty="0">
                <a:hlinkClick r:id="rId3"/>
              </a:rPr>
              <a:t>: </a:t>
            </a:r>
            <a:r>
              <a:rPr lang="ru-RU" i="1" dirty="0" err="1">
                <a:hlinkClick r:id="rId3"/>
              </a:rPr>
              <a:t>спеціальні</a:t>
            </a:r>
            <a:r>
              <a:rPr lang="ru-RU" i="1" dirty="0">
                <a:hlinkClick r:id="rId3"/>
              </a:rPr>
              <a:t> </a:t>
            </a:r>
            <a:r>
              <a:rPr lang="ru-RU" i="1" dirty="0" err="1">
                <a:hlinkClick r:id="rId3"/>
              </a:rPr>
              <a:t>класи</a:t>
            </a:r>
            <a:r>
              <a:rPr lang="ru-RU" i="1" dirty="0">
                <a:hlinkClick r:id="rId3"/>
              </a:rPr>
              <a:t> для </a:t>
            </a:r>
            <a:r>
              <a:rPr lang="ru-RU" i="1" dirty="0" err="1">
                <a:hlinkClick r:id="rId3"/>
              </a:rPr>
              <a:t>учнів</a:t>
            </a:r>
            <a:r>
              <a:rPr lang="ru-RU" i="1" dirty="0">
                <a:hlinkClick r:id="rId3"/>
              </a:rPr>
              <a:t> </a:t>
            </a:r>
            <a:r>
              <a:rPr lang="ru-RU" i="1" dirty="0" err="1">
                <a:hlinkClick r:id="rId3"/>
              </a:rPr>
              <a:t>із</a:t>
            </a:r>
            <a:r>
              <a:rPr lang="ru-RU" i="1" dirty="0">
                <a:hlinkClick r:id="rId3"/>
              </a:rPr>
              <a:t> ООП</a:t>
            </a:r>
            <a:endParaRPr lang="ru-RU" dirty="0"/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2613" y="2026166"/>
            <a:ext cx="4700079" cy="4650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043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1277600" cy="1428929"/>
          </a:xfrm>
        </p:spPr>
        <p:txBody>
          <a:bodyPr>
            <a:noAutofit/>
          </a:bodyPr>
          <a:lstStyle/>
          <a:p>
            <a:r>
              <a:rPr lang="uk-UA" sz="3200" dirty="0"/>
              <a:t>Організація інклюзивного навчання в закладах загальної середньої освіти</a:t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0" y="886691"/>
            <a:ext cx="11277600" cy="5740400"/>
          </a:xfrm>
        </p:spPr>
        <p:txBody>
          <a:bodyPr>
            <a:noAutofit/>
          </a:bodyPr>
          <a:lstStyle/>
          <a:p>
            <a:r>
              <a:rPr lang="uk-UA" sz="1600" dirty="0" smtClean="0"/>
              <a:t>Організація </a:t>
            </a:r>
            <a:r>
              <a:rPr lang="uk-UA" sz="1600" dirty="0"/>
              <a:t>інклюзивного навчання в </a:t>
            </a:r>
            <a:r>
              <a:rPr lang="uk-UA" sz="1600" dirty="0" err="1"/>
              <a:t>в</a:t>
            </a:r>
            <a:r>
              <a:rPr lang="uk-UA" sz="1600" dirty="0"/>
              <a:t> ЗЗСО здійснюється відповідно до законів України </a:t>
            </a:r>
            <a:r>
              <a:rPr lang="uk-UA" sz="1600" dirty="0">
                <a:hlinkClick r:id="rId2"/>
              </a:rPr>
              <a:t>«Про освіту»</a:t>
            </a:r>
            <a:r>
              <a:rPr lang="uk-UA" sz="1600" dirty="0"/>
              <a:t>, </a:t>
            </a:r>
            <a:r>
              <a:rPr lang="uk-UA" sz="1600" dirty="0">
                <a:hlinkClick r:id="rId3"/>
              </a:rPr>
              <a:t>«Про повну загальну середню освіту»</a:t>
            </a:r>
            <a:r>
              <a:rPr lang="uk-UA" sz="1600" dirty="0"/>
              <a:t> та </a:t>
            </a:r>
            <a:r>
              <a:rPr lang="uk-UA" sz="1600" dirty="0">
                <a:hlinkClick r:id="rId4"/>
              </a:rPr>
              <a:t>Порядку організації інклюзивного навчання у закладах загальної середньої освіти</a:t>
            </a:r>
            <a:r>
              <a:rPr lang="uk-UA" sz="1600" dirty="0"/>
              <a:t>, з урахуванням категорії особливих освітніх потреб та рівнів підтримки, рекомендованих ІРЦ.</a:t>
            </a:r>
          </a:p>
          <a:p>
            <a:r>
              <a:rPr lang="uk-UA" sz="1600" dirty="0"/>
              <a:t>У період дії воєнного стану, надзвичайної ситуації або надзвичайного стану (особливого періоду) гранична кількість учнів з ООП в інклюзивних класах, визначена Порядком, </a:t>
            </a:r>
            <a:r>
              <a:rPr lang="uk-UA" sz="1600" b="1" dirty="0"/>
              <a:t>не застосовується</a:t>
            </a:r>
            <a:r>
              <a:rPr lang="uk-UA" sz="1600" dirty="0"/>
              <a:t>. За наявності в закладі освіти кількох інклюзивних класів із здобувачами освіти одного року навчання учні розподіляються </a:t>
            </a:r>
            <a:r>
              <a:rPr lang="uk-UA" sz="1600" b="1" dirty="0" err="1"/>
              <a:t>пропорційно</a:t>
            </a:r>
            <a:r>
              <a:rPr lang="uk-UA" sz="1600" dirty="0"/>
              <a:t> між такими класами з урахуванням їхніх індивідуальних потреб.</a:t>
            </a:r>
          </a:p>
          <a:p>
            <a:r>
              <a:rPr lang="uk-UA" sz="1600" dirty="0"/>
              <a:t>Усі діти інклюзивного класу, включно з учнями з ООП, навчаються за освітньою програмою закладу освіти. Для дітей з особливими освітніми потребами до програми додається корекційно-</a:t>
            </a:r>
            <a:r>
              <a:rPr lang="uk-UA" sz="1600" dirty="0" err="1"/>
              <a:t>розвитковий</a:t>
            </a:r>
            <a:r>
              <a:rPr lang="uk-UA" sz="1600" dirty="0"/>
              <a:t> складник, що передбачає:</a:t>
            </a:r>
          </a:p>
          <a:p>
            <a:r>
              <a:rPr lang="uk-UA" sz="1600" dirty="0"/>
              <a:t>проведення індивідуальних та групових корекційно-</a:t>
            </a:r>
            <a:r>
              <a:rPr lang="uk-UA" sz="1600" dirty="0" err="1"/>
              <a:t>розвиткових</a:t>
            </a:r>
            <a:r>
              <a:rPr lang="uk-UA" sz="1600" dirty="0"/>
              <a:t> занять; </a:t>
            </a:r>
          </a:p>
          <a:p>
            <a:r>
              <a:rPr lang="uk-UA" sz="1600" dirty="0"/>
              <a:t>корекційну роботу під час вивчення всіх навчальних предметів (адаптація навчального матеріалу, використання</a:t>
            </a:r>
          </a:p>
          <a:p>
            <a:r>
              <a:rPr lang="uk-UA" sz="1600" dirty="0"/>
              <a:t>спеціальних методів та способів роботи відповідно до потреб і можливостей дитини).</a:t>
            </a:r>
          </a:p>
          <a:p>
            <a:r>
              <a:rPr lang="uk-UA" sz="1600" dirty="0"/>
              <a:t>МОН наголошує на тому, що навчання дитини з ООП за програмою спеціального закладу освіти </a:t>
            </a:r>
            <a:r>
              <a:rPr lang="uk-UA" sz="1600" b="1" dirty="0"/>
              <a:t>є неправомірним</a:t>
            </a:r>
            <a:r>
              <a:rPr lang="uk-UA" sz="1600" dirty="0"/>
              <a:t> (вона може використовуватися як ресурс для здійснення адаптації та/або модифікації освітньої програми).</a:t>
            </a:r>
          </a:p>
          <a:p>
            <a:r>
              <a:rPr lang="uk-UA" sz="1600" dirty="0"/>
              <a:t>Система оцінювання дітей з ООП має ґрунтуватися на:</a:t>
            </a:r>
          </a:p>
          <a:p>
            <a:r>
              <a:rPr lang="uk-UA" sz="1600" dirty="0"/>
              <a:t>позитивному ставленні до кожного учня;</a:t>
            </a:r>
          </a:p>
          <a:p>
            <a:r>
              <a:rPr lang="uk-UA" sz="1600" dirty="0"/>
              <a:t>врахуванні індивідуальних досягнень, а не недоліків.</a:t>
            </a:r>
          </a:p>
        </p:txBody>
      </p:sp>
    </p:spTree>
    <p:extLst>
      <p:ext uri="{BB962C8B-B14F-4D97-AF65-F5344CB8AC3E}">
        <p14:creationId xmlns:p14="http://schemas.microsoft.com/office/powerpoint/2010/main" val="1205610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1" y="0"/>
            <a:ext cx="11305309" cy="6180137"/>
          </a:xfrm>
        </p:spPr>
        <p:txBody>
          <a:bodyPr>
            <a:normAutofit/>
          </a:bodyPr>
          <a:lstStyle/>
          <a:p>
            <a:r>
              <a:rPr lang="uk-UA" dirty="0"/>
              <a:t>У цьому контексті актуальними залишаються такі матеріали:</a:t>
            </a:r>
          </a:p>
          <a:p>
            <a:r>
              <a:rPr lang="uk-UA" dirty="0">
                <a:hlinkClick r:id="rId2"/>
              </a:rPr>
              <a:t>методичні рекомендації «Оцінювання навчальних досягнень учнів з особливими освітніми потребами», розроблені Державною установою «Український інститут розвитку освіти»</a:t>
            </a:r>
            <a:r>
              <a:rPr lang="uk-UA" dirty="0"/>
              <a:t>, </a:t>
            </a:r>
          </a:p>
          <a:p>
            <a:r>
              <a:rPr lang="uk-UA" dirty="0">
                <a:hlinkClick r:id="rId3"/>
              </a:rPr>
              <a:t>Методичні рекомендації щодо запровадження </a:t>
            </a:r>
            <a:r>
              <a:rPr lang="uk-UA" dirty="0" err="1">
                <a:hlinkClick r:id="rId3"/>
              </a:rPr>
              <a:t>безбар’єрності</a:t>
            </a:r>
            <a:r>
              <a:rPr lang="uk-UA" dirty="0">
                <a:hlinkClick r:id="rId3"/>
              </a:rPr>
              <a:t> освітніх послуг у закладах дошкільної освіти з урахуванням потреб людей з порушеннями мови, слуху, комунікації, руху, батьків із дітьми, людей старшого віку та інших суспільних груп, у яких описано особливості організації роботи з дітьми з особливими освітніми потребами з урахуванням порушень розвитку</a:t>
            </a:r>
            <a:r>
              <a:rPr lang="uk-UA" dirty="0"/>
              <a:t> (лист МОН від 04.09.2024 № 6/688).</a:t>
            </a:r>
            <a:br>
              <a:rPr lang="uk-UA" dirty="0"/>
            </a:br>
            <a:r>
              <a:rPr lang="uk-UA" dirty="0"/>
              <a:t> </a:t>
            </a:r>
          </a:p>
          <a:p>
            <a:r>
              <a:rPr lang="uk-UA" b="1" i="1" dirty="0"/>
              <a:t>На допомогу освітянам: </a:t>
            </a:r>
            <a:r>
              <a:rPr lang="uk-UA" i="1" u="sng" dirty="0">
                <a:hlinkClick r:id="rId4"/>
              </a:rPr>
              <a:t>Оцінювання учнів із ООП: особливості, підходи та практичні інструменти</a:t>
            </a:r>
            <a:endParaRPr lang="uk-UA" dirty="0"/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2182" y="4079459"/>
            <a:ext cx="3958679" cy="2560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83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84152"/>
            <a:ext cx="11131481" cy="1428929"/>
          </a:xfrm>
        </p:spPr>
        <p:txBody>
          <a:bodyPr>
            <a:normAutofit/>
          </a:bodyPr>
          <a:lstStyle/>
          <a:p>
            <a:r>
              <a:rPr lang="uk-UA" sz="2400" dirty="0"/>
              <a:t>Введення посади асистента вихователя групи подовженого дня в закладах загальної середньої освіти</a:t>
            </a:r>
            <a:br>
              <a:rPr lang="uk-UA" sz="2400" dirty="0"/>
            </a:br>
            <a:endParaRPr lang="uk-UA" sz="24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-1" y="655782"/>
            <a:ext cx="11305309" cy="6202218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У </a:t>
            </a:r>
            <a:r>
              <a:rPr lang="uk-UA" dirty="0"/>
              <a:t>Порядку створення груп подовженого дня у державних і комунальних закладах загальної середньої освіти, визначено, що для осіб з ООП, які навчаються в інклюзивних та спеціальних класах ЗЗСО на підставі письмового звернення їх законних представників, утворюються інклюзивні та/або спеціальні групи подовженого дня.</a:t>
            </a:r>
          </a:p>
          <a:p>
            <a:r>
              <a:rPr lang="uk-UA" dirty="0"/>
              <a:t>Особистісно орієнтоване спрямування освітнього процесу для дитини з тяжкими порушеннями та дитини, яка має порушення інтелектуального розвитку, в інклюзивній ГПД забезпечує асистент вихователя.</a:t>
            </a:r>
          </a:p>
          <a:p>
            <a:endParaRPr lang="uk-UA" dirty="0"/>
          </a:p>
          <a:p>
            <a:r>
              <a:rPr lang="uk-UA" dirty="0"/>
              <a:t>Наказом Міністерства економіки України від 13.12.2024 № 27751 «Про затвердження Зміни № 14 до національного класифікатора ДК 003:2010» введено посади вихователя закладу загальної середньої освіти та асистента вихователя закладу загальної середньої освіти. Водночас для її повноцінного унормування необхідні зміни до Типових штатних нормативів. Міністерство освіти і науки неодноразово ініціювало такі зміни, проте Міністерство фінансів не погоджує їх через додаткові бюджетні витрати. Попри це, законодавство дає можливість вводити посаду асистента вихователя. Зокрема, наказ МОН від 06.12.2010 № 1205 дозволяє керівникам закладів у межах наявного фонду оплати праці змінювати штат окремих підрозділів, замінювати або додавати посади (крім керівних), а також вводити додаткові штатні одиниці за рахунок коштів місцевих бюджетів або власних надходжень.</a:t>
            </a:r>
          </a:p>
        </p:txBody>
      </p:sp>
    </p:spTree>
    <p:extLst>
      <p:ext uri="{BB962C8B-B14F-4D97-AF65-F5344CB8AC3E}">
        <p14:creationId xmlns:p14="http://schemas.microsoft.com/office/powerpoint/2010/main" val="278762244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D70D5E"/>
      </a:accent2>
      <a:accent3>
        <a:srgbClr val="98037E"/>
      </a:accent3>
      <a:accent4>
        <a:srgbClr val="68027D"/>
      </a:accent4>
      <a:accent5>
        <a:srgbClr val="095ACA"/>
      </a:accent5>
      <a:accent6>
        <a:srgbClr val="063597"/>
      </a:accent6>
      <a:hlink>
        <a:srgbClr val="17BBFD"/>
      </a:hlink>
      <a:folHlink>
        <a:srgbClr val="FF79C2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23C5FE65-18CC-4A65-9EBC-B05E331504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Краєвид</Template>
  <TotalTime>14</TotalTime>
  <Words>577</Words>
  <Application>Microsoft Office PowerPoint</Application>
  <PresentationFormat>Широкий екран</PresentationFormat>
  <Paragraphs>58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7" baseType="lpstr">
      <vt:lpstr>Arial</vt:lpstr>
      <vt:lpstr>Century Schoolbook</vt:lpstr>
      <vt:lpstr>Wingdings 2</vt:lpstr>
      <vt:lpstr>View</vt:lpstr>
      <vt:lpstr>2025/2026 навчальний рік: організація освітнього процесу для учнів із ООП </vt:lpstr>
      <vt:lpstr>Пріоритетні напрями роботи закладу освіти </vt:lpstr>
      <vt:lpstr>Створення психологічно комфортного середовища </vt:lpstr>
      <vt:lpstr>Зміст освітньої діяльності у спеціальних закладах загальної середньої освіти та класах </vt:lpstr>
      <vt:lpstr>Презентація PowerPoint</vt:lpstr>
      <vt:lpstr>Презентація PowerPoint</vt:lpstr>
      <vt:lpstr>Організація інклюзивного навчання в закладах загальної середньої освіти </vt:lpstr>
      <vt:lpstr>Презентація PowerPoint</vt:lpstr>
      <vt:lpstr>Введення посади асистента вихователя групи подовженого дня в закладах загальної середньої освіти </vt:lpstr>
      <vt:lpstr>Презентація PowerPoint</vt:lpstr>
      <vt:lpstr>Оновлення нормативно-правової бази, що регулює організацію освітнього процесу дітей з особливими освітніми потребами 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2025/2026 навчальний рік: організація освітнього процесу для учнів із ООП</dc:title>
  <dc:creator>TPCUser</dc:creator>
  <cp:lastModifiedBy>TPCUser</cp:lastModifiedBy>
  <cp:revision>2</cp:revision>
  <dcterms:created xsi:type="dcterms:W3CDTF">2026-02-22T10:10:19Z</dcterms:created>
  <dcterms:modified xsi:type="dcterms:W3CDTF">2026-02-22T10:24:50Z</dcterms:modified>
</cp:coreProperties>
</file>