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336" r:id="rId4"/>
    <p:sldId id="357" r:id="rId5"/>
    <p:sldId id="358" r:id="rId6"/>
    <p:sldId id="363" r:id="rId7"/>
    <p:sldId id="359" r:id="rId8"/>
    <p:sldId id="361" r:id="rId9"/>
    <p:sldId id="362" r:id="rId10"/>
    <p:sldId id="364" r:id="rId11"/>
    <p:sldId id="34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934" autoAdjust="0"/>
  </p:normalViewPr>
  <p:slideViewPr>
    <p:cSldViewPr snapToGrid="0">
      <p:cViewPr>
        <p:scale>
          <a:sx n="81" d="100"/>
          <a:sy n="81"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1E5CA-4C74-4C43-8E24-2404F5AE2948}" type="datetimeFigureOut">
              <a:rPr lang="uk-UA" smtClean="0"/>
              <a:pPr/>
              <a:t>28.04.2023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1D9D7-D542-4A03-BEDE-6CED1270B70C}" type="slidenum">
              <a:rPr lang="uk-UA" smtClean="0"/>
              <a:pPr/>
              <a:t>‹#›</a:t>
            </a:fld>
            <a:endParaRPr lang="uk-UA"/>
          </a:p>
        </p:txBody>
      </p:sp>
    </p:spTree>
    <p:extLst>
      <p:ext uri="{BB962C8B-B14F-4D97-AF65-F5344CB8AC3E}">
        <p14:creationId xmlns:p14="http://schemas.microsoft.com/office/powerpoint/2010/main" val="275970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28.04.2023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5508" y="0"/>
            <a:ext cx="9144000" cy="618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735"/>
          <a:stretch/>
        </p:blipFill>
        <p:spPr>
          <a:xfrm>
            <a:off x="0" y="0"/>
            <a:ext cx="9144000" cy="6858000"/>
          </a:xfrm>
          <a:prstGeom prst="rect">
            <a:avLst/>
          </a:prstGeom>
        </p:spPr>
      </p:pic>
      <p:sp>
        <p:nvSpPr>
          <p:cNvPr id="3" name="Подзаголовок 2"/>
          <p:cNvSpPr>
            <a:spLocks noGrp="1"/>
          </p:cNvSpPr>
          <p:nvPr>
            <p:ph type="subTitle" idx="1"/>
          </p:nvPr>
        </p:nvSpPr>
        <p:spPr>
          <a:xfrm>
            <a:off x="2825261" y="234462"/>
            <a:ext cx="6049108" cy="3106616"/>
          </a:xfrm>
        </p:spPr>
        <p:txBody>
          <a:bodyPr>
            <a:noAutofit/>
          </a:bodyPr>
          <a:lstStyle/>
          <a:p>
            <a:pPr>
              <a:lnSpc>
                <a:spcPct val="100000"/>
              </a:lnSpc>
              <a:spcBef>
                <a:spcPts val="0"/>
              </a:spcBef>
            </a:pPr>
            <a:r>
              <a:rPr lang="uk-UA" sz="6600" b="1" dirty="0" smtClean="0">
                <a:solidFill>
                  <a:schemeClr val="accent5"/>
                </a:solidFill>
                <a:latin typeface="Monotype Corsiva" panose="03010101010201010101" pitchFamily="66" charset="0"/>
              </a:rPr>
              <a:t>«Психоемоційна компетентність учителя</a:t>
            </a:r>
          </a:p>
          <a:p>
            <a:pPr>
              <a:lnSpc>
                <a:spcPct val="100000"/>
              </a:lnSpc>
              <a:spcBef>
                <a:spcPts val="0"/>
              </a:spcBef>
            </a:pPr>
            <a:r>
              <a:rPr lang="uk-UA" sz="6600" b="1" dirty="0" smtClean="0">
                <a:solidFill>
                  <a:schemeClr val="accent5"/>
                </a:solidFill>
                <a:latin typeface="Monotype Corsiva" panose="03010101010201010101" pitchFamily="66" charset="0"/>
              </a:rPr>
              <a:t>початкових класів»</a:t>
            </a:r>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1"/>
                </a:solidFill>
              </a:rPr>
              <a:t>Метаморфози емоцій</a:t>
            </a:r>
            <a:br>
              <a:rPr lang="uk-UA" dirty="0" smtClean="0">
                <a:solidFill>
                  <a:schemeClr val="accent1"/>
                </a:solidFill>
              </a:rPr>
            </a:br>
            <a:r>
              <a:rPr lang="uk-UA" dirty="0" smtClean="0">
                <a:solidFill>
                  <a:schemeClr val="accent1"/>
                </a:solidFill>
              </a:rPr>
              <a:t>Робота з фольгою</a:t>
            </a:r>
            <a:endParaRPr lang="uk-UA" dirty="0">
              <a:solidFill>
                <a:schemeClr val="accent1"/>
              </a:solidFill>
            </a:endParaRPr>
          </a:p>
        </p:txBody>
      </p:sp>
      <p:sp>
        <p:nvSpPr>
          <p:cNvPr id="3" name="Объект 2"/>
          <p:cNvSpPr>
            <a:spLocks noGrp="1"/>
          </p:cNvSpPr>
          <p:nvPr>
            <p:ph idx="1"/>
          </p:nvPr>
        </p:nvSpPr>
        <p:spPr/>
        <p:txBody>
          <a:bodyPr/>
          <a:lstStyle/>
          <a:p>
            <a:r>
              <a:rPr lang="uk-UA" dirty="0" smtClean="0">
                <a:solidFill>
                  <a:schemeClr val="accent5"/>
                </a:solidFill>
              </a:rPr>
              <a:t>Як я проживаю емоції</a:t>
            </a:r>
            <a:r>
              <a:rPr lang="en-US" dirty="0" smtClean="0">
                <a:solidFill>
                  <a:schemeClr val="accent5"/>
                </a:solidFill>
              </a:rPr>
              <a:t>?</a:t>
            </a:r>
            <a:endParaRPr lang="uk-UA" dirty="0" smtClean="0">
              <a:solidFill>
                <a:schemeClr val="accent5"/>
              </a:solidFill>
            </a:endParaRPr>
          </a:p>
          <a:p>
            <a:r>
              <a:rPr lang="en-US" dirty="0" smtClean="0">
                <a:solidFill>
                  <a:schemeClr val="accent5"/>
                </a:solidFill>
              </a:rPr>
              <a:t> </a:t>
            </a:r>
            <a:r>
              <a:rPr lang="uk-UA" dirty="0" smtClean="0">
                <a:solidFill>
                  <a:schemeClr val="accent5"/>
                </a:solidFill>
              </a:rPr>
              <a:t>Зробити свою </a:t>
            </a:r>
            <a:r>
              <a:rPr lang="uk-UA" dirty="0" err="1" smtClean="0">
                <a:solidFill>
                  <a:schemeClr val="accent5"/>
                </a:solidFill>
              </a:rPr>
              <a:t>деструкитивну</a:t>
            </a:r>
            <a:r>
              <a:rPr lang="uk-UA" dirty="0" smtClean="0">
                <a:solidFill>
                  <a:schemeClr val="accent5"/>
                </a:solidFill>
              </a:rPr>
              <a:t> емоцію з фольги.</a:t>
            </a:r>
          </a:p>
          <a:p>
            <a:r>
              <a:rPr lang="uk-UA" dirty="0" smtClean="0">
                <a:solidFill>
                  <a:schemeClr val="accent5"/>
                </a:solidFill>
              </a:rPr>
              <a:t>Що це?</a:t>
            </a:r>
          </a:p>
          <a:p>
            <a:r>
              <a:rPr lang="uk-UA" dirty="0" smtClean="0">
                <a:solidFill>
                  <a:schemeClr val="accent5"/>
                </a:solidFill>
              </a:rPr>
              <a:t>Які відчуття в тілі</a:t>
            </a:r>
            <a:r>
              <a:rPr lang="en-US" dirty="0" smtClean="0">
                <a:solidFill>
                  <a:schemeClr val="accent5"/>
                </a:solidFill>
              </a:rPr>
              <a:t>?</a:t>
            </a:r>
            <a:endParaRPr lang="uk-UA" dirty="0" smtClean="0">
              <a:solidFill>
                <a:schemeClr val="accent5"/>
              </a:solidFill>
            </a:endParaRPr>
          </a:p>
          <a:p>
            <a:r>
              <a:rPr lang="uk-UA" dirty="0" smtClean="0">
                <a:solidFill>
                  <a:schemeClr val="accent5"/>
                </a:solidFill>
              </a:rPr>
              <a:t>Розгорніть фольгу,</a:t>
            </a:r>
            <a:r>
              <a:rPr lang="en-US" dirty="0" smtClean="0">
                <a:solidFill>
                  <a:schemeClr val="accent5"/>
                </a:solidFill>
              </a:rPr>
              <a:t> </a:t>
            </a:r>
            <a:r>
              <a:rPr lang="uk-UA" dirty="0" smtClean="0">
                <a:solidFill>
                  <a:schemeClr val="accent5"/>
                </a:solidFill>
              </a:rPr>
              <a:t>поверніть в попередній стан</a:t>
            </a:r>
            <a:r>
              <a:rPr lang="en-US" dirty="0" smtClean="0">
                <a:solidFill>
                  <a:schemeClr val="accent5"/>
                </a:solidFill>
              </a:rPr>
              <a:t>?</a:t>
            </a:r>
          </a:p>
          <a:p>
            <a:r>
              <a:rPr lang="uk-UA" dirty="0" smtClean="0">
                <a:solidFill>
                  <a:schemeClr val="accent5"/>
                </a:solidFill>
              </a:rPr>
              <a:t>Чи вдалося</a:t>
            </a:r>
            <a:r>
              <a:rPr lang="en-US" dirty="0" smtClean="0">
                <a:solidFill>
                  <a:schemeClr val="accent5"/>
                </a:solidFill>
              </a:rPr>
              <a:t>?</a:t>
            </a:r>
            <a:endParaRPr lang="uk-UA" dirty="0" smtClean="0">
              <a:solidFill>
                <a:schemeClr val="accent5"/>
              </a:solidFill>
            </a:endParaRPr>
          </a:p>
          <a:p>
            <a:r>
              <a:rPr lang="uk-UA" dirty="0" smtClean="0">
                <a:solidFill>
                  <a:schemeClr val="accent5"/>
                </a:solidFill>
              </a:rPr>
              <a:t>Що саме сталося з фольгою</a:t>
            </a:r>
            <a:r>
              <a:rPr lang="en-US" dirty="0" smtClean="0">
                <a:solidFill>
                  <a:schemeClr val="accent5"/>
                </a:solidFill>
              </a:rPr>
              <a:t>?</a:t>
            </a:r>
          </a:p>
          <a:p>
            <a:r>
              <a:rPr lang="uk-UA" dirty="0" smtClean="0">
                <a:solidFill>
                  <a:schemeClr val="accent5"/>
                </a:solidFill>
              </a:rPr>
              <a:t>Як це</a:t>
            </a:r>
            <a:r>
              <a:rPr lang="en-US" dirty="0" smtClean="0">
                <a:solidFill>
                  <a:schemeClr val="accent5"/>
                </a:solidFill>
              </a:rPr>
              <a:t> </a:t>
            </a:r>
            <a:r>
              <a:rPr lang="uk-UA" dirty="0" err="1" smtClean="0">
                <a:solidFill>
                  <a:schemeClr val="accent5"/>
                </a:solidFill>
              </a:rPr>
              <a:t>пов</a:t>
            </a:r>
            <a:r>
              <a:rPr lang="en-US" dirty="0" smtClean="0">
                <a:solidFill>
                  <a:schemeClr val="accent5"/>
                </a:solidFill>
              </a:rPr>
              <a:t>’</a:t>
            </a:r>
            <a:r>
              <a:rPr lang="uk-UA" dirty="0" err="1" smtClean="0">
                <a:solidFill>
                  <a:schemeClr val="accent5"/>
                </a:solidFill>
              </a:rPr>
              <a:t>язане</a:t>
            </a:r>
            <a:r>
              <a:rPr lang="uk-UA" dirty="0" smtClean="0">
                <a:solidFill>
                  <a:schemeClr val="accent5"/>
                </a:solidFill>
              </a:rPr>
              <a:t> з проживанням вами емоцій</a:t>
            </a:r>
            <a:r>
              <a:rPr lang="en-US" dirty="0">
                <a:solidFill>
                  <a:schemeClr val="accent5"/>
                </a:solidFill>
              </a:rPr>
              <a:t>?</a:t>
            </a:r>
            <a:endParaRPr lang="en-US" dirty="0" smtClean="0">
              <a:solidFill>
                <a:schemeClr val="accent5"/>
              </a:solidFill>
            </a:endParaRPr>
          </a:p>
          <a:p>
            <a:endParaRPr lang="uk-UA" dirty="0"/>
          </a:p>
        </p:txBody>
      </p:sp>
    </p:spTree>
    <p:extLst>
      <p:ext uri="{BB962C8B-B14F-4D97-AF65-F5344CB8AC3E}">
        <p14:creationId xmlns:p14="http://schemas.microsoft.com/office/powerpoint/2010/main" val="85514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5"/>
                </a:solidFill>
              </a:rPr>
              <a:t>Рефлексія</a:t>
            </a:r>
            <a:endParaRPr lang="uk-UA" dirty="0">
              <a:solidFill>
                <a:schemeClr val="accent5"/>
              </a:solidFill>
            </a:endParaRPr>
          </a:p>
        </p:txBody>
      </p:sp>
      <p:sp>
        <p:nvSpPr>
          <p:cNvPr id="3" name="Объект 2"/>
          <p:cNvSpPr>
            <a:spLocks noGrp="1"/>
          </p:cNvSpPr>
          <p:nvPr>
            <p:ph idx="1"/>
          </p:nvPr>
        </p:nvSpPr>
        <p:spPr/>
        <p:txBody>
          <a:bodyPr/>
          <a:lstStyle/>
          <a:p>
            <a:pPr marL="0" indent="0">
              <a:buNone/>
            </a:pPr>
            <a:endParaRPr lang="uk-UA" dirty="0" smtClean="0">
              <a:solidFill>
                <a:schemeClr val="accent5"/>
              </a:solidFill>
            </a:endParaRPr>
          </a:p>
          <a:p>
            <a:pPr marL="0" indent="0">
              <a:buNone/>
            </a:pPr>
            <a:r>
              <a:rPr lang="uk-UA" dirty="0">
                <a:solidFill>
                  <a:schemeClr val="accent5"/>
                </a:solidFill>
              </a:rPr>
              <a:t> </a:t>
            </a:r>
            <a:r>
              <a:rPr lang="uk-UA" dirty="0" smtClean="0">
                <a:solidFill>
                  <a:schemeClr val="accent5"/>
                </a:solidFill>
              </a:rPr>
              <a:t>Вправа-техніка «Подорож»</a:t>
            </a:r>
          </a:p>
          <a:p>
            <a:pPr marL="0" indent="0">
              <a:buNone/>
            </a:pPr>
            <a:r>
              <a:rPr lang="uk-UA" dirty="0">
                <a:solidFill>
                  <a:schemeClr val="accent5"/>
                </a:solidFill>
              </a:rPr>
              <a:t>Життя нам дане для того, щоб жити, а не проживати</a:t>
            </a:r>
            <a:r>
              <a:rPr lang="uk-UA" dirty="0" smtClean="0">
                <a:solidFill>
                  <a:schemeClr val="accent5"/>
                </a:solidFill>
              </a:rPr>
              <a:t>!</a:t>
            </a:r>
          </a:p>
          <a:p>
            <a:pPr marL="0" indent="0">
              <a:buNone/>
            </a:pPr>
            <a:r>
              <a:rPr lang="en-US" dirty="0" smtClean="0">
                <a:solidFill>
                  <a:schemeClr val="accent5"/>
                </a:solidFill>
              </a:rPr>
              <a:t> </a:t>
            </a:r>
            <a:r>
              <a:rPr lang="uk-UA" dirty="0" smtClean="0">
                <a:solidFill>
                  <a:schemeClr val="accent5"/>
                </a:solidFill>
              </a:rPr>
              <a:t>Оберіть із колоди саме ту карту ,</a:t>
            </a:r>
            <a:r>
              <a:rPr lang="en-US" dirty="0" smtClean="0">
                <a:solidFill>
                  <a:schemeClr val="accent5"/>
                </a:solidFill>
              </a:rPr>
              <a:t> </a:t>
            </a:r>
            <a:r>
              <a:rPr lang="uk-UA" dirty="0" smtClean="0">
                <a:solidFill>
                  <a:schemeClr val="accent5"/>
                </a:solidFill>
              </a:rPr>
              <a:t>де б Ви хотіли зараз опинитись.</a:t>
            </a:r>
            <a:endParaRPr lang="en-US" dirty="0" smtClean="0">
              <a:solidFill>
                <a:schemeClr val="accent5"/>
              </a:solidFill>
            </a:endParaRPr>
          </a:p>
          <a:p>
            <a:pPr marL="0" indent="0">
              <a:buNone/>
            </a:pPr>
            <a:r>
              <a:rPr lang="en-US" dirty="0">
                <a:solidFill>
                  <a:schemeClr val="accent5"/>
                </a:solidFill>
              </a:rPr>
              <a:t> </a:t>
            </a:r>
            <a:r>
              <a:rPr lang="uk-UA" dirty="0" smtClean="0">
                <a:solidFill>
                  <a:schemeClr val="accent5"/>
                </a:solidFill>
              </a:rPr>
              <a:t>Техніка  Мій внутрішній «Вічний двигун»</a:t>
            </a:r>
          </a:p>
          <a:p>
            <a:pPr marL="0" indent="0">
              <a:buNone/>
            </a:pPr>
            <a:r>
              <a:rPr lang="uk-UA" dirty="0" smtClean="0">
                <a:solidFill>
                  <a:schemeClr val="accent5"/>
                </a:solidFill>
              </a:rPr>
              <a:t> Які емоції супроводжували </a:t>
            </a:r>
            <a:r>
              <a:rPr lang="uk-UA" dirty="0">
                <a:solidFill>
                  <a:schemeClr val="accent5"/>
                </a:solidFill>
              </a:rPr>
              <a:t>В</a:t>
            </a:r>
            <a:r>
              <a:rPr lang="uk-UA" dirty="0" smtClean="0">
                <a:solidFill>
                  <a:schemeClr val="accent5"/>
                </a:solidFill>
              </a:rPr>
              <a:t>ас під час роботи</a:t>
            </a:r>
            <a:r>
              <a:rPr lang="en-US" dirty="0" smtClean="0">
                <a:solidFill>
                  <a:schemeClr val="accent5"/>
                </a:solidFill>
              </a:rPr>
              <a:t>?</a:t>
            </a:r>
            <a:endParaRPr lang="uk-UA" dirty="0" smtClean="0">
              <a:solidFill>
                <a:schemeClr val="accent5"/>
              </a:solidFill>
            </a:endParaRPr>
          </a:p>
          <a:p>
            <a:pPr marL="0" indent="0">
              <a:buNone/>
            </a:pPr>
            <a:r>
              <a:rPr lang="en-US" dirty="0" smtClean="0">
                <a:solidFill>
                  <a:schemeClr val="accent5"/>
                </a:solidFill>
              </a:rPr>
              <a:t> </a:t>
            </a:r>
            <a:r>
              <a:rPr lang="uk-UA" dirty="0" smtClean="0">
                <a:solidFill>
                  <a:schemeClr val="accent5"/>
                </a:solidFill>
              </a:rPr>
              <a:t>Що було для Вас корисним</a:t>
            </a:r>
            <a:r>
              <a:rPr lang="en-US" dirty="0" smtClean="0">
                <a:solidFill>
                  <a:schemeClr val="accent5"/>
                </a:solidFill>
              </a:rPr>
              <a:t>?</a:t>
            </a:r>
            <a:endParaRPr lang="uk-UA" dirty="0" smtClean="0">
              <a:solidFill>
                <a:schemeClr val="accent5"/>
              </a:solidFill>
            </a:endParaRPr>
          </a:p>
          <a:p>
            <a:pPr marL="0" indent="0">
              <a:buNone/>
            </a:pPr>
            <a:r>
              <a:rPr lang="uk-UA" dirty="0">
                <a:solidFill>
                  <a:schemeClr val="accent5"/>
                </a:solidFill>
              </a:rPr>
              <a:t> </a:t>
            </a:r>
            <a:r>
              <a:rPr lang="uk-UA" dirty="0" smtClean="0">
                <a:solidFill>
                  <a:schemeClr val="accent5"/>
                </a:solidFill>
              </a:rPr>
              <a:t>Як себе почуваєте</a:t>
            </a:r>
            <a:r>
              <a:rPr lang="en-US" dirty="0" smtClean="0">
                <a:solidFill>
                  <a:schemeClr val="accent5"/>
                </a:solidFill>
              </a:rPr>
              <a:t>?</a:t>
            </a:r>
          </a:p>
          <a:p>
            <a:pPr marL="0" indent="0">
              <a:buNone/>
            </a:pPr>
            <a:endParaRPr lang="uk-UA" dirty="0" smtClean="0">
              <a:solidFill>
                <a:schemeClr val="accent5"/>
              </a:solidFill>
            </a:endParaRPr>
          </a:p>
          <a:p>
            <a:pPr marL="0" indent="0">
              <a:buNone/>
            </a:pPr>
            <a:endParaRPr lang="uk-UA" dirty="0" smtClean="0">
              <a:solidFill>
                <a:schemeClr val="accent5"/>
              </a:solidFill>
            </a:endParaRPr>
          </a:p>
          <a:p>
            <a:pPr marL="0" indent="0">
              <a:buNone/>
            </a:pPr>
            <a:endParaRPr lang="uk-UA" dirty="0" smtClean="0">
              <a:solidFill>
                <a:schemeClr val="accent5"/>
              </a:solidFill>
            </a:endParaRPr>
          </a:p>
        </p:txBody>
      </p:sp>
    </p:spTree>
    <p:extLst>
      <p:ext uri="{BB962C8B-B14F-4D97-AF65-F5344CB8AC3E}">
        <p14:creationId xmlns:p14="http://schemas.microsoft.com/office/powerpoint/2010/main" val="117927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6" y="477164"/>
            <a:ext cx="7886700" cy="898895"/>
          </a:xfrm>
        </p:spPr>
        <p:txBody>
          <a:bodyPr>
            <a:normAutofit/>
          </a:bodyPr>
          <a:lstStyle/>
          <a:p>
            <a:pPr algn="ctr"/>
            <a:r>
              <a:rPr lang="uk-UA" sz="4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n-lt"/>
              </a:rPr>
              <a:t>Правила взаємодії:</a:t>
            </a:r>
            <a:endParaRPr lang="ru-RU"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n-lt"/>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4571" t="16572" b="4572"/>
          <a:stretch/>
        </p:blipFill>
        <p:spPr>
          <a:xfrm>
            <a:off x="230442" y="1254369"/>
            <a:ext cx="8725989" cy="5095958"/>
          </a:xfrm>
          <a:prstGeom prst="rect">
            <a:avLst/>
          </a:prstGeom>
          <a:ln>
            <a:noFill/>
          </a:ln>
          <a:effectLst>
            <a:softEdge rad="112500"/>
          </a:effectLst>
        </p:spPr>
      </p:pic>
    </p:spTree>
    <p:extLst>
      <p:ext uri="{BB962C8B-B14F-4D97-AF65-F5344CB8AC3E}">
        <p14:creationId xmlns:p14="http://schemas.microsoft.com/office/powerpoint/2010/main" val="104002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5"/>
                </a:solidFill>
              </a:rPr>
              <a:t>Дари мудрості</a:t>
            </a:r>
            <a:endParaRPr lang="uk-UA" dirty="0">
              <a:solidFill>
                <a:schemeClr val="accent5"/>
              </a:solidFill>
            </a:endParaRPr>
          </a:p>
        </p:txBody>
      </p:sp>
      <p:sp>
        <p:nvSpPr>
          <p:cNvPr id="3" name="Объект 2"/>
          <p:cNvSpPr>
            <a:spLocks noGrp="1"/>
          </p:cNvSpPr>
          <p:nvPr>
            <p:ph idx="1"/>
          </p:nvPr>
        </p:nvSpPr>
        <p:spPr/>
        <p:txBody>
          <a:bodyPr/>
          <a:lstStyle/>
          <a:p>
            <a:r>
              <a:rPr lang="uk-UA" dirty="0" smtClean="0">
                <a:solidFill>
                  <a:schemeClr val="accent5"/>
                </a:solidFill>
              </a:rPr>
              <a:t>Для досягнення запланованих результатів тренінгу нам потрібні бажання, знання, віра та енергія. Є різні джерела, з яких можемо черпати силу й натхнення. Зараз звернімося до афоризмів та мудрих висловів. Вони стисло і чітко передають накопичену століттями мудрість, у них для кожного з нас приховані цінні підказки.</a:t>
            </a:r>
          </a:p>
          <a:p>
            <a:r>
              <a:rPr lang="uk-UA" dirty="0" smtClean="0">
                <a:solidFill>
                  <a:schemeClr val="accent5"/>
                </a:solidFill>
              </a:rPr>
              <a:t>Обговорення. Поділіться своїми </a:t>
            </a:r>
            <a:r>
              <a:rPr lang="uk-UA" dirty="0" err="1" smtClean="0">
                <a:solidFill>
                  <a:schemeClr val="accent5"/>
                </a:solidFill>
              </a:rPr>
              <a:t>враженями</a:t>
            </a:r>
            <a:r>
              <a:rPr lang="uk-UA" dirty="0" smtClean="0">
                <a:solidFill>
                  <a:schemeClr val="accent5"/>
                </a:solidFill>
              </a:rPr>
              <a:t> і роздумами.</a:t>
            </a:r>
          </a:p>
          <a:p>
            <a:r>
              <a:rPr lang="uk-UA" dirty="0" smtClean="0">
                <a:solidFill>
                  <a:schemeClr val="accent5"/>
                </a:solidFill>
              </a:rPr>
              <a:t>Про що цей вислів для вас</a:t>
            </a:r>
            <a:r>
              <a:rPr lang="en-US" dirty="0" smtClean="0">
                <a:solidFill>
                  <a:schemeClr val="accent5"/>
                </a:solidFill>
              </a:rPr>
              <a:t>?</a:t>
            </a:r>
            <a:endParaRPr lang="uk-UA" dirty="0" smtClean="0">
              <a:solidFill>
                <a:schemeClr val="accent5"/>
              </a:solidFill>
            </a:endParaRPr>
          </a:p>
          <a:p>
            <a:r>
              <a:rPr lang="uk-UA" dirty="0" smtClean="0">
                <a:solidFill>
                  <a:schemeClr val="accent5"/>
                </a:solidFill>
              </a:rPr>
              <a:t>Як озвучений вислів </a:t>
            </a:r>
            <a:r>
              <a:rPr lang="uk-UA" dirty="0" err="1" smtClean="0">
                <a:solidFill>
                  <a:schemeClr val="accent5"/>
                </a:solidFill>
              </a:rPr>
              <a:t>пов</a:t>
            </a:r>
            <a:r>
              <a:rPr lang="en-US" dirty="0" smtClean="0">
                <a:solidFill>
                  <a:schemeClr val="accent5"/>
                </a:solidFill>
              </a:rPr>
              <a:t>’</a:t>
            </a:r>
            <a:r>
              <a:rPr lang="uk-UA" dirty="0" err="1" smtClean="0">
                <a:solidFill>
                  <a:schemeClr val="accent5"/>
                </a:solidFill>
              </a:rPr>
              <a:t>язаний</a:t>
            </a:r>
            <a:r>
              <a:rPr lang="uk-UA" dirty="0" smtClean="0">
                <a:solidFill>
                  <a:schemeClr val="accent5"/>
                </a:solidFill>
              </a:rPr>
              <a:t> з вашим життям</a:t>
            </a:r>
            <a:r>
              <a:rPr lang="en-US" dirty="0" smtClean="0">
                <a:solidFill>
                  <a:schemeClr val="accent5"/>
                </a:solidFill>
              </a:rPr>
              <a:t>?</a:t>
            </a:r>
            <a:r>
              <a:rPr lang="uk-UA" dirty="0" smtClean="0">
                <a:solidFill>
                  <a:schemeClr val="accent5"/>
                </a:solidFill>
              </a:rPr>
              <a:t> На що слід звернути увагу, щоб поліпшити якість свого життя</a:t>
            </a:r>
            <a:r>
              <a:rPr lang="en-US" dirty="0" smtClean="0">
                <a:solidFill>
                  <a:schemeClr val="accent5"/>
                </a:solidFill>
              </a:rPr>
              <a:t>?</a:t>
            </a:r>
            <a:endParaRPr lang="uk-UA" dirty="0" smtClean="0">
              <a:solidFill>
                <a:schemeClr val="accent5"/>
              </a:solidFill>
            </a:endParaRPr>
          </a:p>
          <a:p>
            <a:endParaRPr lang="uk-UA" dirty="0">
              <a:solidFill>
                <a:schemeClr val="accent5"/>
              </a:solidFill>
            </a:endParaRPr>
          </a:p>
        </p:txBody>
      </p:sp>
    </p:spTree>
    <p:extLst>
      <p:ext uri="{BB962C8B-B14F-4D97-AF65-F5344CB8AC3E}">
        <p14:creationId xmlns:p14="http://schemas.microsoft.com/office/powerpoint/2010/main" val="313110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1"/>
                </a:solidFill>
              </a:rPr>
              <a:t>Колесо життєвого балансу</a:t>
            </a:r>
            <a:endParaRPr lang="uk-UA" dirty="0">
              <a:solidFill>
                <a:schemeClr val="accent1"/>
              </a:solidFill>
            </a:endParaRPr>
          </a:p>
        </p:txBody>
      </p:sp>
      <p:sp>
        <p:nvSpPr>
          <p:cNvPr id="3" name="Объект 2"/>
          <p:cNvSpPr>
            <a:spLocks noGrp="1"/>
          </p:cNvSpPr>
          <p:nvPr>
            <p:ph idx="1"/>
          </p:nvPr>
        </p:nvSpPr>
        <p:spPr>
          <a:xfrm>
            <a:off x="628650" y="1395046"/>
            <a:ext cx="7886700" cy="5462954"/>
          </a:xfrm>
        </p:spPr>
        <p:txBody>
          <a:bodyPr>
            <a:normAutofit/>
          </a:bodyPr>
          <a:lstStyle/>
          <a:p>
            <a:pPr lvl="0"/>
            <a:r>
              <a:rPr lang="uk-UA" sz="2000" dirty="0" smtClean="0">
                <a:solidFill>
                  <a:schemeClr val="accent5"/>
                </a:solidFill>
              </a:rPr>
              <a:t>З проблемою пошуку життєвого балансу стикаються практично всі люди</a:t>
            </a:r>
            <a:r>
              <a:rPr lang="uk-UA" sz="2000" b="1" dirty="0" smtClean="0">
                <a:solidFill>
                  <a:schemeClr val="accent5"/>
                </a:solidFill>
              </a:rPr>
              <a:t>. </a:t>
            </a:r>
          </a:p>
          <a:p>
            <a:pPr lvl="0"/>
            <a:r>
              <a:rPr lang="uk-UA" sz="2000" dirty="0" smtClean="0">
                <a:solidFill>
                  <a:schemeClr val="accent5"/>
                </a:solidFill>
              </a:rPr>
              <a:t>Сім</a:t>
            </a:r>
            <a:r>
              <a:rPr lang="en-US" sz="2000" dirty="0" smtClean="0">
                <a:solidFill>
                  <a:schemeClr val="accent5"/>
                </a:solidFill>
              </a:rPr>
              <a:t>’</a:t>
            </a:r>
            <a:r>
              <a:rPr lang="uk-UA" sz="2000" dirty="0" smtClean="0">
                <a:solidFill>
                  <a:schemeClr val="accent5"/>
                </a:solidFill>
              </a:rPr>
              <a:t>я,робота,здоров</a:t>
            </a:r>
            <a:r>
              <a:rPr lang="en-US" sz="2000" dirty="0" smtClean="0">
                <a:solidFill>
                  <a:schemeClr val="accent5"/>
                </a:solidFill>
              </a:rPr>
              <a:t>’</a:t>
            </a:r>
            <a:r>
              <a:rPr lang="uk-UA" sz="2000" dirty="0" smtClean="0">
                <a:solidFill>
                  <a:schemeClr val="accent5"/>
                </a:solidFill>
              </a:rPr>
              <a:t>я,відпочинок,особистий розвиток – все це дуже важливо,але знайти золоту середину,щоб досягти успіху скрізь,дуже важко. На щось ми витрачаємо більше сил,а на щось їх зовсім не вистачає. З метою регулювання цього питання і було розроблено колесо життєвого балансу.</a:t>
            </a:r>
          </a:p>
          <a:p>
            <a:pPr algn="just"/>
            <a:r>
              <a:rPr lang="uk-UA" sz="2000" dirty="0" smtClean="0">
                <a:solidFill>
                  <a:schemeClr val="accent5"/>
                </a:solidFill>
              </a:rPr>
              <a:t>Розставлення </a:t>
            </a:r>
            <a:r>
              <a:rPr lang="uk-UA" sz="2000" dirty="0" err="1" smtClean="0">
                <a:solidFill>
                  <a:schemeClr val="accent5"/>
                </a:solidFill>
              </a:rPr>
              <a:t>пріорітетів</a:t>
            </a:r>
            <a:r>
              <a:rPr lang="uk-UA" sz="2000" dirty="0" smtClean="0">
                <a:solidFill>
                  <a:schemeClr val="accent5"/>
                </a:solidFill>
              </a:rPr>
              <a:t> – головний крок до щасливого життя,яким керуєте ви самі. Ви не можете поліпшити ті аспекти життя,яким не приділяєте усвідомленої уваги. </a:t>
            </a:r>
          </a:p>
          <a:p>
            <a:pPr algn="just"/>
            <a:r>
              <a:rPr lang="uk-UA" sz="2000" dirty="0" smtClean="0">
                <a:solidFill>
                  <a:schemeClr val="accent5"/>
                </a:solidFill>
              </a:rPr>
              <a:t>Призначення вправи – виділити у вашій свідомості </a:t>
            </a:r>
            <a:r>
              <a:rPr lang="uk-UA" sz="2000" dirty="0" err="1" smtClean="0">
                <a:solidFill>
                  <a:schemeClr val="accent5"/>
                </a:solidFill>
              </a:rPr>
              <a:t>пріорітетні</a:t>
            </a:r>
            <a:r>
              <a:rPr lang="uk-UA" sz="2000" dirty="0" smtClean="0">
                <a:solidFill>
                  <a:schemeClr val="accent5"/>
                </a:solidFill>
              </a:rPr>
              <a:t> аспекти життя для опрацювання.</a:t>
            </a:r>
          </a:p>
          <a:p>
            <a:endParaRPr lang="uk-UA" sz="2900" dirty="0"/>
          </a:p>
        </p:txBody>
      </p:sp>
    </p:spTree>
    <p:extLst>
      <p:ext uri="{BB962C8B-B14F-4D97-AF65-F5344CB8AC3E}">
        <p14:creationId xmlns:p14="http://schemas.microsoft.com/office/powerpoint/2010/main" val="399958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6"/>
            <a:ext cx="7886700" cy="2014659"/>
          </a:xfrm>
        </p:spPr>
        <p:txBody>
          <a:bodyPr/>
          <a:lstStyle/>
          <a:p>
            <a:r>
              <a:rPr lang="uk-UA" sz="3600" dirty="0"/>
              <a:t> </a:t>
            </a:r>
            <a:r>
              <a:rPr lang="uk-UA" sz="3600" dirty="0">
                <a:solidFill>
                  <a:schemeClr val="accent1"/>
                </a:solidFill>
              </a:rPr>
              <a:t>Колесо життєвого </a:t>
            </a:r>
            <a:r>
              <a:rPr lang="uk-UA" sz="3600" dirty="0" smtClean="0">
                <a:solidFill>
                  <a:schemeClr val="accent1"/>
                </a:solidFill>
              </a:rPr>
              <a:t>балансу</a:t>
            </a:r>
            <a:br>
              <a:rPr lang="uk-UA" sz="3600" dirty="0" smtClean="0">
                <a:solidFill>
                  <a:schemeClr val="accent1"/>
                </a:solidFill>
              </a:rPr>
            </a:br>
            <a:r>
              <a:rPr lang="uk-UA" sz="1800" dirty="0" smtClean="0">
                <a:solidFill>
                  <a:schemeClr val="accent1"/>
                </a:solidFill>
              </a:rPr>
              <a:t>Відмітьте у кожній сфері,які зазначені на колесі,рівень реалізованості кожної,за шкалою від 0 до 10.</a:t>
            </a:r>
            <a:br>
              <a:rPr lang="uk-UA" sz="1800" dirty="0" smtClean="0">
                <a:solidFill>
                  <a:schemeClr val="accent1"/>
                </a:solidFill>
              </a:rPr>
            </a:br>
            <a:r>
              <a:rPr lang="uk-UA" sz="1800" dirty="0" smtClean="0">
                <a:solidFill>
                  <a:schemeClr val="accent1"/>
                </a:solidFill>
              </a:rPr>
              <a:t>0- не задоволений/на</a:t>
            </a:r>
            <a:br>
              <a:rPr lang="uk-UA" sz="1800" dirty="0" smtClean="0">
                <a:solidFill>
                  <a:schemeClr val="accent1"/>
                </a:solidFill>
              </a:rPr>
            </a:br>
            <a:r>
              <a:rPr lang="uk-UA" sz="1800" dirty="0" smtClean="0">
                <a:solidFill>
                  <a:schemeClr val="accent1"/>
                </a:solidFill>
              </a:rPr>
              <a:t>10- повністю задоволений/на</a:t>
            </a:r>
            <a:br>
              <a:rPr lang="uk-UA" sz="1800" dirty="0" smtClean="0">
                <a:solidFill>
                  <a:schemeClr val="accent1"/>
                </a:solidFill>
              </a:rPr>
            </a:br>
            <a:endParaRPr lang="uk-UA" sz="1800" dirty="0">
              <a:solidFill>
                <a:schemeClr val="accent1"/>
              </a:solidFill>
            </a:endParaRPr>
          </a:p>
        </p:txBody>
      </p:sp>
      <p:pic>
        <p:nvPicPr>
          <p:cNvPr id="6" name="Объект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2677" y="2051538"/>
            <a:ext cx="6471138" cy="4806461"/>
          </a:xfrm>
          <a:prstGeom prst="rect">
            <a:avLst/>
          </a:prstGeom>
        </p:spPr>
      </p:pic>
    </p:spTree>
    <p:extLst>
      <p:ext uri="{BB962C8B-B14F-4D97-AF65-F5344CB8AC3E}">
        <p14:creationId xmlns:p14="http://schemas.microsoft.com/office/powerpoint/2010/main" val="155799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799" y="128954"/>
            <a:ext cx="7546731" cy="6482861"/>
          </a:xfrm>
        </p:spPr>
        <p:txBody>
          <a:bodyPr>
            <a:normAutofit fontScale="90000"/>
          </a:bodyPr>
          <a:lstStyle/>
          <a:p>
            <a:r>
              <a:rPr lang="uk-UA" sz="2700" b="1" dirty="0" err="1" smtClean="0">
                <a:solidFill>
                  <a:schemeClr val="accent5"/>
                </a:solidFill>
              </a:rPr>
              <a:t>Здоров</a:t>
            </a:r>
            <a:r>
              <a:rPr lang="uk-UA" sz="2700" b="1" dirty="0" smtClean="0">
                <a:solidFill>
                  <a:schemeClr val="accent5"/>
                </a:solidFill>
              </a:rPr>
              <a:t> </a:t>
            </a:r>
            <a:r>
              <a:rPr lang="en-US" sz="2700" b="1" dirty="0" smtClean="0">
                <a:solidFill>
                  <a:schemeClr val="accent5"/>
                </a:solidFill>
              </a:rPr>
              <a:t>‘</a:t>
            </a:r>
            <a:r>
              <a:rPr lang="uk-UA" sz="2700" b="1" dirty="0" smtClean="0">
                <a:solidFill>
                  <a:schemeClr val="accent5"/>
                </a:solidFill>
              </a:rPr>
              <a:t>я та спорт,</a:t>
            </a:r>
            <a:r>
              <a:rPr lang="en-US" sz="2700" b="1" dirty="0" smtClean="0">
                <a:solidFill>
                  <a:schemeClr val="accent5"/>
                </a:solidFill>
              </a:rPr>
              <a:t> </a:t>
            </a:r>
            <a:r>
              <a:rPr lang="uk-UA" sz="2700" b="1" dirty="0" smtClean="0">
                <a:solidFill>
                  <a:schemeClr val="accent5"/>
                </a:solidFill>
              </a:rPr>
              <a:t>харчування </a:t>
            </a:r>
            <a:r>
              <a:rPr lang="uk-UA" sz="2700" dirty="0" smtClean="0">
                <a:solidFill>
                  <a:schemeClr val="accent5"/>
                </a:solidFill>
              </a:rPr>
              <a:t>. Подумайте, скільки зазвичай ви приділяєте увагу своєму фізичному стану,</a:t>
            </a:r>
            <a:r>
              <a:rPr lang="en-US" sz="2700" dirty="0" smtClean="0">
                <a:solidFill>
                  <a:schemeClr val="accent5"/>
                </a:solidFill>
              </a:rPr>
              <a:t> </a:t>
            </a:r>
            <a:r>
              <a:rPr lang="uk-UA" sz="2700" dirty="0" smtClean="0">
                <a:solidFill>
                  <a:schemeClr val="accent5"/>
                </a:solidFill>
              </a:rPr>
              <a:t>догляду,збалансованому харчуванню,</a:t>
            </a:r>
            <a:r>
              <a:rPr lang="en-US" sz="2700" dirty="0" smtClean="0">
                <a:solidFill>
                  <a:schemeClr val="accent5"/>
                </a:solidFill>
              </a:rPr>
              <a:t> </a:t>
            </a:r>
            <a:r>
              <a:rPr lang="uk-UA" sz="2700" dirty="0" smtClean="0">
                <a:solidFill>
                  <a:schemeClr val="accent5"/>
                </a:solidFill>
              </a:rPr>
              <a:t>фізичним навантаженням та відпочинку чи навпаки дещо замало приділяєте увагу цій сфері.</a:t>
            </a:r>
            <a:br>
              <a:rPr lang="uk-UA" sz="2700" dirty="0" smtClean="0">
                <a:solidFill>
                  <a:schemeClr val="accent5"/>
                </a:solidFill>
              </a:rPr>
            </a:br>
            <a:r>
              <a:rPr lang="uk-UA" sz="2200" b="1" dirty="0" smtClean="0">
                <a:solidFill>
                  <a:schemeClr val="accent5"/>
                </a:solidFill>
              </a:rPr>
              <a:t>Фінанси. </a:t>
            </a:r>
            <a:r>
              <a:rPr lang="uk-UA" sz="2200" dirty="0" smtClean="0">
                <a:solidFill>
                  <a:schemeClr val="accent5"/>
                </a:solidFill>
              </a:rPr>
              <a:t>Оцініть свій матеріальний стан на даний момент,</a:t>
            </a:r>
            <a:r>
              <a:rPr lang="en-US" sz="2200" dirty="0" smtClean="0">
                <a:solidFill>
                  <a:schemeClr val="accent5"/>
                </a:solidFill>
              </a:rPr>
              <a:t> </a:t>
            </a:r>
            <a:r>
              <a:rPr lang="uk-UA" sz="2200" dirty="0" smtClean="0">
                <a:solidFill>
                  <a:schemeClr val="accent5"/>
                </a:solidFill>
              </a:rPr>
              <a:t>доходи,витрати,умови життя , додаткові джерела доходів. Адже без фінансової спроможності важко говорити про життєвий баланс.</a:t>
            </a:r>
            <a:br>
              <a:rPr lang="uk-UA" sz="2200" dirty="0" smtClean="0">
                <a:solidFill>
                  <a:schemeClr val="accent5"/>
                </a:solidFill>
              </a:rPr>
            </a:br>
            <a:r>
              <a:rPr lang="uk-UA" sz="2200" b="1" dirty="0" smtClean="0">
                <a:solidFill>
                  <a:schemeClr val="accent5"/>
                </a:solidFill>
              </a:rPr>
              <a:t>Робота. </a:t>
            </a:r>
            <a:r>
              <a:rPr lang="uk-UA" sz="2200" dirty="0" smtClean="0">
                <a:solidFill>
                  <a:schemeClr val="accent5"/>
                </a:solidFill>
              </a:rPr>
              <a:t>Тут необхідно оцінити вашу професійну реалізованість,задоволеність від роботи,соціальний статус,перспективи.</a:t>
            </a:r>
            <a:br>
              <a:rPr lang="uk-UA" sz="2200" dirty="0" smtClean="0">
                <a:solidFill>
                  <a:schemeClr val="accent5"/>
                </a:solidFill>
              </a:rPr>
            </a:br>
            <a:r>
              <a:rPr lang="uk-UA" sz="2200" b="1" dirty="0" smtClean="0">
                <a:solidFill>
                  <a:schemeClr val="accent5"/>
                </a:solidFill>
              </a:rPr>
              <a:t>Особистий ріст (розвиток себе). </a:t>
            </a:r>
            <a:r>
              <a:rPr lang="uk-UA" sz="2200" dirty="0" smtClean="0">
                <a:solidFill>
                  <a:schemeClr val="accent5"/>
                </a:solidFill>
              </a:rPr>
              <a:t>В цьому секторі необхідно оцінити рівень ваших особистісних перспектив,розвитку,вдосконаленню шляхом освіти та самоосвіти.</a:t>
            </a:r>
            <a:br>
              <a:rPr lang="uk-UA" sz="2200" dirty="0" smtClean="0">
                <a:solidFill>
                  <a:schemeClr val="accent5"/>
                </a:solidFill>
              </a:rPr>
            </a:br>
            <a:r>
              <a:rPr lang="uk-UA" sz="2200" b="1" dirty="0" smtClean="0">
                <a:solidFill>
                  <a:schemeClr val="accent5"/>
                </a:solidFill>
              </a:rPr>
              <a:t>Сім </a:t>
            </a:r>
            <a:r>
              <a:rPr lang="en-US" sz="2200" b="1" dirty="0" smtClean="0">
                <a:solidFill>
                  <a:schemeClr val="accent5"/>
                </a:solidFill>
              </a:rPr>
              <a:t>‘</a:t>
            </a:r>
            <a:r>
              <a:rPr lang="uk-UA" sz="2200" b="1" dirty="0" smtClean="0">
                <a:solidFill>
                  <a:schemeClr val="accent5"/>
                </a:solidFill>
              </a:rPr>
              <a:t>я та відносини. </a:t>
            </a:r>
            <a:r>
              <a:rPr lang="uk-UA" sz="2200" dirty="0" smtClean="0">
                <a:solidFill>
                  <a:schemeClr val="accent5"/>
                </a:solidFill>
              </a:rPr>
              <a:t>Оцініть ваші відносини з родиною, любов та оточення. Адже важко жити щасливо та наполегливо коли бракує любові та розуміння.</a:t>
            </a:r>
            <a:br>
              <a:rPr lang="uk-UA" sz="2200" dirty="0" smtClean="0">
                <a:solidFill>
                  <a:schemeClr val="accent5"/>
                </a:solidFill>
              </a:rPr>
            </a:br>
            <a:r>
              <a:rPr lang="uk-UA" sz="2200" b="1" dirty="0" smtClean="0">
                <a:solidFill>
                  <a:schemeClr val="accent5"/>
                </a:solidFill>
              </a:rPr>
              <a:t>Хобі, захоплення. </a:t>
            </a:r>
            <a:r>
              <a:rPr lang="uk-UA" sz="2200" dirty="0" smtClean="0">
                <a:solidFill>
                  <a:schemeClr val="accent5"/>
                </a:solidFill>
              </a:rPr>
              <a:t>В даному секторі вам потрібно оцінити яскравість вашого життя: розваги, відпочинок, хобі</a:t>
            </a:r>
            <a:r>
              <a:rPr lang="uk-UA" sz="2700" dirty="0" smtClean="0">
                <a:solidFill>
                  <a:schemeClr val="accent5"/>
                </a:solidFill>
              </a:rPr>
              <a:t>,</a:t>
            </a:r>
            <a:r>
              <a:rPr lang="uk-UA" sz="2200" dirty="0" smtClean="0">
                <a:solidFill>
                  <a:schemeClr val="accent5"/>
                </a:solidFill>
              </a:rPr>
              <a:t> подорожі, нові враження</a:t>
            </a:r>
            <a:endParaRPr lang="uk-UA"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6154" y="562709"/>
            <a:ext cx="7491045" cy="6001643"/>
          </a:xfrm>
          <a:prstGeom prst="rect">
            <a:avLst/>
          </a:prstGeom>
        </p:spPr>
        <p:txBody>
          <a:bodyPr wrap="square">
            <a:spAutoFit/>
          </a:bodyPr>
          <a:lstStyle/>
          <a:p>
            <a:pPr algn="just"/>
            <a:r>
              <a:rPr lang="uk-UA" sz="2400" dirty="0" smtClean="0">
                <a:solidFill>
                  <a:schemeClr val="accent5"/>
                </a:solidFill>
              </a:rPr>
              <a:t>Чи далеко зможете поїхати</a:t>
            </a:r>
            <a:r>
              <a:rPr lang="en-US" sz="2400" dirty="0" smtClean="0">
                <a:solidFill>
                  <a:schemeClr val="accent5"/>
                </a:solidFill>
              </a:rPr>
              <a:t> </a:t>
            </a:r>
            <a:r>
              <a:rPr lang="uk-UA" sz="2400" dirty="0" smtClean="0">
                <a:solidFill>
                  <a:schemeClr val="accent5"/>
                </a:solidFill>
              </a:rPr>
              <a:t>на </a:t>
            </a:r>
            <a:r>
              <a:rPr lang="uk-UA" sz="2400" smtClean="0">
                <a:solidFill>
                  <a:schemeClr val="accent5"/>
                </a:solidFill>
              </a:rPr>
              <a:t>своєму колесі, </a:t>
            </a:r>
            <a:r>
              <a:rPr lang="uk-UA" sz="2400" dirty="0" smtClean="0">
                <a:solidFill>
                  <a:schemeClr val="accent5"/>
                </a:solidFill>
              </a:rPr>
              <a:t>чи </a:t>
            </a:r>
            <a:r>
              <a:rPr lang="uk-UA" sz="2400" dirty="0" err="1" smtClean="0">
                <a:solidFill>
                  <a:schemeClr val="accent5"/>
                </a:solidFill>
              </a:rPr>
              <a:t>комфортно</a:t>
            </a:r>
            <a:r>
              <a:rPr lang="uk-UA" sz="2400" dirty="0" smtClean="0">
                <a:solidFill>
                  <a:schemeClr val="accent5"/>
                </a:solidFill>
              </a:rPr>
              <a:t>  рухатися на такому колесі.</a:t>
            </a:r>
            <a:endParaRPr lang="uk-UA" sz="2400" dirty="0">
              <a:solidFill>
                <a:schemeClr val="accent5"/>
              </a:solidFill>
            </a:endParaRPr>
          </a:p>
          <a:p>
            <a:pPr algn="just"/>
            <a:r>
              <a:rPr lang="uk-UA" sz="2400" dirty="0" smtClean="0">
                <a:solidFill>
                  <a:schemeClr val="accent5"/>
                </a:solidFill>
              </a:rPr>
              <a:t>Зверніть увагу на ті сфери, які потребують </a:t>
            </a:r>
            <a:r>
              <a:rPr lang="uk-UA" sz="2400" dirty="0" err="1" smtClean="0">
                <a:solidFill>
                  <a:schemeClr val="accent5"/>
                </a:solidFill>
              </a:rPr>
              <a:t>допрацювання</a:t>
            </a:r>
            <a:r>
              <a:rPr lang="uk-UA" sz="2400" dirty="0" smtClean="0">
                <a:solidFill>
                  <a:schemeClr val="accent5"/>
                </a:solidFill>
              </a:rPr>
              <a:t>. Кожна зі спиць утримує « колесо життя» у рівновазі. І кожна вимагає нашої уваги. Дуже важливо розвивати кожну із сфер життя рівномірно для того щоб відчувати себе </a:t>
            </a:r>
            <a:r>
              <a:rPr lang="uk-UA" sz="2400" dirty="0" err="1" smtClean="0">
                <a:solidFill>
                  <a:schemeClr val="accent5"/>
                </a:solidFill>
              </a:rPr>
              <a:t>комфортно</a:t>
            </a:r>
            <a:r>
              <a:rPr lang="uk-UA" sz="2400" dirty="0" smtClean="0">
                <a:solidFill>
                  <a:schemeClr val="accent5"/>
                </a:solidFill>
              </a:rPr>
              <a:t>, досягати запланованого успіху.</a:t>
            </a:r>
          </a:p>
          <a:p>
            <a:pPr algn="just"/>
            <a:r>
              <a:rPr lang="uk-UA" sz="2400" dirty="0" smtClean="0">
                <a:solidFill>
                  <a:schemeClr val="accent5"/>
                </a:solidFill>
              </a:rPr>
              <a:t> Сфера </a:t>
            </a:r>
            <a:r>
              <a:rPr lang="uk-UA" sz="2400" dirty="0" err="1" smtClean="0">
                <a:solidFill>
                  <a:schemeClr val="accent5"/>
                </a:solidFill>
              </a:rPr>
              <a:t>життя,яка</a:t>
            </a:r>
            <a:r>
              <a:rPr lang="uk-UA" sz="2400" dirty="0" smtClean="0">
                <a:solidFill>
                  <a:schemeClr val="accent5"/>
                </a:solidFill>
              </a:rPr>
              <a:t> набрала найменшу кількість балів – головне джерело </a:t>
            </a:r>
            <a:r>
              <a:rPr lang="uk-UA" sz="2400" dirty="0" err="1" smtClean="0">
                <a:solidFill>
                  <a:schemeClr val="accent5"/>
                </a:solidFill>
              </a:rPr>
              <a:t>незадоволеністі</a:t>
            </a:r>
            <a:r>
              <a:rPr lang="uk-UA" sz="2400" dirty="0" smtClean="0">
                <a:solidFill>
                  <a:schemeClr val="accent5"/>
                </a:solidFill>
              </a:rPr>
              <a:t> в житті.</a:t>
            </a:r>
          </a:p>
          <a:p>
            <a:pPr algn="just"/>
            <a:r>
              <a:rPr lang="uk-UA" sz="2400" dirty="0" smtClean="0">
                <a:solidFill>
                  <a:schemeClr val="accent5"/>
                </a:solidFill>
              </a:rPr>
              <a:t> Життєвий баланс – це коли ви задоволені всіма сферами </a:t>
            </a:r>
            <a:r>
              <a:rPr lang="uk-UA" sz="2400" dirty="0" err="1" smtClean="0">
                <a:solidFill>
                  <a:schemeClr val="accent5"/>
                </a:solidFill>
              </a:rPr>
              <a:t>життя,та</a:t>
            </a:r>
            <a:r>
              <a:rPr lang="uk-UA" sz="2400" dirty="0" smtClean="0">
                <a:solidFill>
                  <a:schemeClr val="accent5"/>
                </a:solidFill>
              </a:rPr>
              <a:t> їх динамікою.</a:t>
            </a:r>
          </a:p>
          <a:p>
            <a:pPr algn="just"/>
            <a:r>
              <a:rPr lang="uk-UA" sz="2400" dirty="0" smtClean="0">
                <a:solidFill>
                  <a:schemeClr val="accent5"/>
                </a:solidFill>
              </a:rPr>
              <a:t>Балансуйте колесо </a:t>
            </a:r>
            <a:r>
              <a:rPr lang="uk-UA" sz="2400" dirty="0" err="1" smtClean="0">
                <a:solidFill>
                  <a:schemeClr val="accent5"/>
                </a:solidFill>
              </a:rPr>
              <a:t>життя,але</a:t>
            </a:r>
            <a:r>
              <a:rPr lang="uk-UA" sz="2400" dirty="0" smtClean="0">
                <a:solidFill>
                  <a:schemeClr val="accent5"/>
                </a:solidFill>
              </a:rPr>
              <a:t> </a:t>
            </a:r>
            <a:r>
              <a:rPr lang="uk-UA" sz="2400" dirty="0" err="1" smtClean="0">
                <a:solidFill>
                  <a:schemeClr val="accent5"/>
                </a:solidFill>
              </a:rPr>
              <a:t>пам</a:t>
            </a:r>
            <a:r>
              <a:rPr lang="en-US" sz="2400" dirty="0" smtClean="0">
                <a:solidFill>
                  <a:schemeClr val="accent5"/>
                </a:solidFill>
              </a:rPr>
              <a:t>’</a:t>
            </a:r>
            <a:r>
              <a:rPr lang="uk-UA" sz="2400" dirty="0" err="1" smtClean="0">
                <a:solidFill>
                  <a:schemeClr val="accent5"/>
                </a:solidFill>
              </a:rPr>
              <a:t>ятайте:ідеальне</a:t>
            </a:r>
            <a:r>
              <a:rPr lang="uk-UA" sz="2400" dirty="0" smtClean="0">
                <a:solidFill>
                  <a:schemeClr val="accent5"/>
                </a:solidFill>
              </a:rPr>
              <a:t> </a:t>
            </a:r>
            <a:r>
              <a:rPr lang="uk-UA" sz="2400" dirty="0" err="1" smtClean="0">
                <a:solidFill>
                  <a:schemeClr val="accent5"/>
                </a:solidFill>
              </a:rPr>
              <a:t>коло,ідеальні</a:t>
            </a:r>
            <a:r>
              <a:rPr lang="uk-UA" sz="2400" dirty="0" smtClean="0">
                <a:solidFill>
                  <a:schemeClr val="accent5"/>
                </a:solidFill>
              </a:rPr>
              <a:t> сектори – тільки в ідеальному світі.</a:t>
            </a:r>
          </a:p>
          <a:p>
            <a:pPr algn="just"/>
            <a:endParaRPr lang="en-US" sz="2400" dirty="0" smtClean="0">
              <a:solidFill>
                <a:schemeClr val="accent5"/>
              </a:solidFill>
            </a:endParaRPr>
          </a:p>
          <a:p>
            <a:pPr algn="just"/>
            <a:r>
              <a:rPr lang="uk-UA" sz="2400" dirty="0" smtClean="0">
                <a:solidFill>
                  <a:schemeClr val="accent5"/>
                </a:solidFill>
              </a:rPr>
              <a:t> </a:t>
            </a:r>
            <a:endParaRPr lang="uk-UA" sz="2400" dirty="0">
              <a:solidFill>
                <a:schemeClr val="accent5"/>
              </a:solidFill>
            </a:endParaRPr>
          </a:p>
        </p:txBody>
      </p:sp>
    </p:spTree>
    <p:extLst>
      <p:ext uri="{BB962C8B-B14F-4D97-AF65-F5344CB8AC3E}">
        <p14:creationId xmlns:p14="http://schemas.microsoft.com/office/powerpoint/2010/main" val="141048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365126"/>
            <a:ext cx="8198827" cy="5601920"/>
          </a:xfrm>
        </p:spPr>
        <p:txBody>
          <a:bodyPr>
            <a:normAutofit fontScale="90000"/>
          </a:bodyPr>
          <a:lstStyle/>
          <a:p>
            <a:r>
              <a:rPr lang="ru-RU" sz="3200" dirty="0" smtClean="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rPr>
              <a:t> </a:t>
            </a:r>
            <a:r>
              <a:rPr lang="ru-RU" sz="2000" dirty="0" smtClean="0">
                <a:ln w="9525">
                  <a:solidFill>
                    <a:schemeClr val="bg1"/>
                  </a:solidFill>
                  <a:prstDash val="solid"/>
                </a:ln>
                <a:solidFill>
                  <a:schemeClr val="accent1">
                    <a:lumMod val="75000"/>
                  </a:schemeClr>
                </a:solidFill>
                <a:latin typeface="Arial Black" panose="020B0A04020102020204" pitchFamily="34" charset="0"/>
              </a:rPr>
              <a:t>В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умовах</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стресових</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подій</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людині</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важливо</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розуміти</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що</a:t>
            </a:r>
            <a:r>
              <a:rPr lang="ru-RU" sz="2000" dirty="0" smtClean="0">
                <a:ln w="9525">
                  <a:solidFill>
                    <a:schemeClr val="bg1"/>
                  </a:solidFill>
                  <a:prstDash val="solid"/>
                </a:ln>
                <a:solidFill>
                  <a:schemeClr val="accent1">
                    <a:lumMod val="75000"/>
                  </a:schemeClr>
                </a:solidFill>
                <a:latin typeface="Arial Black" panose="020B0A04020102020204" pitchFamily="34" charset="0"/>
              </a:rPr>
              <a:t> вона не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залишиться</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із</a:t>
            </a:r>
            <a:r>
              <a:rPr lang="ru-RU" sz="2000" dirty="0" smtClean="0">
                <a:ln w="9525">
                  <a:solidFill>
                    <a:schemeClr val="bg1"/>
                  </a:solidFill>
                  <a:prstDash val="solid"/>
                </a:ln>
                <a:solidFill>
                  <a:schemeClr val="accent1">
                    <a:lumMod val="75000"/>
                  </a:schemeClr>
                </a:solidFill>
                <a:latin typeface="Arial Black" panose="020B0A04020102020204" pitchFamily="34" charset="0"/>
              </a:rPr>
              <a:t> проблемою сам на сам та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зможе</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отримати</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підтримку</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від</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інших,задіявши</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свій</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соціальний</a:t>
            </a:r>
            <a:r>
              <a:rPr lang="ru-RU" sz="2000" dirty="0" smtClean="0">
                <a:ln w="9525">
                  <a:solidFill>
                    <a:schemeClr val="bg1"/>
                  </a:solidFill>
                  <a:prstDash val="solid"/>
                </a:ln>
                <a:solidFill>
                  <a:schemeClr val="accent1">
                    <a:lumMod val="75000"/>
                  </a:schemeClr>
                </a:solidFill>
                <a:latin typeface="Arial Black" panose="020B0A04020102020204" pitchFamily="34" charset="0"/>
              </a:rPr>
              <a:t> ресурс.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Сформувати</a:t>
            </a:r>
            <a:r>
              <a:rPr lang="ru-RU" sz="2000" dirty="0" smtClean="0">
                <a:ln w="9525">
                  <a:solidFill>
                    <a:schemeClr val="bg1"/>
                  </a:solidFill>
                  <a:prstDash val="solid"/>
                </a:ln>
                <a:solidFill>
                  <a:schemeClr val="accent1">
                    <a:lumMod val="75000"/>
                  </a:schemeClr>
                </a:solidFill>
                <a:latin typeface="Arial Black" panose="020B0A04020102020204" pitchFamily="34" charset="0"/>
              </a:rPr>
              <a:t> та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візуалізувати</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його</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допоможе</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вправа</a:t>
            </a:r>
            <a:r>
              <a:rPr lang="ru-RU" sz="2000" dirty="0" smtClean="0">
                <a:ln w="9525">
                  <a:solidFill>
                    <a:schemeClr val="bg1"/>
                  </a:solidFill>
                  <a:prstDash val="solid"/>
                </a:ln>
                <a:solidFill>
                  <a:schemeClr val="accent1">
                    <a:lumMod val="75000"/>
                  </a:schemeClr>
                </a:solidFill>
                <a:latin typeface="Arial Black" panose="020B0A04020102020204" pitchFamily="34" charset="0"/>
              </a:rPr>
              <a:t> «Кола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довіри</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br>
              <a:rPr lang="ru-RU" sz="2000" dirty="0" smtClean="0">
                <a:ln w="9525">
                  <a:solidFill>
                    <a:schemeClr val="bg1"/>
                  </a:solidFill>
                  <a:prstDash val="solid"/>
                </a:ln>
                <a:solidFill>
                  <a:schemeClr val="accent1">
                    <a:lumMod val="75000"/>
                  </a:schemeClr>
                </a:solidFill>
                <a:latin typeface="Arial Black" panose="020B0A04020102020204" pitchFamily="34" charset="0"/>
              </a:rPr>
            </a:br>
            <a:r>
              <a:rPr lang="ru-RU" sz="2000" dirty="0" smtClean="0">
                <a:ln w="9525">
                  <a:solidFill>
                    <a:schemeClr val="bg1"/>
                  </a:solidFill>
                  <a:prstDash val="solid"/>
                </a:ln>
                <a:solidFill>
                  <a:schemeClr val="accent1">
                    <a:lumMod val="75000"/>
                  </a:schemeClr>
                </a:solidFill>
                <a:latin typeface="Arial Black" panose="020B0A04020102020204" pitchFamily="34" charset="0"/>
              </a:rPr>
              <a:t>1.На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аркуші</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паперу</a:t>
            </a:r>
            <a:r>
              <a:rPr lang="ru-RU" sz="2000" dirty="0" smtClean="0">
                <a:ln w="9525">
                  <a:solidFill>
                    <a:schemeClr val="bg1"/>
                  </a:solidFill>
                  <a:prstDash val="solid"/>
                </a:ln>
                <a:solidFill>
                  <a:schemeClr val="accent1">
                    <a:lumMod val="75000"/>
                  </a:schemeClr>
                </a:solidFill>
                <a:latin typeface="Arial Black" panose="020B0A04020102020204" pitchFamily="34" charset="0"/>
              </a:rPr>
              <a:t> намалюйте 4 кола,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розташованих</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одне</a:t>
            </a:r>
            <a:r>
              <a:rPr lang="ru-RU" sz="2000" dirty="0" smtClean="0">
                <a:ln w="9525">
                  <a:solidFill>
                    <a:schemeClr val="bg1"/>
                  </a:solidFill>
                  <a:prstDash val="solid"/>
                </a:ln>
                <a:solidFill>
                  <a:schemeClr val="accent1">
                    <a:lumMod val="75000"/>
                  </a:schemeClr>
                </a:solidFill>
                <a:latin typeface="Arial Black" panose="020B0A04020102020204" pitchFamily="34" charset="0"/>
              </a:rPr>
              <a:t> в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одному,як</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зображено</a:t>
            </a:r>
            <a:r>
              <a:rPr lang="ru-RU" sz="2000" dirty="0" smtClean="0">
                <a:ln w="9525">
                  <a:solidFill>
                    <a:schemeClr val="bg1"/>
                  </a:solidFill>
                  <a:prstDash val="solid"/>
                </a:ln>
                <a:solidFill>
                  <a:schemeClr val="accent1">
                    <a:lumMod val="75000"/>
                  </a:schemeClr>
                </a:solidFill>
                <a:latin typeface="Arial Black" panose="020B0A04020102020204" pitchFamily="34" charset="0"/>
              </a:rPr>
              <a:t> на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малюнку</a:t>
            </a:r>
            <a:r>
              <a:rPr lang="ru-RU" sz="2000" dirty="0" smtClean="0">
                <a:ln w="9525">
                  <a:solidFill>
                    <a:schemeClr val="bg1"/>
                  </a:solidFill>
                  <a:prstDash val="solid"/>
                </a:ln>
                <a:solidFill>
                  <a:schemeClr val="accent1">
                    <a:lumMod val="75000"/>
                  </a:schemeClr>
                </a:solidFill>
                <a:latin typeface="Arial Black" panose="020B0A04020102020204" pitchFamily="34" charset="0"/>
              </a:rPr>
              <a:t>.</a:t>
            </a:r>
            <a:br>
              <a:rPr lang="ru-RU" sz="2000" dirty="0" smtClean="0">
                <a:ln w="9525">
                  <a:solidFill>
                    <a:schemeClr val="bg1"/>
                  </a:solidFill>
                  <a:prstDash val="solid"/>
                </a:ln>
                <a:solidFill>
                  <a:schemeClr val="accent1">
                    <a:lumMod val="75000"/>
                  </a:schemeClr>
                </a:solidFill>
                <a:latin typeface="Arial Black" panose="020B0A04020102020204" pitchFamily="34" charset="0"/>
              </a:rPr>
            </a:br>
            <a:r>
              <a:rPr lang="ru-RU" sz="2000" dirty="0" smtClean="0">
                <a:ln w="9525">
                  <a:solidFill>
                    <a:schemeClr val="bg1"/>
                  </a:solidFill>
                  <a:prstDash val="solid"/>
                </a:ln>
                <a:solidFill>
                  <a:schemeClr val="accent1">
                    <a:lumMod val="75000"/>
                  </a:schemeClr>
                </a:solidFill>
                <a:latin typeface="Arial Black" panose="020B0A04020102020204" pitchFamily="34" charset="0"/>
              </a:rPr>
              <a:t>2. У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колі</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впишіть</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своє</a:t>
            </a:r>
            <a:r>
              <a:rPr lang="ru-RU" sz="2000" dirty="0" smtClean="0">
                <a:ln w="9525">
                  <a:solidFill>
                    <a:schemeClr val="bg1"/>
                  </a:solidFill>
                  <a:prstDash val="solid"/>
                </a:ln>
                <a:solidFill>
                  <a:schemeClr val="accent1">
                    <a:lumMod val="75000"/>
                  </a:schemeClr>
                </a:solidFill>
                <a:latin typeface="Arial Black" panose="020B0A04020102020204" pitchFamily="34" charset="0"/>
              </a:rPr>
              <a:t> </a:t>
            </a:r>
            <a:r>
              <a:rPr lang="ru-RU" sz="2000" dirty="0" err="1" smtClean="0">
                <a:ln w="9525">
                  <a:solidFill>
                    <a:schemeClr val="bg1"/>
                  </a:solidFill>
                  <a:prstDash val="solid"/>
                </a:ln>
                <a:solidFill>
                  <a:schemeClr val="accent1">
                    <a:lumMod val="75000"/>
                  </a:schemeClr>
                </a:solidFill>
                <a:latin typeface="Arial Black" panose="020B0A04020102020204" pitchFamily="34" charset="0"/>
              </a:rPr>
              <a:t>ім</a:t>
            </a:r>
            <a:r>
              <a:rPr lang="en-US" sz="2000" dirty="0" smtClean="0">
                <a:ln w="9525">
                  <a:solidFill>
                    <a:schemeClr val="bg1"/>
                  </a:solidFill>
                  <a:prstDash val="solid"/>
                </a:ln>
                <a:solidFill>
                  <a:schemeClr val="accent1">
                    <a:lumMod val="75000"/>
                  </a:schemeClr>
                </a:solidFill>
                <a:latin typeface="Arial Black" panose="020B0A04020102020204" pitchFamily="34" charset="0"/>
              </a:rPr>
              <a:t>’</a:t>
            </a:r>
            <a:r>
              <a:rPr lang="uk-UA" sz="2000" dirty="0" smtClean="0">
                <a:ln w="9525">
                  <a:solidFill>
                    <a:schemeClr val="bg1"/>
                  </a:solidFill>
                  <a:prstDash val="solid"/>
                </a:ln>
                <a:solidFill>
                  <a:schemeClr val="accent1">
                    <a:lumMod val="75000"/>
                  </a:schemeClr>
                </a:solidFill>
                <a:latin typeface="Arial Black" panose="020B0A04020102020204" pitchFamily="34" charset="0"/>
              </a:rPr>
              <a:t>я,адже саме ви є шукачем ресурсу. </a:t>
            </a:r>
            <a:br>
              <a:rPr lang="uk-UA" sz="2000" dirty="0" smtClean="0">
                <a:ln w="9525">
                  <a:solidFill>
                    <a:schemeClr val="bg1"/>
                  </a:solidFill>
                  <a:prstDash val="solid"/>
                </a:ln>
                <a:solidFill>
                  <a:schemeClr val="accent1">
                    <a:lumMod val="75000"/>
                  </a:schemeClr>
                </a:solidFill>
                <a:latin typeface="Arial Black" panose="020B0A04020102020204" pitchFamily="34" charset="0"/>
              </a:rPr>
            </a:br>
            <a:r>
              <a:rPr lang="uk-UA" sz="2000" dirty="0" smtClean="0">
                <a:ln w="9525">
                  <a:solidFill>
                    <a:schemeClr val="bg1"/>
                  </a:solidFill>
                  <a:prstDash val="solid"/>
                </a:ln>
                <a:solidFill>
                  <a:schemeClr val="accent1">
                    <a:lumMod val="75000"/>
                  </a:schemeClr>
                </a:solidFill>
                <a:latin typeface="Arial Black" panose="020B0A04020102020204" pitchFamily="34" charset="0"/>
              </a:rPr>
              <a:t>3. У колі вкажіть імена близьких людей, яким ви можете повністю довіритися у ситуації, що склалася, та очікуєте від них цілковитої підтримки та розуміння. </a:t>
            </a:r>
            <a:br>
              <a:rPr lang="uk-UA" sz="2000" dirty="0" smtClean="0">
                <a:ln w="9525">
                  <a:solidFill>
                    <a:schemeClr val="bg1"/>
                  </a:solidFill>
                  <a:prstDash val="solid"/>
                </a:ln>
                <a:solidFill>
                  <a:schemeClr val="accent1">
                    <a:lumMod val="75000"/>
                  </a:schemeClr>
                </a:solidFill>
                <a:latin typeface="Arial Black" panose="020B0A04020102020204" pitchFamily="34" charset="0"/>
              </a:rPr>
            </a:br>
            <a:r>
              <a:rPr lang="uk-UA" sz="2000" dirty="0" smtClean="0">
                <a:ln w="9525">
                  <a:solidFill>
                    <a:schemeClr val="bg1"/>
                  </a:solidFill>
                  <a:prstDash val="solid"/>
                </a:ln>
                <a:solidFill>
                  <a:schemeClr val="accent1">
                    <a:lumMod val="75000"/>
                  </a:schemeClr>
                </a:solidFill>
                <a:latin typeface="Arial Black" panose="020B0A04020102020204" pitchFamily="34" charset="0"/>
              </a:rPr>
              <a:t>4. Коло заповніть іменами людей, яким також довіряєте, але в меншій мірі. Це можуть бути друзі, далекі родичі, люди, з якими ви часто спілкуєтеся, підтримуєте гарні стосунки. </a:t>
            </a:r>
            <a:br>
              <a:rPr lang="uk-UA" sz="2000" dirty="0" smtClean="0">
                <a:ln w="9525">
                  <a:solidFill>
                    <a:schemeClr val="bg1"/>
                  </a:solidFill>
                  <a:prstDash val="solid"/>
                </a:ln>
                <a:solidFill>
                  <a:schemeClr val="accent1">
                    <a:lumMod val="75000"/>
                  </a:schemeClr>
                </a:solidFill>
                <a:latin typeface="Arial Black" panose="020B0A04020102020204" pitchFamily="34" charset="0"/>
              </a:rPr>
            </a:br>
            <a:r>
              <a:rPr lang="uk-UA" sz="2000" dirty="0" smtClean="0">
                <a:ln w="9525">
                  <a:solidFill>
                    <a:schemeClr val="bg1"/>
                  </a:solidFill>
                  <a:prstDash val="solid"/>
                </a:ln>
                <a:solidFill>
                  <a:schemeClr val="accent1">
                    <a:lumMod val="75000"/>
                  </a:schemeClr>
                </a:solidFill>
                <a:latin typeface="Arial Black" panose="020B0A04020102020204" pitchFamily="34" charset="0"/>
              </a:rPr>
              <a:t>5. У колі запишіть імена колег, знайомих та інших людей, які потенційно можуть прийти на допомогу та підтримку вас у певних моментах. Проаналізуйте свої кола довіри, імена, які в них записані. Поміркуйте над тим, чи бажаєте ви наблизити когось до свого внутрішнього кола чи навпаки віддалити.</a:t>
            </a:r>
            <a:r>
              <a:rPr lang="uk-UA" dirty="0" smtClean="0"/>
              <a:t/>
            </a:r>
            <a:br>
              <a:rPr lang="uk-UA" dirty="0" smtClean="0"/>
            </a:b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smtClean="0">
                <a:solidFill>
                  <a:schemeClr val="accent5"/>
                </a:solidFill>
              </a:rPr>
              <a:t>Кола довіри</a:t>
            </a:r>
            <a:endParaRPr lang="uk-UA" b="1" dirty="0">
              <a:solidFill>
                <a:schemeClr val="accent5"/>
              </a:solidFill>
            </a:endParaRPr>
          </a:p>
        </p:txBody>
      </p:sp>
      <p:sp>
        <p:nvSpPr>
          <p:cNvPr id="4" name="Содержимое 3"/>
          <p:cNvSpPr>
            <a:spLocks noGrp="1"/>
          </p:cNvSpPr>
          <p:nvPr>
            <p:ph idx="1"/>
          </p:nvPr>
        </p:nvSpPr>
        <p:spPr/>
        <p:txBody>
          <a:bodyPr/>
          <a:lstStyle/>
          <a:p>
            <a:endParaRPr lang="uk-UA" dirty="0"/>
          </a:p>
        </p:txBody>
      </p:sp>
      <p:pic>
        <p:nvPicPr>
          <p:cNvPr id="5" name="Picture 2" descr="C:\Users\User\Downloads\IMG-8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15" y="1512276"/>
            <a:ext cx="6951785" cy="5193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493</Words>
  <Application>Microsoft Office PowerPoint</Application>
  <PresentationFormat>Экран (4:3)</PresentationFormat>
  <Paragraphs>43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Правила взаємодії:</vt:lpstr>
      <vt:lpstr>Дари мудрості</vt:lpstr>
      <vt:lpstr>Колесо життєвого балансу</vt:lpstr>
      <vt:lpstr> Колесо життєвого балансу Відмітьте у кожній сфері,які зазначені на колесі,рівень реалізованості кожної,за шкалою від 0 до 10. 0- не задоволений/на 10- повністю задоволений/на </vt:lpstr>
      <vt:lpstr>Здоров ‘я та спорт, харчування . Подумайте, скільки зазвичай ви приділяєте увагу своєму фізичному стану, догляду,збалансованому харчуванню, фізичним навантаженням та відпочинку чи навпаки дещо замало приділяєте увагу цій сфері. Фінанси. Оцініть свій матеріальний стан на даний момент, доходи,витрати,умови життя , додаткові джерела доходів. Адже без фінансової спроможності важко говорити про життєвий баланс. Робота. Тут необхідно оцінити вашу професійну реалізованість,задоволеність від роботи,соціальний статус,перспективи. Особистий ріст (розвиток себе). В цьому секторі необхідно оцінити рівень ваших особистісних перспектив,розвитку,вдосконаленню шляхом освіти та самоосвіти. Сім ‘я та відносини. Оцініть ваші відносини з родиною, любов та оточення. Адже важко жити щасливо та наполегливо коли бракує любові та розуміння. Хобі, захоплення. В даному секторі вам потрібно оцінити яскравість вашого життя: розваги, відпочинок, хобі, подорожі, нові враження</vt:lpstr>
      <vt:lpstr>Презентация PowerPoint</vt:lpstr>
      <vt:lpstr> В умовах стресових подій людині важливо розуміти, що вона не залишиться із проблемою сам на сам та зможе отримати підтримку від інших,задіявши свій соціальний ресурс. Сформувати та візуалізувати його допоможе вправа «Кола довіри»  1.На аркуші паперу намалюйте 4 кола, розташованих одне в одному,як зображено на малюнку. 2. У колі впишіть своє ім’я,адже саме ви є шукачем ресурсу.  3. У колі вкажіть імена близьких людей, яким ви можете повністю довіритися у ситуації, що склалася, та очікуєте від них цілковитої підтримки та розуміння.  4. Коло заповніть іменами людей, яким також довіряєте, але в меншій мірі. Це можуть бути друзі, далекі родичі, люди, з якими ви часто спілкуєтеся, підтримуєте гарні стосунки.  5. У колі запишіть імена колег, знайомих та інших людей, які потенційно можуть прийти на допомогу та підтримку вас у певних моментах. Проаналізуйте свої кола довіри, імена, які в них записані. Поміркуйте над тим, чи бажаєте ви наблизити когось до свого внутрішнього кола чи навпаки віддалити. </vt:lpstr>
      <vt:lpstr>Кола довіри</vt:lpstr>
      <vt:lpstr>Метаморфози емоцій Робота з фольгою</vt:lpstr>
      <vt:lpstr>Рефлексія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User</cp:lastModifiedBy>
  <cp:revision>260</cp:revision>
  <cp:lastPrinted>2023-03-31T07:16:43Z</cp:lastPrinted>
  <dcterms:created xsi:type="dcterms:W3CDTF">2014-11-21T11:00:06Z</dcterms:created>
  <dcterms:modified xsi:type="dcterms:W3CDTF">2023-04-28T12:00:23Z</dcterms:modified>
</cp:coreProperties>
</file>