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6" r:id="rId3"/>
    <p:sldId id="267" r:id="rId4"/>
    <p:sldId id="282" r:id="rId5"/>
    <p:sldId id="283" r:id="rId6"/>
    <p:sldId id="284" r:id="rId7"/>
    <p:sldId id="285" r:id="rId8"/>
    <p:sldId id="277" r:id="rId9"/>
    <p:sldId id="279" r:id="rId10"/>
    <p:sldId id="280" r:id="rId11"/>
    <p:sldId id="281" r:id="rId12"/>
    <p:sldId id="268" r:id="rId13"/>
    <p:sldId id="278" r:id="rId14"/>
    <p:sldId id="269" r:id="rId15"/>
    <p:sldId id="270" r:id="rId16"/>
    <p:sldId id="271" r:id="rId17"/>
    <p:sldId id="272" r:id="rId18"/>
    <p:sldId id="273" r:id="rId1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DD354-D909-4E6A-AE03-81CF652119C1}" type="datetimeFigureOut">
              <a:rPr lang="uk-UA" smtClean="0"/>
              <a:pPr/>
              <a:t>28.08.2023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A5ED02-0133-41D7-B82F-7FFFFB0597F0}"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2A5ED02-0133-41D7-B82F-7FFFFB0597F0}" type="slidenum">
              <a:rPr lang="uk-UA" smtClean="0"/>
              <a:pPr/>
              <a:t>9</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4AFC7108-769A-4991-B265-07B971AC01B2}" type="datetimeFigureOut">
              <a:rPr lang="uk-UA" smtClean="0"/>
              <a:pPr/>
              <a:t>28.08.2023</a:t>
            </a:fld>
            <a:endParaRPr lang="uk-UA"/>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uk-UA"/>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F7B6A757-01B8-4AF2-A747-F4F437791CA6}"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FC7108-769A-4991-B265-07B971AC01B2}" type="datetimeFigureOut">
              <a:rPr lang="uk-UA" smtClean="0"/>
              <a:pPr/>
              <a:t>28.08.2023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7B6A757-01B8-4AF2-A747-F4F437791CA6}"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FC7108-769A-4991-B265-07B971AC01B2}" type="datetimeFigureOut">
              <a:rPr lang="uk-UA" smtClean="0"/>
              <a:pPr/>
              <a:t>28.08.2023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7B6A757-01B8-4AF2-A747-F4F437791CA6}"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4AFC7108-769A-4991-B265-07B971AC01B2}" type="datetimeFigureOut">
              <a:rPr lang="uk-UA" smtClean="0"/>
              <a:pPr/>
              <a:t>28.08.2023</a:t>
            </a:fld>
            <a:endParaRPr lang="uk-UA"/>
          </a:p>
        </p:txBody>
      </p:sp>
      <p:sp>
        <p:nvSpPr>
          <p:cNvPr id="9" name="Номер слайда 8"/>
          <p:cNvSpPr>
            <a:spLocks noGrp="1"/>
          </p:cNvSpPr>
          <p:nvPr>
            <p:ph type="sldNum" sz="quarter" idx="15"/>
          </p:nvPr>
        </p:nvSpPr>
        <p:spPr/>
        <p:txBody>
          <a:bodyPr rtlCol="0"/>
          <a:lstStyle/>
          <a:p>
            <a:fld id="{F7B6A757-01B8-4AF2-A747-F4F437791CA6}" type="slidenum">
              <a:rPr lang="uk-UA" smtClean="0"/>
              <a:pPr/>
              <a:t>‹#›</a:t>
            </a:fld>
            <a:endParaRPr lang="uk-UA"/>
          </a:p>
        </p:txBody>
      </p:sp>
      <p:sp>
        <p:nvSpPr>
          <p:cNvPr id="10" name="Нижний колонтитул 9"/>
          <p:cNvSpPr>
            <a:spLocks noGrp="1"/>
          </p:cNvSpPr>
          <p:nvPr>
            <p:ph type="ftr" sz="quarter" idx="16"/>
          </p:nvPr>
        </p:nvSpPr>
        <p:spPr/>
        <p:txBody>
          <a:bodyPr rtlCol="0"/>
          <a:lstStyle/>
          <a:p>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4AFC7108-769A-4991-B265-07B971AC01B2}" type="datetimeFigureOut">
              <a:rPr lang="uk-UA" smtClean="0"/>
              <a:pPr/>
              <a:t>28.08.2023</a:t>
            </a:fld>
            <a:endParaRPr lang="uk-UA"/>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uk-UA"/>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F7B6A757-01B8-4AF2-A747-F4F437791CA6}"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4AFC7108-769A-4991-B265-07B971AC01B2}" type="datetimeFigureOut">
              <a:rPr lang="uk-UA" smtClean="0"/>
              <a:pPr/>
              <a:t>28.08.2023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7B6A757-01B8-4AF2-A747-F4F437791CA6}" type="slidenum">
              <a:rPr lang="uk-UA" smtClean="0"/>
              <a:pPr/>
              <a:t>‹#›</a:t>
            </a:fld>
            <a:endParaRPr lang="uk-UA"/>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4AFC7108-769A-4991-B265-07B971AC01B2}" type="datetimeFigureOut">
              <a:rPr lang="uk-UA" smtClean="0"/>
              <a:pPr/>
              <a:t>28.08.2023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7B6A757-01B8-4AF2-A747-F4F437791CA6}" type="slidenum">
              <a:rPr lang="uk-UA" smtClean="0"/>
              <a:pPr/>
              <a:t>‹#›</a:t>
            </a:fld>
            <a:endParaRPr lang="uk-UA"/>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4AFC7108-769A-4991-B265-07B971AC01B2}" type="datetimeFigureOut">
              <a:rPr lang="uk-UA" smtClean="0"/>
              <a:pPr/>
              <a:t>28.08.2023</a:t>
            </a:fld>
            <a:endParaRPr lang="uk-UA"/>
          </a:p>
        </p:txBody>
      </p:sp>
      <p:sp>
        <p:nvSpPr>
          <p:cNvPr id="7" name="Номер слайда 6"/>
          <p:cNvSpPr>
            <a:spLocks noGrp="1"/>
          </p:cNvSpPr>
          <p:nvPr>
            <p:ph type="sldNum" sz="quarter" idx="11"/>
          </p:nvPr>
        </p:nvSpPr>
        <p:spPr/>
        <p:txBody>
          <a:bodyPr rtlCol="0"/>
          <a:lstStyle/>
          <a:p>
            <a:fld id="{F7B6A757-01B8-4AF2-A747-F4F437791CA6}" type="slidenum">
              <a:rPr lang="uk-UA" smtClean="0"/>
              <a:pPr/>
              <a:t>‹#›</a:t>
            </a:fld>
            <a:endParaRPr lang="uk-UA"/>
          </a:p>
        </p:txBody>
      </p:sp>
      <p:sp>
        <p:nvSpPr>
          <p:cNvPr id="8" name="Нижний колонтитул 7"/>
          <p:cNvSpPr>
            <a:spLocks noGrp="1"/>
          </p:cNvSpPr>
          <p:nvPr>
            <p:ph type="ftr" sz="quarter" idx="12"/>
          </p:nvPr>
        </p:nvSpPr>
        <p:spPr/>
        <p:txBody>
          <a:bodyPr rtlCol="0"/>
          <a:lstStyle/>
          <a:p>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FC7108-769A-4991-B265-07B971AC01B2}" type="datetimeFigureOut">
              <a:rPr lang="uk-UA" smtClean="0"/>
              <a:pPr/>
              <a:t>28.08.2023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7B6A757-01B8-4AF2-A747-F4F437791CA6}"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4AFC7108-769A-4991-B265-07B971AC01B2}" type="datetimeFigureOut">
              <a:rPr lang="uk-UA" smtClean="0"/>
              <a:pPr/>
              <a:t>28.08.2023</a:t>
            </a:fld>
            <a:endParaRPr lang="uk-UA"/>
          </a:p>
        </p:txBody>
      </p:sp>
      <p:sp>
        <p:nvSpPr>
          <p:cNvPr id="22" name="Номер слайда 21"/>
          <p:cNvSpPr>
            <a:spLocks noGrp="1"/>
          </p:cNvSpPr>
          <p:nvPr>
            <p:ph type="sldNum" sz="quarter" idx="15"/>
          </p:nvPr>
        </p:nvSpPr>
        <p:spPr/>
        <p:txBody>
          <a:bodyPr rtlCol="0"/>
          <a:lstStyle/>
          <a:p>
            <a:fld id="{F7B6A757-01B8-4AF2-A747-F4F437791CA6}" type="slidenum">
              <a:rPr lang="uk-UA" smtClean="0"/>
              <a:pPr/>
              <a:t>‹#›</a:t>
            </a:fld>
            <a:endParaRPr lang="uk-UA"/>
          </a:p>
        </p:txBody>
      </p:sp>
      <p:sp>
        <p:nvSpPr>
          <p:cNvPr id="23" name="Нижний колонтитул 22"/>
          <p:cNvSpPr>
            <a:spLocks noGrp="1"/>
          </p:cNvSpPr>
          <p:nvPr>
            <p:ph type="ftr" sz="quarter" idx="16"/>
          </p:nvPr>
        </p:nvSpPr>
        <p:spPr/>
        <p:txBody>
          <a:bodyPr rtlCol="0"/>
          <a:lstStyle/>
          <a:p>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4AFC7108-769A-4991-B265-07B971AC01B2}" type="datetimeFigureOut">
              <a:rPr lang="uk-UA" smtClean="0"/>
              <a:pPr/>
              <a:t>28.08.2023</a:t>
            </a:fld>
            <a:endParaRPr lang="uk-UA"/>
          </a:p>
        </p:txBody>
      </p:sp>
      <p:sp>
        <p:nvSpPr>
          <p:cNvPr id="18" name="Номер слайда 17"/>
          <p:cNvSpPr>
            <a:spLocks noGrp="1"/>
          </p:cNvSpPr>
          <p:nvPr>
            <p:ph type="sldNum" sz="quarter" idx="11"/>
          </p:nvPr>
        </p:nvSpPr>
        <p:spPr/>
        <p:txBody>
          <a:bodyPr rtlCol="0"/>
          <a:lstStyle/>
          <a:p>
            <a:fld id="{F7B6A757-01B8-4AF2-A747-F4F437791CA6}" type="slidenum">
              <a:rPr lang="uk-UA" smtClean="0"/>
              <a:pPr/>
              <a:t>‹#›</a:t>
            </a:fld>
            <a:endParaRPr lang="uk-UA"/>
          </a:p>
        </p:txBody>
      </p:sp>
      <p:sp>
        <p:nvSpPr>
          <p:cNvPr id="21" name="Нижний колонтитул 20"/>
          <p:cNvSpPr>
            <a:spLocks noGrp="1"/>
          </p:cNvSpPr>
          <p:nvPr>
            <p:ph type="ftr" sz="quarter" idx="12"/>
          </p:nvPr>
        </p:nvSpPr>
        <p:spPr/>
        <p:txBody>
          <a:bodyPr rtlCol="0"/>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AFC7108-769A-4991-B265-07B971AC01B2}" type="datetimeFigureOut">
              <a:rPr lang="uk-UA" smtClean="0"/>
              <a:pPr/>
              <a:t>28.08.2023</a:t>
            </a:fld>
            <a:endParaRPr lang="uk-UA"/>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uk-UA"/>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7B6A757-01B8-4AF2-A747-F4F437791CA6}"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286000" y="4725144"/>
            <a:ext cx="6172200" cy="1649778"/>
          </a:xfrm>
        </p:spPr>
        <p:txBody>
          <a:bodyPr>
            <a:normAutofit fontScale="85000" lnSpcReduction="20000"/>
          </a:bodyPr>
          <a:lstStyle/>
          <a:p>
            <a:r>
              <a:rPr lang="uk-UA" sz="3800" dirty="0" smtClean="0"/>
              <a:t>Як захистити своє ментальне здоров’я в умовах постійного </a:t>
            </a:r>
            <a:r>
              <a:rPr lang="uk-UA" sz="3800" dirty="0" smtClean="0"/>
              <a:t>стресу?</a:t>
            </a:r>
          </a:p>
          <a:p>
            <a:r>
              <a:rPr lang="uk-UA" smtClean="0"/>
              <a:t>Практикум для старшокласників</a:t>
            </a:r>
            <a:endParaRPr lang="uk-UA" dirty="0" smtClean="0"/>
          </a:p>
          <a:p>
            <a:endParaRPr lang="uk-UA" dirty="0"/>
          </a:p>
        </p:txBody>
      </p:sp>
      <p:pic>
        <p:nvPicPr>
          <p:cNvPr id="4" name="Рисунок 3" descr="images - 2023-08-27T124859.512.jpg"/>
          <p:cNvPicPr/>
          <p:nvPr/>
        </p:nvPicPr>
        <p:blipFill>
          <a:blip r:embed="rId2" cstate="print"/>
          <a:stretch>
            <a:fillRect/>
          </a:stretch>
        </p:blipFill>
        <p:spPr>
          <a:xfrm>
            <a:off x="1907704" y="404664"/>
            <a:ext cx="6840760" cy="38164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a:spLocks noGrp="1"/>
          </p:cNvSpPr>
          <p:nvPr>
            <p:ph type="subTitle" idx="1"/>
          </p:nvPr>
        </p:nvSpPr>
        <p:spPr>
          <a:xfrm>
            <a:off x="2339752" y="188640"/>
            <a:ext cx="6172200" cy="576064"/>
          </a:xfrm>
        </p:spPr>
        <p:txBody>
          <a:bodyPr>
            <a:normAutofit lnSpcReduction="10000"/>
          </a:bodyPr>
          <a:lstStyle/>
          <a:p>
            <a:pPr algn="ctr"/>
            <a:r>
              <a:rPr lang="uk-UA" sz="3200" dirty="0" smtClean="0">
                <a:solidFill>
                  <a:schemeClr val="accent1">
                    <a:lumMod val="75000"/>
                  </a:schemeClr>
                </a:solidFill>
              </a:rPr>
              <a:t>Мої кола контролю</a:t>
            </a:r>
            <a:endParaRPr lang="uk-UA" sz="3200" dirty="0">
              <a:solidFill>
                <a:schemeClr val="accent1">
                  <a:lumMod val="75000"/>
                </a:schemeClr>
              </a:solidFill>
            </a:endParaRPr>
          </a:p>
        </p:txBody>
      </p:sp>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11267" name="Rectangle 3"/>
          <p:cNvSpPr>
            <a:spLocks noChangeArrowheads="1"/>
          </p:cNvSpPr>
          <p:nvPr/>
        </p:nvSpPr>
        <p:spPr bwMode="auto">
          <a:xfrm>
            <a:off x="1979712" y="740080"/>
            <a:ext cx="6912768" cy="6032421"/>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55600" algn="l"/>
              </a:tabLst>
            </a:pPr>
            <a:r>
              <a:rPr kumimoji="0" lang="uk-UA" sz="1600" b="0" i="0" u="none" strike="noStrike" cap="none" normalizeH="0" baseline="0" dirty="0" smtClean="0">
                <a:ln>
                  <a:noFill/>
                </a:ln>
                <a:effectLst/>
                <a:latin typeface="Arial" pitchFamily="34" charset="0"/>
                <a:ea typeface="Tahoma" pitchFamily="34" charset="0"/>
                <a:cs typeface="Arial" pitchFamily="34" charset="0"/>
              </a:rPr>
              <a:t>Часом буває дуже важко, бо беремо на себе забагато зайвої відповідальності.</a:t>
            </a:r>
            <a:endParaRPr kumimoji="0" lang="uk-UA"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uk-UA" sz="1600" b="0" i="0" u="none" strike="noStrike" cap="none" normalizeH="0" baseline="0" dirty="0" smtClean="0">
                <a:ln>
                  <a:noFill/>
                </a:ln>
                <a:effectLst/>
                <a:latin typeface="Arial" pitchFamily="34" charset="0"/>
                <a:ea typeface="Tahoma" pitchFamily="34" charset="0"/>
                <a:cs typeface="Arial" pitchFamily="34" charset="0"/>
              </a:rPr>
              <a:t>І тоді почуваємося слабаками, які нічого не можуть.</a:t>
            </a:r>
            <a:endParaRPr kumimoji="0" lang="uk-UA"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uk-UA" sz="1600" b="0" i="0" u="none" strike="noStrike" cap="none" normalizeH="0" baseline="0" dirty="0" smtClean="0">
                <a:ln>
                  <a:noFill/>
                </a:ln>
                <a:effectLst/>
                <a:latin typeface="Arial" pitchFamily="34" charset="0"/>
                <a:ea typeface="Tahoma" pitchFamily="34" charset="0"/>
                <a:cs typeface="Arial" pitchFamily="34" charset="0"/>
              </a:rPr>
              <a:t>Але не забувай, що ти не обличчя на обкладинці </a:t>
            </a:r>
            <a:r>
              <a:rPr kumimoji="0" lang="uk-UA" sz="1600" b="0" i="0" u="none" strike="noStrike" cap="none" normalizeH="0" baseline="0" dirty="0" err="1" smtClean="0">
                <a:ln>
                  <a:noFill/>
                </a:ln>
                <a:effectLst/>
                <a:latin typeface="Arial" pitchFamily="34" charset="0"/>
                <a:ea typeface="Tahoma" pitchFamily="34" charset="0"/>
                <a:cs typeface="Arial" pitchFamily="34" charset="0"/>
              </a:rPr>
              <a:t>Times</a:t>
            </a:r>
            <a:r>
              <a:rPr kumimoji="0" lang="uk-UA" sz="1600" b="0" i="0" u="none" strike="noStrike" cap="none" normalizeH="0" baseline="0" dirty="0" smtClean="0">
                <a:ln>
                  <a:noFill/>
                </a:ln>
                <a:effectLst/>
                <a:latin typeface="Arial" pitchFamily="34" charset="0"/>
                <a:ea typeface="Tahoma" pitchFamily="34" charset="0"/>
                <a:cs typeface="Arial" pitchFamily="34" charset="0"/>
              </a:rPr>
              <a:t>. Давай визначимо, що у твоїй зоні відповідальності, а що — ні.</a:t>
            </a:r>
            <a:endParaRPr kumimoji="0" lang="uk-UA"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uk-UA" sz="1600" b="0" i="0" u="none" strike="noStrike" cap="none" normalizeH="0" baseline="0" dirty="0" smtClean="0">
                <a:ln>
                  <a:noFill/>
                </a:ln>
                <a:effectLst/>
                <a:latin typeface="Arial" pitchFamily="34" charset="0"/>
                <a:ea typeface="Tahoma" pitchFamily="34" charset="0"/>
                <a:cs typeface="Arial" pitchFamily="34" charset="0"/>
              </a:rPr>
              <a:t>Ця вправа називається «Кола контролю». Намалюй два кола, одне в одному.</a:t>
            </a:r>
            <a:endParaRPr kumimoji="0" lang="uk-UA"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uk-UA" sz="1600" b="0" i="0" u="none" strike="noStrike" cap="none" normalizeH="0" baseline="0" dirty="0" smtClean="0">
                <a:ln>
                  <a:noFill/>
                </a:ln>
                <a:effectLst/>
                <a:latin typeface="Arial" pitchFamily="34" charset="0"/>
                <a:ea typeface="Tahoma" pitchFamily="34" charset="0"/>
                <a:cs typeface="Arial" pitchFamily="34" charset="0"/>
              </a:rPr>
              <a:t>У маленькому колі запиши все, що можеш контролювати. Наприклад:</a:t>
            </a:r>
            <a:endParaRPr kumimoji="0" lang="uk-UA"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55600" algn="l"/>
              </a:tabLst>
            </a:pPr>
            <a:r>
              <a:rPr kumimoji="0" lang="uk-UA" sz="1600" b="0" i="0" u="none" strike="noStrike" cap="none" normalizeH="0" baseline="0" dirty="0" smtClean="0">
                <a:ln>
                  <a:noFill/>
                </a:ln>
                <a:effectLst/>
                <a:latin typeface="Arial" pitchFamily="34" charset="0"/>
                <a:ea typeface="Tahoma" pitchFamily="34" charset="0"/>
                <a:cs typeface="Arial" pitchFamily="34" charset="0"/>
              </a:rPr>
              <a:t>Як часто я спілкуюся з родиною?</a:t>
            </a:r>
            <a:endParaRPr kumimoji="0" lang="uk-UA"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55600" algn="l"/>
              </a:tabLst>
            </a:pPr>
            <a:r>
              <a:rPr kumimoji="0" lang="uk-UA" sz="1600" b="0" i="0" u="none" strike="noStrike" cap="none" normalizeH="0" baseline="0" dirty="0" smtClean="0">
                <a:ln>
                  <a:noFill/>
                </a:ln>
                <a:effectLst/>
                <a:latin typeface="Arial" pitchFamily="34" charset="0"/>
                <a:ea typeface="Tahoma" pitchFamily="34" charset="0"/>
                <a:cs typeface="Arial" pitchFamily="34" charset="0"/>
              </a:rPr>
              <a:t>Чи подобається мені, як я проводжу дозвілля?</a:t>
            </a:r>
            <a:endParaRPr kumimoji="0" lang="uk-UA"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55600" algn="l"/>
              </a:tabLst>
            </a:pPr>
            <a:r>
              <a:rPr kumimoji="0" lang="uk-UA" sz="1600" b="0" i="0" u="none" strike="noStrike" cap="none" normalizeH="0" baseline="0" dirty="0" smtClean="0">
                <a:ln>
                  <a:noFill/>
                </a:ln>
                <a:effectLst/>
                <a:latin typeface="Arial" pitchFamily="34" charset="0"/>
                <a:ea typeface="Tahoma" pitchFamily="34" charset="0"/>
                <a:cs typeface="Arial" pitchFamily="34" charset="0"/>
              </a:rPr>
              <a:t>Що я роблю, щоб позбутися поганих звичок?</a:t>
            </a:r>
            <a:endParaRPr kumimoji="0" lang="uk-UA"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uk-UA" sz="1600" b="0" i="0" u="none" strike="noStrike" cap="none" normalizeH="0" baseline="0" dirty="0" smtClean="0">
                <a:ln>
                  <a:noFill/>
                </a:ln>
                <a:effectLst/>
                <a:latin typeface="Arial" pitchFamily="34" charset="0"/>
                <a:ea typeface="Tahoma" pitchFamily="34" charset="0"/>
                <a:cs typeface="Arial" pitchFamily="34" charset="0"/>
              </a:rPr>
              <a:t>У великому, зовнішньому, колі напиши всі речі й питання, які тебе турбують, але на які не можеш вплинути. Наприклад:</a:t>
            </a:r>
            <a:endParaRPr kumimoji="0" lang="uk-UA"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55600" algn="l"/>
              </a:tabLst>
            </a:pPr>
            <a:r>
              <a:rPr kumimoji="0" lang="uk-UA" sz="1600" b="0" i="0" u="none" strike="noStrike" cap="none" normalizeH="0" baseline="0" dirty="0" smtClean="0">
                <a:ln>
                  <a:noFill/>
                </a:ln>
                <a:effectLst/>
                <a:latin typeface="Arial" pitchFamily="34" charset="0"/>
                <a:ea typeface="Tahoma" pitchFamily="34" charset="0"/>
                <a:cs typeface="Arial" pitchFamily="34" charset="0"/>
              </a:rPr>
              <a:t>Повномасштабна війна йде більше року.</a:t>
            </a:r>
          </a:p>
          <a:p>
            <a:pPr lvl="0"/>
            <a:r>
              <a:rPr lang="uk-UA" sz="1600" dirty="0" smtClean="0"/>
              <a:t>Інші люди ігнорують правила безпеки.</a:t>
            </a:r>
          </a:p>
          <a:p>
            <a:pPr lvl="0"/>
            <a:r>
              <a:rPr lang="uk-UA" sz="1600" dirty="0" smtClean="0"/>
              <a:t>Люди не відрізняють ІПСО.</a:t>
            </a:r>
          </a:p>
          <a:p>
            <a:pPr lvl="0"/>
            <a:r>
              <a:rPr lang="uk-UA" sz="1600" dirty="0" smtClean="0"/>
              <a:t>Хтось помирає.</a:t>
            </a:r>
          </a:p>
          <a:p>
            <a:pPr lvl="0"/>
            <a:r>
              <a:rPr lang="uk-UA" sz="1600" dirty="0" smtClean="0"/>
              <a:t>Друзі втрачають роботу.</a:t>
            </a:r>
          </a:p>
          <a:p>
            <a:pPr lvl="0"/>
            <a:r>
              <a:rPr lang="uk-UA" sz="1600" dirty="0" smtClean="0"/>
              <a:t>Хтось залишає тварин на вулиці.</a:t>
            </a:r>
          </a:p>
          <a:p>
            <a:r>
              <a:rPr lang="uk-UA" sz="1600" dirty="0" smtClean="0"/>
              <a:t> </a:t>
            </a:r>
          </a:p>
          <a:p>
            <a:r>
              <a:rPr lang="uk-UA" sz="1600" dirty="0" smtClean="0"/>
              <a:t>Звісно, неможливо постійно уникати думок про речі у великому колі. почуватися спокійніше, частіше </a:t>
            </a:r>
            <a:r>
              <a:rPr lang="uk-UA" sz="1600" dirty="0" err="1" smtClean="0"/>
              <a:t>направ-</a:t>
            </a:r>
            <a:r>
              <a:rPr lang="uk-UA" sz="1600" dirty="0" smtClean="0"/>
              <a:t> </a:t>
            </a:r>
            <a:r>
              <a:rPr lang="uk-UA" sz="1600" dirty="0" err="1" smtClean="0"/>
              <a:t>ляй</a:t>
            </a:r>
            <a:r>
              <a:rPr lang="uk-UA" sz="1600" dirty="0" smtClean="0"/>
              <a:t> увагу й сили на те, що можеш контролювати.</a:t>
            </a:r>
          </a:p>
          <a:p>
            <a:pPr marL="0" marR="0" lvl="0" indent="0" algn="l" defTabSz="914400" rtl="0" eaLnBrk="0" fontAlgn="base" latinLnBrk="0" hangingPunct="0">
              <a:lnSpc>
                <a:spcPct val="100000"/>
              </a:lnSpc>
              <a:spcBef>
                <a:spcPct val="0"/>
              </a:spcBef>
              <a:spcAft>
                <a:spcPct val="0"/>
              </a:spcAft>
              <a:buClrTx/>
              <a:buSzTx/>
              <a:tabLst>
                <a:tab pos="355600" algn="l"/>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a:spLocks noGrp="1"/>
          </p:cNvSpPr>
          <p:nvPr>
            <p:ph type="subTitle" idx="1"/>
          </p:nvPr>
        </p:nvSpPr>
        <p:spPr>
          <a:xfrm>
            <a:off x="2339752" y="188640"/>
            <a:ext cx="6172200" cy="785682"/>
          </a:xfrm>
        </p:spPr>
        <p:txBody>
          <a:bodyPr/>
          <a:lstStyle/>
          <a:p>
            <a:pPr algn="ctr"/>
            <a:r>
              <a:rPr lang="uk-UA" sz="3200" dirty="0" smtClean="0">
                <a:solidFill>
                  <a:schemeClr val="accent1">
                    <a:lumMod val="75000"/>
                  </a:schemeClr>
                </a:solidFill>
              </a:rPr>
              <a:t>Мої кола контролю</a:t>
            </a:r>
          </a:p>
          <a:p>
            <a:endParaRPr lang="uk-UA" dirty="0"/>
          </a:p>
        </p:txBody>
      </p:sp>
      <p:pic>
        <p:nvPicPr>
          <p:cNvPr id="3" name="Рисунок 2"/>
          <p:cNvPicPr/>
          <p:nvPr/>
        </p:nvPicPr>
        <p:blipFill>
          <a:blip r:embed="rId2" cstate="print"/>
          <a:srcRect/>
          <a:stretch>
            <a:fillRect/>
          </a:stretch>
        </p:blipFill>
        <p:spPr bwMode="auto">
          <a:xfrm>
            <a:off x="2267744" y="1052736"/>
            <a:ext cx="6480720" cy="570715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39752" y="116632"/>
            <a:ext cx="6172200" cy="936104"/>
          </a:xfrm>
        </p:spPr>
        <p:txBody>
          <a:bodyPr>
            <a:noAutofit/>
          </a:bodyPr>
          <a:lstStyle/>
          <a:p>
            <a:r>
              <a:rPr lang="uk-UA" sz="3200" dirty="0" smtClean="0">
                <a:solidFill>
                  <a:schemeClr val="accent1">
                    <a:lumMod val="75000"/>
                  </a:schemeClr>
                </a:solidFill>
              </a:rPr>
              <a:t>Турботливе спілкування з іншими</a:t>
            </a:r>
            <a:endParaRPr lang="uk-UA" sz="3200" dirty="0">
              <a:solidFill>
                <a:schemeClr val="accent1">
                  <a:lumMod val="75000"/>
                </a:schemeClr>
              </a:solidFill>
            </a:endParaRPr>
          </a:p>
        </p:txBody>
      </p:sp>
      <p:pic>
        <p:nvPicPr>
          <p:cNvPr id="4" name="Рисунок 3"/>
          <p:cNvPicPr/>
          <p:nvPr/>
        </p:nvPicPr>
        <p:blipFill>
          <a:blip r:embed="rId2" cstate="print"/>
          <a:srcRect/>
          <a:stretch>
            <a:fillRect/>
          </a:stretch>
        </p:blipFill>
        <p:spPr bwMode="auto">
          <a:xfrm>
            <a:off x="2267744" y="1124744"/>
            <a:ext cx="6624736" cy="561662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a:spLocks noGrp="1"/>
          </p:cNvSpPr>
          <p:nvPr>
            <p:ph type="subTitle" idx="1"/>
          </p:nvPr>
        </p:nvSpPr>
        <p:spPr>
          <a:xfrm>
            <a:off x="2339752" y="188640"/>
            <a:ext cx="6172200" cy="785682"/>
          </a:xfrm>
        </p:spPr>
        <p:txBody>
          <a:bodyPr>
            <a:normAutofit fontScale="92500"/>
          </a:bodyPr>
          <a:lstStyle/>
          <a:p>
            <a:pPr lvl="0" algn="ctr"/>
            <a:r>
              <a:rPr lang="uk-UA" sz="3200" dirty="0" smtClean="0">
                <a:solidFill>
                  <a:schemeClr val="accent1">
                    <a:lumMod val="75000"/>
                  </a:schemeClr>
                </a:solidFill>
                <a:latin typeface="Arial" pitchFamily="34" charset="0"/>
                <a:ea typeface="Tahoma" pitchFamily="34" charset="0"/>
                <a:cs typeface="Arial" pitchFamily="34" charset="0"/>
              </a:rPr>
              <a:t>Як відповісти, щоб підтримати:</a:t>
            </a:r>
            <a:endParaRPr lang="uk-UA" sz="3200" b="0" dirty="0" smtClean="0">
              <a:solidFill>
                <a:schemeClr val="accent1">
                  <a:lumMod val="75000"/>
                </a:schemeClr>
              </a:solidFill>
              <a:latin typeface="Arial" pitchFamily="34" charset="0"/>
              <a:cs typeface="Arial" pitchFamily="34" charset="0"/>
            </a:endParaRPr>
          </a:p>
          <a:p>
            <a:endParaRPr lang="uk-UA" dirty="0"/>
          </a:p>
        </p:txBody>
      </p:sp>
      <p:sp>
        <p:nvSpPr>
          <p:cNvPr id="9218" name="Rectangle 2"/>
          <p:cNvSpPr>
            <a:spLocks noChangeArrowheads="1"/>
          </p:cNvSpPr>
          <p:nvPr/>
        </p:nvSpPr>
        <p:spPr bwMode="auto">
          <a:xfrm>
            <a:off x="0" y="31398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uk-UA"/>
          </a:p>
        </p:txBody>
      </p:sp>
      <p:sp>
        <p:nvSpPr>
          <p:cNvPr id="9219" name="Rectangle 3"/>
          <p:cNvSpPr>
            <a:spLocks noChangeArrowheads="1"/>
          </p:cNvSpPr>
          <p:nvPr/>
        </p:nvSpPr>
        <p:spPr bwMode="auto">
          <a:xfrm>
            <a:off x="2339752" y="1306684"/>
            <a:ext cx="6336704" cy="4801314"/>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355600" algn="l"/>
              </a:tabLst>
            </a:pPr>
            <a:r>
              <a:rPr kumimoji="0" lang="uk-UA" b="0" i="0" u="none" strike="noStrike" cap="none" normalizeH="0" baseline="0" dirty="0" smtClean="0">
                <a:ln>
                  <a:noFill/>
                </a:ln>
                <a:solidFill>
                  <a:srgbClr val="333333"/>
                </a:solidFill>
                <a:effectLst/>
                <a:latin typeface="Arial" pitchFamily="34" charset="0"/>
                <a:ea typeface="Tahoma" pitchFamily="34" charset="0"/>
                <a:cs typeface="Arial" pitchFamily="34" charset="0"/>
              </a:rPr>
              <a:t>Не інтерпретуй слів людини. Не роби оцінних суджень на кшталт «Мабуть, ти почуваєшся жахливо».</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55600" algn="l"/>
              </a:tabLst>
            </a:pPr>
            <a:r>
              <a:rPr kumimoji="0" lang="uk-UA" b="0" i="0" u="none" strike="noStrike" cap="none" normalizeH="0" baseline="0" dirty="0" smtClean="0">
                <a:ln>
                  <a:noFill/>
                </a:ln>
                <a:solidFill>
                  <a:srgbClr val="333333"/>
                </a:solidFill>
                <a:effectLst/>
                <a:latin typeface="Arial" pitchFamily="34" charset="0"/>
                <a:ea typeface="Tahoma" pitchFamily="34" charset="0"/>
                <a:cs typeface="Arial" pitchFamily="34" charset="0"/>
              </a:rPr>
              <a:t>Дай людині зрозуміти, що слухаєш її:</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uk-UA" b="0" i="0" u="none" strike="noStrike" cap="none" normalizeH="0" baseline="0" dirty="0" smtClean="0">
                <a:ln>
                  <a:noFill/>
                </a:ln>
                <a:solidFill>
                  <a:srgbClr val="333333"/>
                </a:solidFill>
                <a:effectLst/>
                <a:latin typeface="Arial" pitchFamily="34" charset="0"/>
                <a:ea typeface="Tahoma" pitchFamily="34" charset="0"/>
                <a:cs typeface="Arial" pitchFamily="34" charset="0"/>
              </a:rPr>
              <a:t>«Я тебе чую».</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55600" algn="l"/>
              </a:tabLst>
            </a:pPr>
            <a:r>
              <a:rPr kumimoji="0" lang="uk-UA" b="0" i="0" u="none" strike="noStrike" cap="none" normalizeH="0" baseline="0" dirty="0" smtClean="0">
                <a:ln>
                  <a:noFill/>
                </a:ln>
                <a:solidFill>
                  <a:srgbClr val="333333"/>
                </a:solidFill>
                <a:effectLst/>
                <a:latin typeface="Arial" pitchFamily="34" charset="0"/>
                <a:ea typeface="Tahoma" pitchFamily="34" charset="0"/>
                <a:cs typeface="Arial" pitchFamily="34" charset="0"/>
              </a:rPr>
              <a:t>Визнай, що проблема людини важлива:</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uk-UA" b="0" i="0" u="none" strike="noStrike" cap="none" normalizeH="0" baseline="0" dirty="0" smtClean="0">
                <a:ln>
                  <a:noFill/>
                </a:ln>
                <a:solidFill>
                  <a:srgbClr val="333333"/>
                </a:solidFill>
                <a:effectLst/>
                <a:latin typeface="Arial" pitchFamily="34" charset="0"/>
                <a:ea typeface="Tahoma" pitchFamily="34" charset="0"/>
                <a:cs typeface="Arial" pitchFamily="34" charset="0"/>
              </a:rPr>
              <a:t>«Мені дуже шкода чути це», «Так, це дійсно важка ситуація».</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55600" algn="l"/>
              </a:tabLst>
            </a:pPr>
            <a:r>
              <a:rPr kumimoji="0" lang="uk-UA" b="0" i="0" u="none" strike="noStrike" cap="none" normalizeH="0" baseline="0" dirty="0" smtClean="0">
                <a:ln>
                  <a:noFill/>
                </a:ln>
                <a:solidFill>
                  <a:srgbClr val="333333"/>
                </a:solidFill>
                <a:effectLst/>
                <a:latin typeface="Arial" pitchFamily="34" charset="0"/>
                <a:ea typeface="Tahoma" pitchFamily="34" charset="0"/>
                <a:cs typeface="Arial" pitchFamily="34" charset="0"/>
              </a:rPr>
              <a:t>Під час стресових подій ми знецінюємо себе і свої старання. Тому дай людині відчуття, що вона молодець:</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uk-UA" b="0" i="0" u="none" strike="noStrike" cap="none" normalizeH="0" baseline="0" dirty="0" smtClean="0">
                <a:ln>
                  <a:noFill/>
                </a:ln>
                <a:solidFill>
                  <a:srgbClr val="333333"/>
                </a:solidFill>
                <a:effectLst/>
                <a:latin typeface="Arial" pitchFamily="34" charset="0"/>
                <a:ea typeface="Tahoma" pitchFamily="34" charset="0"/>
                <a:cs typeface="Arial" pitchFamily="34" charset="0"/>
              </a:rPr>
              <a:t>«Я бачу, як тобі непросто, але ти молодець…», «Я вважаю, що ти правильно/ багато робиш».</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uk-UA" b="1" i="0" u="none" strike="noStrike" cap="none" normalizeH="0" baseline="0" dirty="0" smtClean="0">
                <a:ln>
                  <a:noFill/>
                </a:ln>
                <a:solidFill>
                  <a:srgbClr val="333333"/>
                </a:solidFill>
                <a:effectLst/>
                <a:latin typeface="Arial" pitchFamily="34" charset="0"/>
                <a:ea typeface="Tahoma" pitchFamily="34" charset="0"/>
                <a:cs typeface="Arial" pitchFamily="34" charset="0"/>
              </a:rPr>
              <a:t>Звертай увагу не лише на свої слова, але й на мову тіла: </a:t>
            </a:r>
            <a:r>
              <a:rPr kumimoji="0" lang="uk-UA" b="0" i="0" u="none" strike="noStrike" cap="none" normalizeH="0" baseline="0" dirty="0" smtClean="0">
                <a:ln>
                  <a:noFill/>
                </a:ln>
                <a:solidFill>
                  <a:srgbClr val="333333"/>
                </a:solidFill>
                <a:effectLst/>
                <a:latin typeface="Arial" pitchFamily="34" charset="0"/>
                <a:ea typeface="Tahoma" pitchFamily="34" charset="0"/>
                <a:cs typeface="Arial" pitchFamily="34" charset="0"/>
              </a:rPr>
              <a:t>вираз обличчя, погляд, позу, жести.</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uk-UA" b="0" i="0" u="none" strike="noStrike" cap="none" normalizeH="0" baseline="0" dirty="0" smtClean="0">
                <a:ln>
                  <a:noFill/>
                </a:ln>
                <a:solidFill>
                  <a:srgbClr val="333333"/>
                </a:solidFill>
                <a:effectLst/>
                <a:latin typeface="Arial" pitchFamily="34" charset="0"/>
                <a:ea typeface="Tahoma" pitchFamily="34" charset="0"/>
                <a:cs typeface="Arial" pitchFamily="34" charset="0"/>
              </a:rPr>
              <a:t>І ще одне. </a:t>
            </a:r>
            <a:r>
              <a:rPr kumimoji="0" lang="uk-UA" b="1" i="0" u="none" strike="noStrike" cap="none" normalizeH="0" baseline="0" dirty="0" smtClean="0">
                <a:ln>
                  <a:noFill/>
                </a:ln>
                <a:solidFill>
                  <a:srgbClr val="333333"/>
                </a:solidFill>
                <a:effectLst/>
                <a:latin typeface="Arial" pitchFamily="34" charset="0"/>
                <a:ea typeface="Tahoma" pitchFamily="34" charset="0"/>
                <a:cs typeface="Arial" pitchFamily="34" charset="0"/>
              </a:rPr>
              <a:t>Якщо людина не хоче </a:t>
            </a:r>
            <a:r>
              <a:rPr kumimoji="0" lang="uk-UA" b="1" i="0" u="none" strike="noStrike" cap="none" normalizeH="0" baseline="0" dirty="0" err="1" smtClean="0">
                <a:ln>
                  <a:noFill/>
                </a:ln>
                <a:solidFill>
                  <a:srgbClr val="333333"/>
                </a:solidFill>
                <a:effectLst/>
                <a:latin typeface="Arial" pitchFamily="34" charset="0"/>
                <a:ea typeface="Tahoma" pitchFamily="34" charset="0"/>
                <a:cs typeface="Arial" pitchFamily="34" charset="0"/>
              </a:rPr>
              <a:t>гово-</a:t>
            </a:r>
            <a:r>
              <a:rPr kumimoji="0" lang="uk-UA" b="1" i="0" u="none" strike="noStrike" cap="none" normalizeH="0" baseline="0" dirty="0" smtClean="0">
                <a:ln>
                  <a:noFill/>
                </a:ln>
                <a:solidFill>
                  <a:srgbClr val="333333"/>
                </a:solidFill>
                <a:effectLst/>
                <a:latin typeface="Arial" pitchFamily="34" charset="0"/>
                <a:ea typeface="Tahoma" pitchFamily="34" charset="0"/>
                <a:cs typeface="Arial" pitchFamily="34" charset="0"/>
              </a:rPr>
              <a:t> рити, ділитися, облиш, не тисни</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uk-UA" b="1" i="0" u="none" strike="noStrike" cap="none" normalizeH="0" baseline="0" dirty="0" smtClean="0">
                <a:ln>
                  <a:noFill/>
                </a:ln>
                <a:solidFill>
                  <a:srgbClr val="333333"/>
                </a:solidFill>
                <a:effectLst/>
                <a:latin typeface="Arial" pitchFamily="34" charset="0"/>
                <a:ea typeface="Tahoma" pitchFamily="34" charset="0"/>
                <a:cs typeface="Arial" pitchFamily="34" charset="0"/>
              </a:rPr>
              <a:t>й не змушуй. </a:t>
            </a:r>
            <a:r>
              <a:rPr kumimoji="0" lang="uk-UA" b="0" i="0" u="none" strike="noStrike" cap="none" normalizeH="0" baseline="0" dirty="0" smtClean="0">
                <a:ln>
                  <a:noFill/>
                </a:ln>
                <a:solidFill>
                  <a:srgbClr val="333333"/>
                </a:solidFill>
                <a:effectLst/>
                <a:latin typeface="Arial" pitchFamily="34" charset="0"/>
                <a:ea typeface="Tahoma" pitchFamily="34" charset="0"/>
                <a:cs typeface="Arial" pitchFamily="34" charset="0"/>
              </a:rPr>
              <a:t>Подивись на сайті, куди можна звернутися по допомогу.</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a:spLocks noGrp="1"/>
          </p:cNvSpPr>
          <p:nvPr>
            <p:ph type="subTitle" idx="1"/>
          </p:nvPr>
        </p:nvSpPr>
        <p:spPr>
          <a:xfrm>
            <a:off x="2339752" y="116632"/>
            <a:ext cx="6172200" cy="1008112"/>
          </a:xfrm>
        </p:spPr>
        <p:txBody>
          <a:bodyPr>
            <a:noAutofit/>
          </a:bodyPr>
          <a:lstStyle/>
          <a:p>
            <a:pPr algn="ctr"/>
            <a:r>
              <a:rPr lang="uk-UA" sz="3200" dirty="0" smtClean="0">
                <a:solidFill>
                  <a:schemeClr val="accent1">
                    <a:lumMod val="75000"/>
                  </a:schemeClr>
                </a:solidFill>
              </a:rPr>
              <a:t>Практична допомога іншим</a:t>
            </a:r>
            <a:endParaRPr lang="uk-UA" sz="3200" dirty="0">
              <a:solidFill>
                <a:schemeClr val="accent1">
                  <a:lumMod val="75000"/>
                </a:schemeClr>
              </a:solidFill>
            </a:endParaRPr>
          </a:p>
        </p:txBody>
      </p:sp>
      <p:pic>
        <p:nvPicPr>
          <p:cNvPr id="3" name="Рисунок 2"/>
          <p:cNvPicPr/>
          <p:nvPr/>
        </p:nvPicPr>
        <p:blipFill>
          <a:blip r:embed="rId2" cstate="print"/>
          <a:srcRect/>
          <a:stretch>
            <a:fillRect/>
          </a:stretch>
        </p:blipFill>
        <p:spPr bwMode="auto">
          <a:xfrm>
            <a:off x="2267744" y="1124744"/>
            <a:ext cx="6624736" cy="554461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752" y="4149080"/>
            <a:ext cx="6624736" cy="2677656"/>
          </a:xfrm>
          <a:prstGeom prst="rect">
            <a:avLst/>
          </a:prstGeom>
        </p:spPr>
        <p:txBody>
          <a:bodyPr wrap="square">
            <a:spAutoFit/>
          </a:bodyPr>
          <a:lstStyle/>
          <a:p>
            <a:r>
              <a:rPr lang="ru-RU" b="1" i="1" dirty="0" smtClean="0"/>
              <a:t>У </a:t>
            </a:r>
            <a:r>
              <a:rPr lang="ru-RU" b="1" i="1" dirty="0" err="1" smtClean="0"/>
              <a:t>кризових</a:t>
            </a:r>
            <a:r>
              <a:rPr lang="ru-RU" b="1" i="1" dirty="0" smtClean="0"/>
              <a:t> </a:t>
            </a:r>
            <a:r>
              <a:rPr lang="ru-RU" b="1" i="1" dirty="0" err="1" smtClean="0"/>
              <a:t>ситуаціях</a:t>
            </a:r>
            <a:r>
              <a:rPr lang="ru-RU" b="1" i="1" dirty="0" smtClean="0"/>
              <a:t> </a:t>
            </a:r>
            <a:r>
              <a:rPr lang="ru-RU" b="1" i="1" dirty="0" err="1" smtClean="0"/>
              <a:t>людина</a:t>
            </a:r>
            <a:r>
              <a:rPr lang="ru-RU" b="1" i="1" dirty="0" smtClean="0"/>
              <a:t> </a:t>
            </a:r>
            <a:r>
              <a:rPr lang="ru-RU" b="1" i="1" dirty="0" err="1" smtClean="0"/>
              <a:t>може</a:t>
            </a:r>
            <a:r>
              <a:rPr lang="ru-RU" b="1" i="1" dirty="0" smtClean="0"/>
              <a:t> </a:t>
            </a:r>
            <a:r>
              <a:rPr lang="ru-RU" b="1" i="1" dirty="0" err="1" smtClean="0"/>
              <a:t>почуватися</a:t>
            </a:r>
            <a:r>
              <a:rPr lang="ru-RU" b="1" i="1" dirty="0" smtClean="0"/>
              <a:t> </a:t>
            </a:r>
            <a:r>
              <a:rPr lang="ru-RU" b="1" i="1" dirty="0" err="1" smtClean="0"/>
              <a:t>розгубленою</a:t>
            </a:r>
            <a:r>
              <a:rPr lang="ru-RU" b="1" i="1" dirty="0" smtClean="0"/>
              <a:t> </a:t>
            </a:r>
            <a:r>
              <a:rPr lang="ru-RU" b="1" i="1" dirty="0" err="1" smtClean="0"/>
              <a:t>й</a:t>
            </a:r>
            <a:r>
              <a:rPr lang="ru-RU" b="1" i="1" dirty="0" smtClean="0"/>
              <a:t> </a:t>
            </a:r>
            <a:r>
              <a:rPr lang="ru-RU" b="1" i="1" dirty="0" err="1" smtClean="0"/>
              <a:t>безпорадною</a:t>
            </a:r>
            <a:r>
              <a:rPr lang="ru-RU" b="1" i="1" dirty="0" smtClean="0"/>
              <a:t>.</a:t>
            </a:r>
            <a:r>
              <a:rPr lang="ru-RU" dirty="0" smtClean="0"/>
              <a:t> У тебе </a:t>
            </a:r>
            <a:r>
              <a:rPr lang="ru-RU" dirty="0" err="1" smtClean="0"/>
              <a:t>виникає</a:t>
            </a:r>
            <a:r>
              <a:rPr lang="ru-RU" dirty="0" smtClean="0"/>
              <a:t> </a:t>
            </a:r>
            <a:r>
              <a:rPr lang="ru-RU" dirty="0" err="1" smtClean="0"/>
              <a:t>логічне</a:t>
            </a:r>
            <a:r>
              <a:rPr lang="ru-RU" dirty="0" smtClean="0"/>
              <a:t> </a:t>
            </a:r>
            <a:r>
              <a:rPr lang="ru-RU" dirty="0" err="1" smtClean="0"/>
              <a:t>бажання</a:t>
            </a:r>
            <a:r>
              <a:rPr lang="ru-RU" dirty="0" smtClean="0"/>
              <a:t> </a:t>
            </a:r>
            <a:r>
              <a:rPr lang="ru-RU" dirty="0" err="1" smtClean="0"/>
              <a:t>допомогти</a:t>
            </a:r>
            <a:r>
              <a:rPr lang="ru-RU" dirty="0" smtClean="0"/>
              <a:t>, </a:t>
            </a:r>
            <a:r>
              <a:rPr lang="ru-RU" dirty="0" err="1" smtClean="0"/>
              <a:t>переклавши</a:t>
            </a:r>
            <a:r>
              <a:rPr lang="ru-RU" dirty="0" smtClean="0"/>
              <a:t> все на </a:t>
            </a:r>
            <a:r>
              <a:rPr lang="ru-RU" dirty="0" err="1" smtClean="0"/>
              <a:t>свої</a:t>
            </a:r>
            <a:r>
              <a:rPr lang="ru-RU" dirty="0" smtClean="0"/>
              <a:t> </a:t>
            </a:r>
            <a:r>
              <a:rPr lang="ru-RU" dirty="0" err="1" smtClean="0"/>
              <a:t>плечі</a:t>
            </a:r>
            <a:r>
              <a:rPr lang="ru-RU" dirty="0" smtClean="0"/>
              <a:t>. Але </a:t>
            </a:r>
            <a:r>
              <a:rPr lang="ru-RU" dirty="0" err="1" smtClean="0"/>
              <a:t>тоді</a:t>
            </a:r>
            <a:r>
              <a:rPr lang="ru-RU" dirty="0" smtClean="0"/>
              <a:t> </a:t>
            </a:r>
            <a:r>
              <a:rPr lang="ru-RU" dirty="0" err="1" smtClean="0"/>
              <a:t>людина</a:t>
            </a:r>
            <a:r>
              <a:rPr lang="ru-RU" dirty="0" smtClean="0"/>
              <a:t> </a:t>
            </a:r>
            <a:r>
              <a:rPr lang="ru-RU" dirty="0" err="1" smtClean="0"/>
              <a:t>ще</a:t>
            </a:r>
            <a:r>
              <a:rPr lang="ru-RU" dirty="0" smtClean="0"/>
              <a:t> </a:t>
            </a:r>
            <a:r>
              <a:rPr lang="ru-RU" dirty="0" err="1" smtClean="0"/>
              <a:t>більше</a:t>
            </a:r>
            <a:r>
              <a:rPr lang="ru-RU" dirty="0" smtClean="0"/>
              <a:t> </a:t>
            </a:r>
            <a:r>
              <a:rPr lang="ru-RU" dirty="0" err="1" smtClean="0"/>
              <a:t>зневіриться</a:t>
            </a:r>
            <a:r>
              <a:rPr lang="ru-RU" dirty="0" smtClean="0"/>
              <a:t> у </a:t>
            </a:r>
            <a:r>
              <a:rPr lang="ru-RU" dirty="0" err="1" smtClean="0"/>
              <a:t>власних</a:t>
            </a:r>
            <a:r>
              <a:rPr lang="ru-RU" dirty="0" smtClean="0"/>
              <a:t> силах.</a:t>
            </a:r>
          </a:p>
          <a:p>
            <a:r>
              <a:rPr lang="ru-RU" b="1" i="1" dirty="0" err="1" smtClean="0"/>
              <a:t>Найкращий</a:t>
            </a:r>
            <a:r>
              <a:rPr lang="ru-RU" b="1" i="1" dirty="0" smtClean="0"/>
              <a:t> </a:t>
            </a:r>
            <a:r>
              <a:rPr lang="ru-RU" b="1" i="1" dirty="0" err="1" smtClean="0"/>
              <a:t>спосіб</a:t>
            </a:r>
            <a:r>
              <a:rPr lang="ru-RU" b="1" i="1" dirty="0" smtClean="0"/>
              <a:t> </a:t>
            </a:r>
            <a:r>
              <a:rPr lang="ru-RU" b="1" i="1" dirty="0" err="1" smtClean="0"/>
              <a:t>підтримати</a:t>
            </a:r>
            <a:r>
              <a:rPr lang="ru-RU" b="1" i="1" dirty="0" smtClean="0"/>
              <a:t> в </a:t>
            </a:r>
            <a:r>
              <a:rPr lang="ru-RU" b="1" i="1" dirty="0" err="1" smtClean="0"/>
              <a:t>такій</a:t>
            </a:r>
            <a:r>
              <a:rPr lang="ru-RU" b="1" i="1" dirty="0" smtClean="0"/>
              <a:t> </a:t>
            </a:r>
            <a:r>
              <a:rPr lang="ru-RU" b="1" i="1" dirty="0" err="1" smtClean="0"/>
              <a:t>ситуації</a:t>
            </a:r>
            <a:r>
              <a:rPr lang="ru-RU" b="1" i="1" dirty="0" smtClean="0"/>
              <a:t> – </a:t>
            </a:r>
            <a:r>
              <a:rPr lang="ru-RU" b="1" i="1" dirty="0" err="1" smtClean="0"/>
              <a:t>показати</a:t>
            </a:r>
            <a:r>
              <a:rPr lang="ru-RU" b="1" i="1" dirty="0" smtClean="0"/>
              <a:t> </a:t>
            </a:r>
            <a:r>
              <a:rPr lang="ru-RU" b="1" i="1" dirty="0" err="1" smtClean="0"/>
              <a:t>людині</a:t>
            </a:r>
            <a:r>
              <a:rPr lang="ru-RU" b="1" i="1" dirty="0" smtClean="0"/>
              <a:t>, </a:t>
            </a:r>
            <a:r>
              <a:rPr lang="ru-RU" b="1" i="1" dirty="0" err="1" smtClean="0"/>
              <a:t>що</a:t>
            </a:r>
            <a:r>
              <a:rPr lang="ru-RU" b="1" i="1" dirty="0" smtClean="0"/>
              <a:t> вона </a:t>
            </a:r>
            <a:r>
              <a:rPr lang="ru-RU" b="1" i="1" dirty="0" err="1" smtClean="0"/>
              <a:t>досі</a:t>
            </a:r>
            <a:r>
              <a:rPr lang="ru-RU" b="1" i="1" dirty="0" smtClean="0"/>
              <a:t> </a:t>
            </a:r>
            <a:r>
              <a:rPr lang="ru-RU" b="1" i="1" dirty="0" err="1" smtClean="0"/>
              <a:t>може</a:t>
            </a:r>
            <a:r>
              <a:rPr lang="ru-RU" b="1" i="1" dirty="0" smtClean="0"/>
              <a:t> </a:t>
            </a:r>
            <a:r>
              <a:rPr lang="ru-RU" b="1" i="1" dirty="0" err="1" smtClean="0"/>
              <a:t>контролювати</a:t>
            </a:r>
            <a:r>
              <a:rPr lang="ru-RU" b="1" i="1" dirty="0" smtClean="0"/>
              <a:t> </a:t>
            </a:r>
            <a:r>
              <a:rPr lang="ru-RU" b="1" i="1" dirty="0" err="1" smtClean="0"/>
              <a:t>справи</a:t>
            </a:r>
            <a:r>
              <a:rPr lang="ru-RU" b="1" i="1" dirty="0" smtClean="0"/>
              <a:t> у </a:t>
            </a:r>
            <a:r>
              <a:rPr lang="ru-RU" b="1" i="1" dirty="0" err="1" smtClean="0"/>
              <a:t>своєму</a:t>
            </a:r>
            <a:r>
              <a:rPr lang="ru-RU" b="1" i="1" dirty="0" smtClean="0"/>
              <a:t> </a:t>
            </a:r>
            <a:r>
              <a:rPr lang="ru-RU" b="1" i="1" dirty="0" err="1" smtClean="0"/>
              <a:t>житті</a:t>
            </a:r>
            <a:r>
              <a:rPr lang="ru-RU" dirty="0" smtClean="0"/>
              <a:t>. </a:t>
            </a:r>
            <a:r>
              <a:rPr lang="ru-RU" dirty="0" err="1" smtClean="0"/>
              <a:t>Тобто</a:t>
            </a:r>
            <a:r>
              <a:rPr lang="ru-RU" dirty="0" smtClean="0"/>
              <a:t> </a:t>
            </a:r>
            <a:r>
              <a:rPr lang="ru-RU" dirty="0" err="1" smtClean="0"/>
              <a:t>допомогти</a:t>
            </a:r>
            <a:r>
              <a:rPr lang="ru-RU" dirty="0" smtClean="0"/>
              <a:t> </a:t>
            </a:r>
            <a:r>
              <a:rPr lang="ru-RU" dirty="0" err="1" smtClean="0"/>
              <a:t>їй</a:t>
            </a:r>
            <a:r>
              <a:rPr lang="ru-RU" dirty="0" smtClean="0"/>
              <a:t> «</a:t>
            </a:r>
            <a:r>
              <a:rPr lang="ru-RU" dirty="0" err="1" smtClean="0"/>
              <a:t>самостійно</a:t>
            </a:r>
            <a:r>
              <a:rPr lang="ru-RU" dirty="0" smtClean="0"/>
              <a:t>» </a:t>
            </a:r>
            <a:r>
              <a:rPr lang="ru-RU" dirty="0" err="1" smtClean="0"/>
              <a:t>допомогти</a:t>
            </a:r>
            <a:r>
              <a:rPr lang="ru-RU" dirty="0" smtClean="0"/>
              <a:t> </a:t>
            </a:r>
            <a:r>
              <a:rPr lang="ru-RU" dirty="0" err="1" smtClean="0"/>
              <a:t>собі</a:t>
            </a:r>
            <a:r>
              <a:rPr lang="ru-RU" dirty="0" smtClean="0"/>
              <a:t>.</a:t>
            </a:r>
          </a:p>
          <a:p>
            <a:r>
              <a:rPr lang="ru-RU" dirty="0" smtClean="0"/>
              <a:t>Для </a:t>
            </a:r>
            <a:r>
              <a:rPr lang="ru-RU" dirty="0" err="1" smtClean="0"/>
              <a:t>цього</a:t>
            </a:r>
            <a:r>
              <a:rPr lang="ru-RU" dirty="0" smtClean="0"/>
              <a:t> </a:t>
            </a:r>
            <a:r>
              <a:rPr lang="ru-RU" dirty="0" err="1" smtClean="0"/>
              <a:t>є</a:t>
            </a:r>
            <a:r>
              <a:rPr lang="ru-RU" dirty="0" smtClean="0"/>
              <a:t> </a:t>
            </a:r>
            <a:r>
              <a:rPr lang="ru-RU" sz="2400" b="1" dirty="0" err="1" smtClean="0">
                <a:solidFill>
                  <a:schemeClr val="accent1">
                    <a:lumMod val="75000"/>
                  </a:schemeClr>
                </a:solidFill>
              </a:rPr>
              <a:t>техніка</a:t>
            </a:r>
            <a:r>
              <a:rPr lang="ru-RU" sz="2400" b="1" i="1" dirty="0" smtClean="0">
                <a:solidFill>
                  <a:schemeClr val="accent1">
                    <a:lumMod val="75000"/>
                  </a:schemeClr>
                </a:solidFill>
              </a:rPr>
              <a:t> «</a:t>
            </a:r>
            <a:r>
              <a:rPr lang="ru-RU" sz="2400" b="1" i="1" dirty="0" err="1" smtClean="0">
                <a:solidFill>
                  <a:schemeClr val="accent1">
                    <a:lumMod val="75000"/>
                  </a:schemeClr>
                </a:solidFill>
              </a:rPr>
              <a:t>Стій</a:t>
            </a:r>
            <a:r>
              <a:rPr lang="ru-RU" sz="2400" b="1" i="1" dirty="0" smtClean="0">
                <a:solidFill>
                  <a:schemeClr val="accent1">
                    <a:lumMod val="75000"/>
                  </a:schemeClr>
                </a:solidFill>
              </a:rPr>
              <a:t> – Думай – </a:t>
            </a:r>
            <a:r>
              <a:rPr lang="ru-RU" sz="2400" b="1" i="1" dirty="0" err="1" smtClean="0">
                <a:solidFill>
                  <a:schemeClr val="accent1">
                    <a:lumMod val="75000"/>
                  </a:schemeClr>
                </a:solidFill>
              </a:rPr>
              <a:t>Дій</a:t>
            </a:r>
            <a:r>
              <a:rPr lang="ru-RU" sz="2400" b="1" i="1" dirty="0" smtClean="0">
                <a:solidFill>
                  <a:schemeClr val="accent1">
                    <a:lumMod val="75000"/>
                  </a:schemeClr>
                </a:solidFill>
              </a:rPr>
              <a:t>».</a:t>
            </a:r>
            <a:endParaRPr lang="ru-RU" sz="2400" b="1" dirty="0" smtClean="0">
              <a:solidFill>
                <a:schemeClr val="accent1">
                  <a:lumMod val="75000"/>
                </a:schemeClr>
              </a:solidFill>
            </a:endParaRPr>
          </a:p>
        </p:txBody>
      </p:sp>
      <p:pic>
        <p:nvPicPr>
          <p:cNvPr id="5" name="Рисунок 4" descr="scale_1200_large.jpg"/>
          <p:cNvPicPr>
            <a:picLocks noChangeAspect="1"/>
          </p:cNvPicPr>
          <p:nvPr/>
        </p:nvPicPr>
        <p:blipFill>
          <a:blip r:embed="rId2" cstate="print"/>
          <a:stretch>
            <a:fillRect/>
          </a:stretch>
        </p:blipFill>
        <p:spPr>
          <a:xfrm>
            <a:off x="2195736" y="188640"/>
            <a:ext cx="6408712" cy="38233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260648"/>
            <a:ext cx="6552728" cy="6463308"/>
          </a:xfrm>
          <a:prstGeom prst="rect">
            <a:avLst/>
          </a:prstGeom>
          <a:solidFill>
            <a:schemeClr val="accent2">
              <a:lumMod val="20000"/>
              <a:lumOff val="80000"/>
            </a:schemeClr>
          </a:solidFill>
        </p:spPr>
        <p:txBody>
          <a:bodyPr wrap="square">
            <a:spAutoFit/>
          </a:bodyPr>
          <a:lstStyle/>
          <a:p>
            <a:r>
              <a:rPr lang="ru-RU" b="1" dirty="0" err="1" smtClean="0"/>
              <a:t>Стій</a:t>
            </a:r>
            <a:r>
              <a:rPr lang="ru-RU" b="1" dirty="0" smtClean="0"/>
              <a:t>. </a:t>
            </a:r>
            <a:r>
              <a:rPr lang="ru-RU" dirty="0" smtClean="0"/>
              <a:t>Попроси </a:t>
            </a:r>
            <a:r>
              <a:rPr lang="ru-RU" dirty="0" err="1" smtClean="0"/>
              <a:t>людину</a:t>
            </a:r>
            <a:r>
              <a:rPr lang="ru-RU" dirty="0" smtClean="0"/>
              <a:t> </a:t>
            </a:r>
            <a:r>
              <a:rPr lang="ru-RU" dirty="0" err="1" smtClean="0"/>
              <a:t>зупинитися</a:t>
            </a:r>
            <a:r>
              <a:rPr lang="ru-RU" dirty="0" smtClean="0"/>
              <a:t>, </a:t>
            </a:r>
            <a:r>
              <a:rPr lang="ru-RU" dirty="0" err="1" smtClean="0"/>
              <a:t>поговорити</a:t>
            </a:r>
            <a:r>
              <a:rPr lang="ru-RU" dirty="0" smtClean="0"/>
              <a:t>, перевести </a:t>
            </a:r>
            <a:r>
              <a:rPr lang="ru-RU" dirty="0" err="1" smtClean="0"/>
              <a:t>подих</a:t>
            </a:r>
            <a:r>
              <a:rPr lang="ru-RU" dirty="0" smtClean="0"/>
              <a:t>. </a:t>
            </a:r>
            <a:r>
              <a:rPr lang="ru-RU" dirty="0" err="1" smtClean="0"/>
              <a:t>Можна</a:t>
            </a:r>
            <a:r>
              <a:rPr lang="ru-RU" dirty="0" smtClean="0"/>
              <a:t> разом </a:t>
            </a:r>
            <a:r>
              <a:rPr lang="ru-RU" dirty="0" err="1" smtClean="0"/>
              <a:t>зробити</a:t>
            </a:r>
            <a:r>
              <a:rPr lang="ru-RU" dirty="0" smtClean="0"/>
              <a:t> </a:t>
            </a:r>
            <a:r>
              <a:rPr lang="ru-RU" dirty="0" err="1" smtClean="0"/>
              <a:t>вправу</a:t>
            </a:r>
            <a:r>
              <a:rPr lang="ru-RU" dirty="0" smtClean="0"/>
              <a:t> «</a:t>
            </a:r>
            <a:r>
              <a:rPr lang="ru-RU" dirty="0" err="1" smtClean="0"/>
              <a:t>Повільне</a:t>
            </a:r>
            <a:r>
              <a:rPr lang="ru-RU" dirty="0" smtClean="0"/>
              <a:t> </a:t>
            </a:r>
            <a:r>
              <a:rPr lang="ru-RU" dirty="0" err="1" smtClean="0"/>
              <a:t>дихання</a:t>
            </a:r>
            <a:r>
              <a:rPr lang="ru-RU" dirty="0" smtClean="0"/>
              <a:t>». Попроси </a:t>
            </a:r>
            <a:r>
              <a:rPr lang="ru-RU" dirty="0" err="1" smtClean="0"/>
              <a:t>її</a:t>
            </a:r>
            <a:r>
              <a:rPr lang="ru-RU" dirty="0" smtClean="0"/>
              <a:t> </a:t>
            </a:r>
            <a:r>
              <a:rPr lang="ru-RU" dirty="0" err="1" smtClean="0"/>
              <a:t>перелічити</a:t>
            </a:r>
            <a:r>
              <a:rPr lang="ru-RU" dirty="0" smtClean="0"/>
              <a:t> </a:t>
            </a:r>
            <a:r>
              <a:rPr lang="ru-RU" dirty="0" err="1" smtClean="0"/>
              <a:t>проблеми</a:t>
            </a:r>
            <a:r>
              <a:rPr lang="ru-RU" dirty="0" smtClean="0"/>
              <a:t>, </a:t>
            </a:r>
            <a:r>
              <a:rPr lang="ru-RU" dirty="0" err="1" smtClean="0"/>
              <a:t>що</a:t>
            </a:r>
            <a:r>
              <a:rPr lang="ru-RU" dirty="0" smtClean="0"/>
              <a:t> зараз </a:t>
            </a:r>
            <a:r>
              <a:rPr lang="ru-RU" dirty="0" err="1" smtClean="0"/>
              <a:t>турбують</a:t>
            </a:r>
            <a:r>
              <a:rPr lang="ru-RU" dirty="0" smtClean="0"/>
              <a:t> (</a:t>
            </a:r>
            <a:r>
              <a:rPr lang="ru-RU" dirty="0" err="1" smtClean="0"/>
              <a:t>можна</a:t>
            </a:r>
            <a:r>
              <a:rPr lang="ru-RU" dirty="0" smtClean="0"/>
              <a:t> </a:t>
            </a:r>
            <a:r>
              <a:rPr lang="ru-RU" dirty="0" err="1" smtClean="0"/>
              <a:t>записати</a:t>
            </a:r>
            <a:r>
              <a:rPr lang="ru-RU" dirty="0" smtClean="0"/>
              <a:t>). Попроси </a:t>
            </a:r>
            <a:r>
              <a:rPr lang="ru-RU" dirty="0" err="1" smtClean="0"/>
              <a:t>вибрати</a:t>
            </a:r>
            <a:r>
              <a:rPr lang="ru-RU" dirty="0" smtClean="0"/>
              <a:t> одну проблему, яку </a:t>
            </a:r>
            <a:r>
              <a:rPr lang="ru-RU" dirty="0" err="1" smtClean="0"/>
              <a:t>людина</a:t>
            </a:r>
            <a:r>
              <a:rPr lang="ru-RU" dirty="0" smtClean="0"/>
              <a:t> </a:t>
            </a:r>
            <a:r>
              <a:rPr lang="ru-RU" dirty="0" err="1" smtClean="0"/>
              <a:t>може</a:t>
            </a:r>
            <a:r>
              <a:rPr lang="ru-RU" dirty="0" smtClean="0"/>
              <a:t> </a:t>
            </a:r>
            <a:r>
              <a:rPr lang="ru-RU" dirty="0" err="1" smtClean="0"/>
              <a:t>вирішити</a:t>
            </a:r>
            <a:r>
              <a:rPr lang="ru-RU" dirty="0" smtClean="0"/>
              <a:t>.</a:t>
            </a:r>
          </a:p>
          <a:p>
            <a:r>
              <a:rPr lang="ru-RU" b="1" dirty="0" smtClean="0"/>
              <a:t>Думай.</a:t>
            </a:r>
            <a:r>
              <a:rPr lang="ru-RU" dirty="0" smtClean="0"/>
              <a:t> </a:t>
            </a:r>
            <a:r>
              <a:rPr lang="ru-RU" dirty="0" err="1" smtClean="0"/>
              <a:t>Запропонуй</a:t>
            </a:r>
            <a:r>
              <a:rPr lang="ru-RU" dirty="0" smtClean="0"/>
              <a:t> </a:t>
            </a:r>
            <a:r>
              <a:rPr lang="ru-RU" dirty="0" err="1" smtClean="0"/>
              <a:t>співрозмовнику</a:t>
            </a:r>
            <a:r>
              <a:rPr lang="ru-RU" dirty="0" smtClean="0"/>
              <a:t> </a:t>
            </a:r>
            <a:r>
              <a:rPr lang="ru-RU" dirty="0" err="1" smtClean="0"/>
              <a:t>придумати</a:t>
            </a:r>
            <a:r>
              <a:rPr lang="ru-RU" dirty="0" smtClean="0"/>
              <a:t> </a:t>
            </a:r>
            <a:r>
              <a:rPr lang="ru-RU" dirty="0" err="1" smtClean="0"/>
              <a:t>декілька</a:t>
            </a:r>
            <a:r>
              <a:rPr lang="ru-RU" dirty="0" smtClean="0"/>
              <a:t> </a:t>
            </a:r>
            <a:r>
              <a:rPr lang="ru-RU" dirty="0" err="1" smtClean="0"/>
              <a:t>способів</a:t>
            </a:r>
            <a:r>
              <a:rPr lang="ru-RU" dirty="0" smtClean="0"/>
              <a:t>, як </a:t>
            </a:r>
            <a:r>
              <a:rPr lang="ru-RU" dirty="0" err="1" smtClean="0"/>
              <a:t>можна</a:t>
            </a:r>
            <a:r>
              <a:rPr lang="ru-RU" dirty="0" smtClean="0"/>
              <a:t> </a:t>
            </a:r>
            <a:r>
              <a:rPr lang="ru-RU" dirty="0" err="1" smtClean="0"/>
              <a:t>вирішити</a:t>
            </a:r>
            <a:r>
              <a:rPr lang="ru-RU" dirty="0" smtClean="0"/>
              <a:t> проблему. </a:t>
            </a:r>
            <a:r>
              <a:rPr lang="ru-RU" dirty="0" err="1" smtClean="0"/>
              <a:t>Хоча</a:t>
            </a:r>
            <a:r>
              <a:rPr lang="ru-RU" dirty="0" smtClean="0"/>
              <a:t> б 2-3 </a:t>
            </a:r>
            <a:r>
              <a:rPr lang="ru-RU" dirty="0" err="1" smtClean="0"/>
              <a:t>способи</a:t>
            </a:r>
            <a:r>
              <a:rPr lang="ru-RU" dirty="0" smtClean="0"/>
              <a:t>. Але </a:t>
            </a:r>
            <a:r>
              <a:rPr lang="ru-RU" dirty="0" err="1" smtClean="0"/>
              <a:t>чим</a:t>
            </a:r>
            <a:r>
              <a:rPr lang="ru-RU" dirty="0" smtClean="0"/>
              <a:t> </a:t>
            </a:r>
            <a:r>
              <a:rPr lang="ru-RU" dirty="0" err="1" smtClean="0"/>
              <a:t>більше</a:t>
            </a:r>
            <a:r>
              <a:rPr lang="ru-RU" dirty="0" smtClean="0"/>
              <a:t>, </a:t>
            </a:r>
            <a:r>
              <a:rPr lang="ru-RU" dirty="0" err="1" smtClean="0"/>
              <a:t>тим</a:t>
            </a:r>
            <a:r>
              <a:rPr lang="ru-RU" dirty="0" smtClean="0"/>
              <a:t> </a:t>
            </a:r>
            <a:r>
              <a:rPr lang="ru-RU" dirty="0" err="1" smtClean="0"/>
              <a:t>краще</a:t>
            </a:r>
            <a:r>
              <a:rPr lang="ru-RU" dirty="0" smtClean="0"/>
              <a:t> (</a:t>
            </a:r>
            <a:r>
              <a:rPr lang="ru-RU" dirty="0" err="1" smtClean="0"/>
              <a:t>теж</a:t>
            </a:r>
            <a:r>
              <a:rPr lang="ru-RU" dirty="0" smtClean="0"/>
              <a:t> </a:t>
            </a:r>
            <a:r>
              <a:rPr lang="ru-RU" dirty="0" err="1" smtClean="0"/>
              <a:t>варто</a:t>
            </a:r>
            <a:r>
              <a:rPr lang="ru-RU" dirty="0" smtClean="0"/>
              <a:t> </a:t>
            </a:r>
            <a:r>
              <a:rPr lang="ru-RU" dirty="0" err="1" smtClean="0"/>
              <a:t>записувати</a:t>
            </a:r>
            <a:r>
              <a:rPr lang="ru-RU" dirty="0" smtClean="0"/>
              <a:t>). </a:t>
            </a:r>
            <a:r>
              <a:rPr lang="ru-RU" dirty="0" err="1" smtClean="0"/>
              <a:t>Такі</a:t>
            </a:r>
            <a:r>
              <a:rPr lang="ru-RU" dirty="0" smtClean="0"/>
              <a:t> </a:t>
            </a:r>
            <a:r>
              <a:rPr lang="ru-RU" dirty="0" err="1" smtClean="0"/>
              <a:t>запитання</a:t>
            </a:r>
            <a:r>
              <a:rPr lang="ru-RU" dirty="0" smtClean="0"/>
              <a:t> </a:t>
            </a:r>
            <a:r>
              <a:rPr lang="ru-RU" dirty="0" err="1" smtClean="0"/>
              <a:t>можуть</a:t>
            </a:r>
            <a:r>
              <a:rPr lang="ru-RU" dirty="0" smtClean="0"/>
              <a:t> </a:t>
            </a:r>
            <a:r>
              <a:rPr lang="ru-RU" dirty="0" err="1" smtClean="0"/>
              <a:t>допомогти</a:t>
            </a:r>
            <a:r>
              <a:rPr lang="ru-RU" dirty="0" smtClean="0"/>
              <a:t>:</a:t>
            </a:r>
          </a:p>
          <a:p>
            <a:r>
              <a:rPr lang="ru-RU" dirty="0" smtClean="0"/>
              <a:t>Як тобою </a:t>
            </a:r>
            <a:r>
              <a:rPr lang="ru-RU" dirty="0" err="1" smtClean="0"/>
              <a:t>вирішувалася</a:t>
            </a:r>
            <a:r>
              <a:rPr lang="ru-RU" dirty="0" smtClean="0"/>
              <a:t> </a:t>
            </a:r>
            <a:r>
              <a:rPr lang="ru-RU" dirty="0" err="1" smtClean="0"/>
              <a:t>така</a:t>
            </a:r>
            <a:r>
              <a:rPr lang="ru-RU" dirty="0" smtClean="0"/>
              <a:t> проблема </a:t>
            </a:r>
            <a:r>
              <a:rPr lang="ru-RU" dirty="0" err="1" smtClean="0"/>
              <a:t>раніше</a:t>
            </a:r>
            <a:r>
              <a:rPr lang="ru-RU" dirty="0" smtClean="0"/>
              <a:t>?</a:t>
            </a:r>
          </a:p>
          <a:p>
            <a:r>
              <a:rPr lang="ru-RU" dirty="0" err="1" smtClean="0"/>
              <a:t>Чи</a:t>
            </a:r>
            <a:r>
              <a:rPr lang="ru-RU" dirty="0" smtClean="0"/>
              <a:t> </a:t>
            </a:r>
            <a:r>
              <a:rPr lang="ru-RU" dirty="0" err="1" smtClean="0"/>
              <a:t>є</a:t>
            </a:r>
            <a:r>
              <a:rPr lang="ru-RU" dirty="0" smtClean="0"/>
              <a:t> </a:t>
            </a:r>
            <a:r>
              <a:rPr lang="ru-RU" dirty="0" err="1" smtClean="0"/>
              <a:t>хтось</a:t>
            </a:r>
            <a:r>
              <a:rPr lang="ru-RU" dirty="0" smtClean="0"/>
              <a:t>, до кого </a:t>
            </a:r>
            <a:r>
              <a:rPr lang="ru-RU" dirty="0" err="1" smtClean="0"/>
              <a:t>ти</a:t>
            </a:r>
            <a:r>
              <a:rPr lang="ru-RU" dirty="0" smtClean="0"/>
              <a:t> </a:t>
            </a:r>
            <a:r>
              <a:rPr lang="ru-RU" dirty="0" err="1" smtClean="0"/>
              <a:t>можеш</a:t>
            </a:r>
            <a:r>
              <a:rPr lang="ru-RU" dirty="0" smtClean="0"/>
              <a:t> </a:t>
            </a:r>
            <a:r>
              <a:rPr lang="ru-RU" dirty="0" err="1" smtClean="0"/>
              <a:t>звернутися</a:t>
            </a:r>
            <a:r>
              <a:rPr lang="ru-RU" dirty="0" smtClean="0"/>
              <a:t> по </a:t>
            </a:r>
            <a:r>
              <a:rPr lang="ru-RU" dirty="0" err="1" smtClean="0"/>
              <a:t>допомогу</a:t>
            </a:r>
            <a:r>
              <a:rPr lang="ru-RU" dirty="0" smtClean="0"/>
              <a:t> (</a:t>
            </a:r>
            <a:r>
              <a:rPr lang="ru-RU" dirty="0" err="1" smtClean="0"/>
              <a:t>наприклад</a:t>
            </a:r>
            <a:r>
              <a:rPr lang="ru-RU" dirty="0" smtClean="0"/>
              <a:t>, </a:t>
            </a:r>
            <a:r>
              <a:rPr lang="ru-RU" dirty="0" err="1" smtClean="0"/>
              <a:t>близькі</a:t>
            </a:r>
            <a:r>
              <a:rPr lang="ru-RU" dirty="0" smtClean="0"/>
              <a:t>, </a:t>
            </a:r>
            <a:r>
              <a:rPr lang="ru-RU" dirty="0" err="1" smtClean="0"/>
              <a:t>друзі</a:t>
            </a:r>
            <a:r>
              <a:rPr lang="ru-RU" dirty="0" smtClean="0"/>
              <a:t> </a:t>
            </a:r>
            <a:r>
              <a:rPr lang="ru-RU" dirty="0" err="1" smtClean="0"/>
              <a:t>або</a:t>
            </a:r>
            <a:r>
              <a:rPr lang="ru-RU" dirty="0" smtClean="0"/>
              <a:t> </a:t>
            </a:r>
            <a:r>
              <a:rPr lang="ru-RU" dirty="0" err="1" smtClean="0"/>
              <a:t>організації</a:t>
            </a:r>
            <a:r>
              <a:rPr lang="ru-RU" dirty="0" smtClean="0"/>
              <a:t>)?</a:t>
            </a:r>
          </a:p>
          <a:p>
            <a:r>
              <a:rPr lang="ru-RU" dirty="0" err="1" smtClean="0"/>
              <a:t>Серед</a:t>
            </a:r>
            <a:r>
              <a:rPr lang="ru-RU" dirty="0" smtClean="0"/>
              <a:t> </a:t>
            </a:r>
            <a:r>
              <a:rPr lang="ru-RU" dirty="0" err="1" smtClean="0"/>
              <a:t>твоїх</a:t>
            </a:r>
            <a:r>
              <a:rPr lang="ru-RU" dirty="0" smtClean="0"/>
              <a:t> </a:t>
            </a:r>
            <a:r>
              <a:rPr lang="ru-RU" dirty="0" err="1" smtClean="0"/>
              <a:t>знайомих</a:t>
            </a:r>
            <a:r>
              <a:rPr lang="ru-RU" dirty="0" smtClean="0"/>
              <a:t> у </a:t>
            </a:r>
            <a:r>
              <a:rPr lang="ru-RU" dirty="0" err="1" smtClean="0"/>
              <a:t>когось</a:t>
            </a:r>
            <a:r>
              <a:rPr lang="ru-RU" dirty="0" smtClean="0"/>
              <a:t> </a:t>
            </a:r>
            <a:r>
              <a:rPr lang="ru-RU" dirty="0" err="1" smtClean="0"/>
              <a:t>була</a:t>
            </a:r>
            <a:r>
              <a:rPr lang="ru-RU" dirty="0" smtClean="0"/>
              <a:t> </a:t>
            </a:r>
            <a:r>
              <a:rPr lang="ru-RU" dirty="0" err="1" smtClean="0"/>
              <a:t>подібна</a:t>
            </a:r>
            <a:r>
              <a:rPr lang="ru-RU" dirty="0" smtClean="0"/>
              <a:t> проблема? Як вони</a:t>
            </a:r>
          </a:p>
          <a:p>
            <a:r>
              <a:rPr lang="ru-RU" dirty="0" err="1" smtClean="0"/>
              <a:t>її</a:t>
            </a:r>
            <a:r>
              <a:rPr lang="ru-RU" dirty="0" smtClean="0"/>
              <a:t> </a:t>
            </a:r>
            <a:r>
              <a:rPr lang="ru-RU" dirty="0" err="1" smtClean="0"/>
              <a:t>вирішити</a:t>
            </a:r>
            <a:r>
              <a:rPr lang="ru-RU" dirty="0" smtClean="0"/>
              <a:t>?</a:t>
            </a:r>
          </a:p>
          <a:p>
            <a:r>
              <a:rPr lang="ru-RU" dirty="0" smtClean="0"/>
              <a:t>Як </a:t>
            </a:r>
            <a:r>
              <a:rPr lang="ru-RU" dirty="0" err="1" smtClean="0"/>
              <a:t>гадаєш</a:t>
            </a:r>
            <a:r>
              <a:rPr lang="ru-RU" dirty="0" smtClean="0"/>
              <a:t>, </a:t>
            </a:r>
            <a:r>
              <a:rPr lang="ru-RU" dirty="0" err="1" smtClean="0"/>
              <a:t>які</a:t>
            </a:r>
            <a:r>
              <a:rPr lang="ru-RU" dirty="0" smtClean="0"/>
              <a:t> </a:t>
            </a:r>
            <a:r>
              <a:rPr lang="ru-RU" dirty="0" err="1" smtClean="0"/>
              <a:t>плюси</a:t>
            </a:r>
            <a:r>
              <a:rPr lang="ru-RU" dirty="0" smtClean="0"/>
              <a:t> </a:t>
            </a:r>
            <a:r>
              <a:rPr lang="ru-RU" dirty="0" err="1" smtClean="0"/>
              <a:t>й</a:t>
            </a:r>
            <a:r>
              <a:rPr lang="ru-RU" dirty="0" smtClean="0"/>
              <a:t> </a:t>
            </a:r>
            <a:r>
              <a:rPr lang="ru-RU" dirty="0" err="1" smtClean="0"/>
              <a:t>мінуси</a:t>
            </a:r>
            <a:r>
              <a:rPr lang="ru-RU" dirty="0" smtClean="0"/>
              <a:t> в кожного способу </a:t>
            </a:r>
            <a:r>
              <a:rPr lang="ru-RU" dirty="0" err="1" smtClean="0"/>
              <a:t>вирішення</a:t>
            </a:r>
            <a:r>
              <a:rPr lang="ru-RU" dirty="0" smtClean="0"/>
              <a:t> </a:t>
            </a:r>
            <a:r>
              <a:rPr lang="ru-RU" dirty="0" err="1" smtClean="0"/>
              <a:t>проблеми</a:t>
            </a:r>
            <a:r>
              <a:rPr lang="ru-RU" dirty="0" smtClean="0"/>
              <a:t>?</a:t>
            </a:r>
          </a:p>
          <a:p>
            <a:r>
              <a:rPr lang="ru-RU" b="1" dirty="0" err="1" smtClean="0"/>
              <a:t>Дій</a:t>
            </a:r>
            <a:r>
              <a:rPr lang="ru-RU" b="1" dirty="0" smtClean="0"/>
              <a:t>. </a:t>
            </a:r>
            <a:r>
              <a:rPr lang="ru-RU" dirty="0" smtClean="0"/>
              <a:t>Попроси </a:t>
            </a:r>
            <a:r>
              <a:rPr lang="ru-RU" dirty="0" err="1" smtClean="0"/>
              <a:t>людину</a:t>
            </a:r>
            <a:r>
              <a:rPr lang="ru-RU" dirty="0" smtClean="0"/>
              <a:t> обрати один </a:t>
            </a:r>
            <a:r>
              <a:rPr lang="ru-RU" dirty="0" err="1" smtClean="0"/>
              <a:t>із</a:t>
            </a:r>
            <a:r>
              <a:rPr lang="ru-RU" dirty="0" smtClean="0"/>
              <a:t> </a:t>
            </a:r>
            <a:r>
              <a:rPr lang="ru-RU" dirty="0" err="1" smtClean="0"/>
              <a:t>варіантів</a:t>
            </a:r>
            <a:r>
              <a:rPr lang="ru-RU" dirty="0" smtClean="0"/>
              <a:t> </a:t>
            </a:r>
            <a:r>
              <a:rPr lang="ru-RU" dirty="0" err="1" smtClean="0"/>
              <a:t>рішень</a:t>
            </a:r>
            <a:r>
              <a:rPr lang="ru-RU" dirty="0" smtClean="0"/>
              <a:t>. </a:t>
            </a:r>
            <a:r>
              <a:rPr lang="ru-RU" dirty="0" err="1" smtClean="0"/>
              <a:t>Звісно</a:t>
            </a:r>
            <a:r>
              <a:rPr lang="ru-RU" dirty="0" smtClean="0"/>
              <a:t>, </a:t>
            </a:r>
            <a:r>
              <a:rPr lang="ru-RU" dirty="0" err="1" smtClean="0"/>
              <a:t>варіант</a:t>
            </a:r>
            <a:r>
              <a:rPr lang="ru-RU" dirty="0" smtClean="0"/>
              <a:t> </a:t>
            </a:r>
            <a:r>
              <a:rPr lang="ru-RU" dirty="0" err="1" smtClean="0"/>
              <a:t>має</a:t>
            </a:r>
            <a:r>
              <a:rPr lang="ru-RU" dirty="0" smtClean="0"/>
              <a:t> бути </a:t>
            </a:r>
            <a:r>
              <a:rPr lang="ru-RU" dirty="0" err="1" smtClean="0"/>
              <a:t>безпечним</a:t>
            </a:r>
            <a:r>
              <a:rPr lang="ru-RU" dirty="0" smtClean="0"/>
              <a:t> для </a:t>
            </a:r>
            <a:r>
              <a:rPr lang="ru-RU" dirty="0" err="1" smtClean="0"/>
              <a:t>неї</a:t>
            </a:r>
            <a:r>
              <a:rPr lang="ru-RU" dirty="0" smtClean="0"/>
              <a:t> та </a:t>
            </a:r>
            <a:r>
              <a:rPr lang="ru-RU" dirty="0" err="1" smtClean="0"/>
              <a:t>інших</a:t>
            </a:r>
            <a:r>
              <a:rPr lang="ru-RU" dirty="0" smtClean="0"/>
              <a:t>. </a:t>
            </a:r>
            <a:r>
              <a:rPr lang="ru-RU" dirty="0" err="1" smtClean="0"/>
              <a:t>Якщо</a:t>
            </a:r>
            <a:r>
              <a:rPr lang="ru-RU" dirty="0" smtClean="0"/>
              <a:t> </a:t>
            </a:r>
            <a:r>
              <a:rPr lang="ru-RU" dirty="0" err="1" smtClean="0"/>
              <a:t>потрібно</a:t>
            </a:r>
            <a:r>
              <a:rPr lang="ru-RU" dirty="0" smtClean="0"/>
              <a:t>, </a:t>
            </a:r>
            <a:r>
              <a:rPr lang="ru-RU" dirty="0" err="1" smtClean="0"/>
              <a:t>допоможи</a:t>
            </a:r>
            <a:r>
              <a:rPr lang="ru-RU" dirty="0" smtClean="0"/>
              <a:t> </a:t>
            </a:r>
            <a:r>
              <a:rPr lang="ru-RU" dirty="0" err="1" smtClean="0"/>
              <a:t>людині</a:t>
            </a:r>
            <a:r>
              <a:rPr lang="ru-RU" dirty="0" smtClean="0"/>
              <a:t> розбити </a:t>
            </a:r>
            <a:r>
              <a:rPr lang="ru-RU" dirty="0" err="1" smtClean="0"/>
              <a:t>вирішення</a:t>
            </a:r>
            <a:r>
              <a:rPr lang="ru-RU" dirty="0" smtClean="0"/>
              <a:t> </a:t>
            </a:r>
            <a:r>
              <a:rPr lang="ru-RU" dirty="0" err="1" smtClean="0"/>
              <a:t>проблеми</a:t>
            </a:r>
            <a:r>
              <a:rPr lang="ru-RU" dirty="0" smtClean="0"/>
              <a:t> на кроки. </a:t>
            </a:r>
            <a:r>
              <a:rPr lang="ru-RU" dirty="0" err="1" smtClean="0"/>
              <a:t>Якщо</a:t>
            </a:r>
            <a:r>
              <a:rPr lang="ru-RU" dirty="0" smtClean="0"/>
              <a:t> </a:t>
            </a:r>
            <a:r>
              <a:rPr lang="ru-RU" dirty="0" err="1" smtClean="0"/>
              <a:t>це</a:t>
            </a:r>
            <a:r>
              <a:rPr lang="ru-RU" dirty="0" smtClean="0"/>
              <a:t> </a:t>
            </a:r>
            <a:r>
              <a:rPr lang="ru-RU" dirty="0" err="1" smtClean="0"/>
              <a:t>рішення</a:t>
            </a:r>
            <a:r>
              <a:rPr lang="ru-RU" dirty="0" smtClean="0"/>
              <a:t> не </a:t>
            </a:r>
            <a:r>
              <a:rPr lang="ru-RU" dirty="0" err="1" smtClean="0"/>
              <a:t>допоможе</a:t>
            </a:r>
            <a:r>
              <a:rPr lang="ru-RU" dirty="0" smtClean="0"/>
              <a:t>, </a:t>
            </a:r>
            <a:r>
              <a:rPr lang="ru-RU" dirty="0" err="1" smtClean="0"/>
              <a:t>людина</a:t>
            </a:r>
            <a:r>
              <a:rPr lang="ru-RU" dirty="0" smtClean="0"/>
              <a:t> </a:t>
            </a:r>
            <a:r>
              <a:rPr lang="ru-RU" dirty="0" err="1" smtClean="0"/>
              <a:t>може</a:t>
            </a:r>
            <a:r>
              <a:rPr lang="ru-RU" dirty="0" smtClean="0"/>
              <a:t> </a:t>
            </a:r>
            <a:r>
              <a:rPr lang="ru-RU" dirty="0" err="1" smtClean="0"/>
              <a:t>повернутися</a:t>
            </a:r>
            <a:r>
              <a:rPr lang="ru-RU" dirty="0" smtClean="0"/>
              <a:t> до списку </a:t>
            </a:r>
            <a:r>
              <a:rPr lang="ru-RU" dirty="0" err="1" smtClean="0"/>
              <a:t>і</a:t>
            </a:r>
            <a:r>
              <a:rPr lang="ru-RU" dirty="0" smtClean="0"/>
              <a:t> </a:t>
            </a:r>
            <a:r>
              <a:rPr lang="ru-RU" dirty="0" err="1" smtClean="0"/>
              <a:t>спробувати</a:t>
            </a:r>
            <a:r>
              <a:rPr lang="ru-RU" dirty="0" smtClean="0"/>
              <a:t> </a:t>
            </a:r>
            <a:r>
              <a:rPr lang="ru-RU" dirty="0" err="1" smtClean="0"/>
              <a:t>щось</a:t>
            </a:r>
            <a:r>
              <a:rPr lang="ru-RU" dirty="0" smtClean="0"/>
              <a:t> </a:t>
            </a:r>
            <a:r>
              <a:rPr lang="ru-RU" dirty="0" err="1" smtClean="0"/>
              <a:t>інше</a:t>
            </a:r>
            <a:r>
              <a:rPr lang="ru-RU" dirty="0" smtClean="0"/>
              <a:t>.</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a:spLocks noGrp="1"/>
          </p:cNvSpPr>
          <p:nvPr>
            <p:ph type="subTitle" idx="1"/>
          </p:nvPr>
        </p:nvSpPr>
        <p:spPr>
          <a:xfrm>
            <a:off x="2339752" y="188640"/>
            <a:ext cx="6172200" cy="785682"/>
          </a:xfrm>
        </p:spPr>
        <p:txBody>
          <a:bodyPr>
            <a:normAutofit/>
          </a:bodyPr>
          <a:lstStyle/>
          <a:p>
            <a:pPr algn="ctr"/>
            <a:r>
              <a:rPr lang="uk-UA" sz="2800" dirty="0" smtClean="0">
                <a:solidFill>
                  <a:schemeClr val="accent2">
                    <a:lumMod val="75000"/>
                  </a:schemeClr>
                </a:solidFill>
              </a:rPr>
              <a:t>Вправа </a:t>
            </a:r>
            <a:r>
              <a:rPr lang="uk-UA" sz="2800" dirty="0" err="1" smtClean="0">
                <a:solidFill>
                  <a:schemeClr val="accent2">
                    <a:lumMod val="75000"/>
                  </a:schemeClr>
                </a:solidFill>
              </a:rPr>
              <a:t>“Дерево</a:t>
            </a:r>
            <a:r>
              <a:rPr lang="uk-UA" sz="2800" dirty="0" smtClean="0">
                <a:solidFill>
                  <a:schemeClr val="accent2">
                    <a:lumMod val="75000"/>
                  </a:schemeClr>
                </a:solidFill>
              </a:rPr>
              <a:t> </a:t>
            </a:r>
            <a:r>
              <a:rPr lang="uk-UA" sz="2800" dirty="0" err="1" smtClean="0">
                <a:solidFill>
                  <a:schemeClr val="accent2">
                    <a:lumMod val="75000"/>
                  </a:schemeClr>
                </a:solidFill>
              </a:rPr>
              <a:t>сили”</a:t>
            </a:r>
            <a:endParaRPr lang="uk-UA" sz="2800" dirty="0">
              <a:solidFill>
                <a:schemeClr val="accent2">
                  <a:lumMod val="75000"/>
                </a:schemeClr>
              </a:solidFill>
            </a:endParaRPr>
          </a:p>
        </p:txBody>
      </p:sp>
      <p:sp>
        <p:nvSpPr>
          <p:cNvPr id="3" name="Прямоугольник 2"/>
          <p:cNvSpPr/>
          <p:nvPr/>
        </p:nvSpPr>
        <p:spPr>
          <a:xfrm>
            <a:off x="2267744" y="1124744"/>
            <a:ext cx="3744416" cy="5539978"/>
          </a:xfrm>
          <a:prstGeom prst="rect">
            <a:avLst/>
          </a:prstGeom>
        </p:spPr>
        <p:txBody>
          <a:bodyPr wrap="square">
            <a:spAutoFit/>
          </a:bodyPr>
          <a:lstStyle/>
          <a:p>
            <a:r>
              <a:rPr lang="uk-UA" dirty="0" smtClean="0"/>
              <a:t> </a:t>
            </a:r>
            <a:r>
              <a:rPr lang="uk-UA" sz="1600" dirty="0" smtClean="0"/>
              <a:t>Візьміть великий аркуш паперу, А</a:t>
            </a:r>
            <a:r>
              <a:rPr lang="uk-UA" sz="1600" baseline="-25000" dirty="0" smtClean="0"/>
              <a:t>4</a:t>
            </a:r>
            <a:r>
              <a:rPr lang="uk-UA" sz="1600" dirty="0" smtClean="0"/>
              <a:t> або А</a:t>
            </a:r>
            <a:r>
              <a:rPr lang="uk-UA" sz="1600" baseline="-25000" dirty="0" smtClean="0"/>
              <a:t>3</a:t>
            </a:r>
            <a:r>
              <a:rPr lang="uk-UA" sz="1600" dirty="0" smtClean="0"/>
              <a:t>. Обведіть долоню і пальці руки, залишаючи відкритий простір на пальцях. Кисть – це буде стовбур вашого дерева, а пальці будуть гілками.</a:t>
            </a:r>
          </a:p>
          <a:p>
            <a:r>
              <a:rPr lang="uk-UA" sz="1600" dirty="0" smtClean="0"/>
              <a:t>Намалюйте більше гілок і листя на вашому дереві, вони повинні бути великими, щоб розмістити у них слова. На кожному листочку напишіть одну річ, яка допоможе вам подолати важкий час. Це можуть бути особисті сильні сторони, стратегії подолання, приємні дії або підтримуючі вас люди. Розфарбуйте дерево як забажаєте.</a:t>
            </a:r>
          </a:p>
          <a:p>
            <a:r>
              <a:rPr lang="uk-UA" sz="1600" dirty="0" smtClean="0"/>
              <a:t>  Чіткі і прості кроки цієї справи допомагають відчувати себе більш успішною і впевненим. Коли вам буде важко-пригадайте про дерево – опору і свої сильні сторони</a:t>
            </a:r>
            <a:endParaRPr lang="uk-UA" sz="1600" dirty="0"/>
          </a:p>
        </p:txBody>
      </p:sp>
      <p:pic>
        <p:nvPicPr>
          <p:cNvPr id="4" name="Рисунок 3" descr="дерево сили.jpg"/>
          <p:cNvPicPr>
            <a:picLocks noChangeAspect="1"/>
          </p:cNvPicPr>
          <p:nvPr/>
        </p:nvPicPr>
        <p:blipFill>
          <a:blip r:embed="rId2" cstate="print"/>
          <a:stretch>
            <a:fillRect/>
          </a:stretch>
        </p:blipFill>
        <p:spPr>
          <a:xfrm>
            <a:off x="5940152" y="1412776"/>
            <a:ext cx="3024336" cy="511256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a:spLocks noGrp="1"/>
          </p:cNvSpPr>
          <p:nvPr>
            <p:ph type="subTitle" idx="1"/>
          </p:nvPr>
        </p:nvSpPr>
        <p:spPr>
          <a:xfrm>
            <a:off x="2339752" y="188640"/>
            <a:ext cx="6172200" cy="1440160"/>
          </a:xfrm>
        </p:spPr>
        <p:txBody>
          <a:bodyPr>
            <a:normAutofit lnSpcReduction="10000"/>
          </a:bodyPr>
          <a:lstStyle/>
          <a:p>
            <a:r>
              <a:rPr lang="uk-UA" sz="3200" dirty="0" smtClean="0">
                <a:solidFill>
                  <a:schemeClr val="accent2">
                    <a:lumMod val="75000"/>
                  </a:schemeClr>
                </a:solidFill>
              </a:rPr>
              <a:t>Ми не здатні уникнути стресу, але захистити ментальне здоров’я можна. </a:t>
            </a:r>
          </a:p>
          <a:p>
            <a:endParaRPr lang="uk-UA" dirty="0"/>
          </a:p>
        </p:txBody>
      </p:sp>
      <p:pic>
        <p:nvPicPr>
          <p:cNvPr id="3" name="Рисунок 2" descr="unnamed-file.jpeg"/>
          <p:cNvPicPr/>
          <p:nvPr/>
        </p:nvPicPr>
        <p:blipFill>
          <a:blip r:embed="rId2" cstate="print"/>
          <a:stretch>
            <a:fillRect/>
          </a:stretch>
        </p:blipFill>
        <p:spPr>
          <a:xfrm>
            <a:off x="2267744" y="1700808"/>
            <a:ext cx="6552728" cy="48615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979712" y="66110"/>
            <a:ext cx="6768752" cy="3785652"/>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uk-UA" sz="16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Більше року українці живуть в реаліях війни, виборюючи перемогу та відстоюючи незалежність держави. Щоденні випробовування стали для багатьох нормою життя, люди певною мірою адаптувалися до звуків сирен, аварійних відключень електроенергії та опалення.</a:t>
            </a:r>
            <a:endParaRPr kumimoji="0" lang="uk-UA"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uk-UA" sz="16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Сучасне життя неможливо уявити без стресів, </a:t>
            </a:r>
            <a:r>
              <a:rPr kumimoji="0" lang="uk-UA" sz="160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дедлайнів</a:t>
            </a:r>
            <a:r>
              <a:rPr kumimoji="0" lang="uk-UA" sz="16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 тривожних новин. А коли до цього додаються внутрішні переживання, складні діагнози, майбутні зміни  в способі життя, занепокоєння за близьких та неопрацьовані травми — якість життя стрімко знижується.</a:t>
            </a:r>
            <a:endParaRPr kumimoji="0" lang="uk-UA"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uk-UA" sz="16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Результатом хронічного емоційного напруження стають </a:t>
            </a:r>
            <a:r>
              <a:rPr kumimoji="0" lang="uk-UA" sz="160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адреналові</a:t>
            </a:r>
            <a:r>
              <a:rPr kumimoji="0" lang="uk-UA" sz="16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кризи, психосоматичні розлади , депресія, гострі та </a:t>
            </a:r>
            <a:r>
              <a:rPr kumimoji="0" lang="uk-UA" sz="160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генералізовані</a:t>
            </a:r>
            <a:r>
              <a:rPr kumimoji="0" lang="uk-UA" sz="16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тривожні розлади.</a:t>
            </a:r>
            <a:endParaRPr kumimoji="0" lang="uk-UA"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16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Як врівноважити свій  емоційний  фон?</a:t>
            </a:r>
            <a:endParaRPr kumimoji="0" lang="uk-UA"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16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Як підтримати близьку людину?</a:t>
            </a:r>
            <a:endParaRPr kumimoji="0" lang="uk-UA"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16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Як правильно заспокоїти дитину коли їй страшно?</a:t>
            </a:r>
          </a:p>
          <a:p>
            <a:pPr marL="0" marR="0" lvl="0" indent="0" algn="l" defTabSz="914400" rtl="0" eaLnBrk="0" fontAlgn="base" latinLnBrk="0" hangingPunct="0">
              <a:lnSpc>
                <a:spcPct val="100000"/>
              </a:lnSpc>
              <a:spcBef>
                <a:spcPct val="0"/>
              </a:spcBef>
              <a:spcAft>
                <a:spcPct val="0"/>
              </a:spcAft>
              <a:buClrTx/>
              <a:buSzTx/>
              <a:tabLst>
                <a:tab pos="457200" algn="l"/>
              </a:tabLst>
            </a:pPr>
            <a:r>
              <a:rPr lang="uk-UA" sz="1600" dirty="0" smtClean="0">
                <a:solidFill>
                  <a:srgbClr val="000000"/>
                </a:solidFill>
                <a:latin typeface="Times New Roman" pitchFamily="18" charset="0"/>
                <a:cs typeface="Times New Roman" pitchFamily="18" charset="0"/>
              </a:rPr>
              <a:t>Про це сьогоднішні практикум</a:t>
            </a:r>
            <a:endParaRPr kumimoji="0" lang="uk-UA" sz="160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Resilience_001-728x484.jpeg"/>
          <p:cNvPicPr/>
          <p:nvPr/>
        </p:nvPicPr>
        <p:blipFill>
          <a:blip r:embed="rId2" cstate="print"/>
          <a:stretch>
            <a:fillRect/>
          </a:stretch>
        </p:blipFill>
        <p:spPr>
          <a:xfrm>
            <a:off x="2339753" y="3933056"/>
            <a:ext cx="5832648" cy="28083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2267744" y="980728"/>
            <a:ext cx="6624736" cy="5544701"/>
          </a:xfrm>
          <a:prstGeom prst="rect">
            <a:avLst/>
          </a:prstGeom>
          <a:noFill/>
          <a:ln w="9525">
            <a:noFill/>
            <a:miter lim="800000"/>
            <a:headEnd/>
            <a:tailEnd/>
          </a:ln>
        </p:spPr>
      </p:pic>
      <p:sp>
        <p:nvSpPr>
          <p:cNvPr id="3" name="Подзаголовок 2"/>
          <p:cNvSpPr>
            <a:spLocks noGrp="1"/>
          </p:cNvSpPr>
          <p:nvPr>
            <p:ph type="subTitle" idx="1"/>
          </p:nvPr>
        </p:nvSpPr>
        <p:spPr>
          <a:xfrm>
            <a:off x="2339752" y="188640"/>
            <a:ext cx="6172200" cy="785682"/>
          </a:xfrm>
        </p:spPr>
        <p:txBody>
          <a:bodyPr>
            <a:normAutofit/>
          </a:bodyPr>
          <a:lstStyle/>
          <a:p>
            <a:pPr algn="ctr"/>
            <a:r>
              <a:rPr lang="uk-UA" sz="4000" dirty="0" smtClean="0">
                <a:solidFill>
                  <a:schemeClr val="accent1">
                    <a:lumMod val="75000"/>
                  </a:schemeClr>
                </a:solidFill>
              </a:rPr>
              <a:t>Турбота про себе</a:t>
            </a:r>
            <a:endParaRPr lang="uk-UA" sz="4000" dirty="0">
              <a:solidFill>
                <a:schemeClr val="accent1">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a:spLocks noGrp="1"/>
          </p:cNvSpPr>
          <p:nvPr>
            <p:ph type="subTitle" idx="1"/>
          </p:nvPr>
        </p:nvSpPr>
        <p:spPr>
          <a:xfrm>
            <a:off x="2339752" y="188640"/>
            <a:ext cx="6172200" cy="785682"/>
          </a:xfrm>
        </p:spPr>
        <p:txBody>
          <a:bodyPr>
            <a:normAutofit/>
          </a:bodyPr>
          <a:lstStyle/>
          <a:p>
            <a:pPr algn="ctr"/>
            <a:r>
              <a:rPr lang="uk-UA" sz="2800" dirty="0" smtClean="0">
                <a:solidFill>
                  <a:schemeClr val="accent2">
                    <a:lumMod val="75000"/>
                  </a:schemeClr>
                </a:solidFill>
              </a:rPr>
              <a:t>Техніка  </a:t>
            </a:r>
            <a:r>
              <a:rPr lang="uk-UA" sz="2800" dirty="0" err="1" smtClean="0">
                <a:solidFill>
                  <a:schemeClr val="accent2">
                    <a:lumMod val="75000"/>
                  </a:schemeClr>
                </a:solidFill>
              </a:rPr>
              <a:t>“Повільне</a:t>
            </a:r>
            <a:r>
              <a:rPr lang="uk-UA" sz="2800" dirty="0" smtClean="0">
                <a:solidFill>
                  <a:schemeClr val="accent2">
                    <a:lumMod val="75000"/>
                  </a:schemeClr>
                </a:solidFill>
              </a:rPr>
              <a:t> </a:t>
            </a:r>
            <a:r>
              <a:rPr lang="uk-UA" sz="2800" dirty="0" err="1" smtClean="0">
                <a:solidFill>
                  <a:schemeClr val="accent2">
                    <a:lumMod val="75000"/>
                  </a:schemeClr>
                </a:solidFill>
              </a:rPr>
              <a:t>дихання”</a:t>
            </a:r>
            <a:endParaRPr lang="uk-UA" sz="2800" dirty="0">
              <a:solidFill>
                <a:schemeClr val="accent2">
                  <a:lumMod val="75000"/>
                </a:schemeClr>
              </a:solidFill>
            </a:endParaRPr>
          </a:p>
        </p:txBody>
      </p:sp>
      <p:pic>
        <p:nvPicPr>
          <p:cNvPr id="3" name="Рисунок 2"/>
          <p:cNvPicPr/>
          <p:nvPr/>
        </p:nvPicPr>
        <p:blipFill>
          <a:blip r:embed="rId2" cstate="print"/>
          <a:srcRect/>
          <a:stretch>
            <a:fillRect/>
          </a:stretch>
        </p:blipFill>
        <p:spPr bwMode="auto">
          <a:xfrm>
            <a:off x="2267744" y="1196752"/>
            <a:ext cx="6696829" cy="5400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a:spLocks noGrp="1"/>
          </p:cNvSpPr>
          <p:nvPr>
            <p:ph type="subTitle" idx="1"/>
          </p:nvPr>
        </p:nvSpPr>
        <p:spPr>
          <a:xfrm>
            <a:off x="2339752" y="188640"/>
            <a:ext cx="6172200" cy="785682"/>
          </a:xfrm>
        </p:spPr>
        <p:txBody>
          <a:bodyPr>
            <a:noAutofit/>
          </a:bodyPr>
          <a:lstStyle/>
          <a:p>
            <a:r>
              <a:rPr lang="uk-UA" sz="2400" dirty="0" smtClean="0">
                <a:solidFill>
                  <a:schemeClr val="accent1">
                    <a:lumMod val="75000"/>
                  </a:schemeClr>
                </a:solidFill>
              </a:rPr>
              <a:t>Техніка заземлення при надмірних емоціях</a:t>
            </a:r>
            <a:endParaRPr lang="uk-UA" sz="2400" dirty="0">
              <a:solidFill>
                <a:schemeClr val="accent1">
                  <a:lumMod val="75000"/>
                </a:schemeClr>
              </a:solidFill>
            </a:endParaRPr>
          </a:p>
        </p:txBody>
      </p:sp>
      <p:pic>
        <p:nvPicPr>
          <p:cNvPr id="3" name="Рисунок 2"/>
          <p:cNvPicPr/>
          <p:nvPr/>
        </p:nvPicPr>
        <p:blipFill>
          <a:blip r:embed="rId2" cstate="print"/>
          <a:srcRect/>
          <a:stretch>
            <a:fillRect/>
          </a:stretch>
        </p:blipFill>
        <p:spPr bwMode="auto">
          <a:xfrm>
            <a:off x="2123728" y="1052736"/>
            <a:ext cx="6696744" cy="566124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cstate="print"/>
          <a:srcRect/>
          <a:stretch>
            <a:fillRect/>
          </a:stretch>
        </p:blipFill>
        <p:spPr bwMode="auto">
          <a:xfrm>
            <a:off x="2195736" y="116632"/>
            <a:ext cx="6552728" cy="648072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a:spLocks noGrp="1"/>
          </p:cNvSpPr>
          <p:nvPr>
            <p:ph type="subTitle" idx="1"/>
          </p:nvPr>
        </p:nvSpPr>
        <p:spPr>
          <a:xfrm>
            <a:off x="2339752" y="188640"/>
            <a:ext cx="6172200" cy="785682"/>
          </a:xfrm>
        </p:spPr>
        <p:txBody>
          <a:bodyPr/>
          <a:lstStyle/>
          <a:p>
            <a:pPr lvl="0" algn="ctr"/>
            <a:r>
              <a:rPr lang="uk-UA" sz="2800" dirty="0" smtClean="0">
                <a:solidFill>
                  <a:schemeClr val="accent1">
                    <a:lumMod val="75000"/>
                  </a:schemeClr>
                </a:solidFill>
                <a:latin typeface="Arial" pitchFamily="34" charset="0"/>
                <a:ea typeface="Times New Roman" pitchFamily="18" charset="0"/>
                <a:cs typeface="Arial" pitchFamily="34" charset="0"/>
              </a:rPr>
              <a:t>Вправа </a:t>
            </a:r>
            <a:r>
              <a:rPr lang="uk-UA" sz="2800" dirty="0" err="1" smtClean="0">
                <a:solidFill>
                  <a:schemeClr val="accent1">
                    <a:lumMod val="75000"/>
                  </a:schemeClr>
                </a:solidFill>
                <a:latin typeface="Arial" pitchFamily="34" charset="0"/>
                <a:ea typeface="Times New Roman" pitchFamily="18" charset="0"/>
                <a:cs typeface="Arial" pitchFamily="34" charset="0"/>
              </a:rPr>
              <a:t>“Гримаси”</a:t>
            </a:r>
            <a:endParaRPr lang="uk-UA" sz="2800" dirty="0" smtClean="0">
              <a:solidFill>
                <a:schemeClr val="accent1">
                  <a:lumMod val="75000"/>
                </a:schemeClr>
              </a:solidFill>
              <a:latin typeface="Arial" pitchFamily="34" charset="0"/>
              <a:ea typeface="Times New Roman" pitchFamily="18" charset="0"/>
              <a:cs typeface="Arial" pitchFamily="34" charset="0"/>
            </a:endParaRPr>
          </a:p>
          <a:p>
            <a:endParaRPr lang="uk-UA" dirty="0"/>
          </a:p>
        </p:txBody>
      </p:sp>
      <p:sp>
        <p:nvSpPr>
          <p:cNvPr id="15361" name="Rectangle 1"/>
          <p:cNvSpPr>
            <a:spLocks noChangeArrowheads="1"/>
          </p:cNvSpPr>
          <p:nvPr/>
        </p:nvSpPr>
        <p:spPr bwMode="auto">
          <a:xfrm>
            <a:off x="2411760" y="4832866"/>
            <a:ext cx="662473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Скорчіть</a:t>
            </a:r>
            <a:r>
              <a:rPr kumimoji="0" lang="uk-UA" sz="14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гримасу. Уявіть, що ви хочете когось налякати, а ще постарайтеся видати дивний звук. Ця вправа значно серйозніша, ніж здається. Вона не тільки для того, щоби ви розсміялися. У той момент, коли ми рухаємо очима чи залучаємо міміку, впливаємо на черепно-мозкові нерви, які допомагають повернути спокій. Ми охолоджуємо напруженість нашої симпатичної системи.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images - 2023-08-28T012634.159.jpg"/>
          <p:cNvPicPr>
            <a:picLocks noChangeAspect="1"/>
          </p:cNvPicPr>
          <p:nvPr/>
        </p:nvPicPr>
        <p:blipFill>
          <a:blip r:embed="rId2" cstate="print"/>
          <a:stretch>
            <a:fillRect/>
          </a:stretch>
        </p:blipFill>
        <p:spPr>
          <a:xfrm>
            <a:off x="2267744" y="1196752"/>
            <a:ext cx="6336704" cy="30085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a:spLocks noGrp="1"/>
          </p:cNvSpPr>
          <p:nvPr>
            <p:ph type="subTitle" idx="1"/>
          </p:nvPr>
        </p:nvSpPr>
        <p:spPr>
          <a:xfrm>
            <a:off x="2339752" y="188640"/>
            <a:ext cx="6172200" cy="785682"/>
          </a:xfrm>
        </p:spPr>
        <p:txBody>
          <a:bodyPr>
            <a:normAutofit/>
          </a:bodyPr>
          <a:lstStyle/>
          <a:p>
            <a:pPr algn="ctr"/>
            <a:r>
              <a:rPr lang="uk-UA" sz="3600" dirty="0" smtClean="0">
                <a:solidFill>
                  <a:schemeClr val="tx2">
                    <a:lumMod val="75000"/>
                  </a:schemeClr>
                </a:solidFill>
              </a:rPr>
              <a:t>Твої цінності</a:t>
            </a:r>
            <a:endParaRPr lang="uk-UA" sz="3600" dirty="0">
              <a:solidFill>
                <a:schemeClr val="tx2">
                  <a:lumMod val="75000"/>
                </a:schemeClr>
              </a:solidFill>
            </a:endParaRPr>
          </a:p>
        </p:txBody>
      </p:sp>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11267" name="Rectangle 3"/>
          <p:cNvSpPr>
            <a:spLocks noChangeArrowheads="1"/>
          </p:cNvSpPr>
          <p:nvPr/>
        </p:nvSpPr>
        <p:spPr bwMode="auto">
          <a:xfrm>
            <a:off x="2195736" y="788219"/>
            <a:ext cx="6696744" cy="6001643"/>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55600" algn="l"/>
              </a:tabLst>
            </a:pPr>
            <a:r>
              <a:rPr kumimoji="0" lang="uk-UA" sz="1600" b="0" i="0" u="none" strike="noStrike" cap="none" normalizeH="0" baseline="0" dirty="0" smtClean="0">
                <a:ln>
                  <a:noFill/>
                </a:ln>
                <a:effectLst/>
                <a:latin typeface="Arial" pitchFamily="34" charset="0"/>
                <a:ea typeface="Tahoma" pitchFamily="34" charset="0"/>
                <a:cs typeface="Arial" pitchFamily="34" charset="0"/>
              </a:rPr>
              <a:t>Цінності визначають, якою людиною ти хочеш бути, як хочеш ставитися до </a:t>
            </a:r>
            <a:r>
              <a:rPr lang="uk-UA" sz="1600" dirty="0" smtClean="0">
                <a:latin typeface="Arial" pitchFamily="34" charset="0"/>
                <a:ea typeface="Tahoma" pitchFamily="34" charset="0"/>
                <a:cs typeface="Arial" pitchFamily="34" charset="0"/>
              </a:rPr>
              <a:t>людей, що оточують і світу, яким сенсом хочеш наповнити своє життя.</a:t>
            </a:r>
            <a:endParaRPr lang="uk-UA" sz="1600" dirty="0" smtClean="0">
              <a:latin typeface="Arial" pitchFamily="34" charset="0"/>
              <a:cs typeface="Arial" pitchFamily="34" charset="0"/>
            </a:endParaRPr>
          </a:p>
          <a:p>
            <a:pPr lvl="0" eaLnBrk="0" fontAlgn="base" hangingPunct="0">
              <a:spcBef>
                <a:spcPct val="0"/>
              </a:spcBef>
              <a:spcAft>
                <a:spcPct val="0"/>
              </a:spcAft>
              <a:tabLst>
                <a:tab pos="355600" algn="l"/>
              </a:tabLst>
            </a:pPr>
            <a:r>
              <a:rPr lang="uk-UA" sz="1600" dirty="0" smtClean="0">
                <a:latin typeface="Arial" pitchFamily="34" charset="0"/>
                <a:ea typeface="Tahoma" pitchFamily="34" charset="0"/>
                <a:cs typeface="Arial" pitchFamily="34" charset="0"/>
              </a:rPr>
              <a:t>Чому вони такі важливі для стійкості, що стоять першим пунктом?</a:t>
            </a:r>
            <a:endParaRPr lang="uk-UA" sz="1600" dirty="0" smtClean="0">
              <a:latin typeface="Arial" pitchFamily="34" charset="0"/>
              <a:cs typeface="Arial" pitchFamily="34" charset="0"/>
            </a:endParaRPr>
          </a:p>
          <a:p>
            <a:pPr lvl="0" eaLnBrk="0" fontAlgn="base" hangingPunct="0">
              <a:spcBef>
                <a:spcPct val="0"/>
              </a:spcBef>
              <a:spcAft>
                <a:spcPct val="0"/>
              </a:spcAft>
              <a:tabLst>
                <a:tab pos="355600" algn="l"/>
              </a:tabLst>
            </a:pPr>
            <a:r>
              <a:rPr lang="uk-UA" sz="1600" dirty="0" smtClean="0">
                <a:latin typeface="Arial" pitchFamily="34" charset="0"/>
                <a:ea typeface="Tahoma" pitchFamily="34" charset="0"/>
                <a:cs typeface="Arial" pitchFamily="34" charset="0"/>
              </a:rPr>
              <a:t>Як показує життя, ми не можемо повністю впливати на свою долю. Є й буде багато чинників, що заважатимуть нам жити так, як хочеться. Або взагалі заважатимуть жити.</a:t>
            </a:r>
            <a:endParaRPr lang="uk-UA" sz="1600" dirty="0" smtClean="0">
              <a:latin typeface="Arial" pitchFamily="34" charset="0"/>
              <a:cs typeface="Arial" pitchFamily="34" charset="0"/>
            </a:endParaRPr>
          </a:p>
          <a:p>
            <a:pPr lvl="0" eaLnBrk="0" fontAlgn="base" hangingPunct="0">
              <a:spcBef>
                <a:spcPct val="0"/>
              </a:spcBef>
              <a:spcAft>
                <a:spcPct val="0"/>
              </a:spcAft>
              <a:tabLst>
                <a:tab pos="355600" algn="l"/>
              </a:tabLst>
            </a:pPr>
            <a:r>
              <a:rPr lang="uk-UA" sz="1600" dirty="0" smtClean="0">
                <a:latin typeface="Arial" pitchFamily="34" charset="0"/>
                <a:ea typeface="Tahoma" pitchFamily="34" charset="0"/>
                <a:cs typeface="Arial" pitchFamily="34" charset="0"/>
              </a:rPr>
              <a:t>Але якщо в тебе є цінності, ти не втратиш сенсу прокидатися, вставати й рухатися далі. У тебе завжди буде відповідь, заради чого ти стараєшся й не опускаєш рук.</a:t>
            </a:r>
            <a:endParaRPr lang="uk-UA" sz="1600" dirty="0" smtClean="0">
              <a:latin typeface="Arial" pitchFamily="34" charset="0"/>
              <a:cs typeface="Arial" pitchFamily="34" charset="0"/>
            </a:endParaRPr>
          </a:p>
          <a:p>
            <a:pPr lvl="0" eaLnBrk="0" fontAlgn="base" hangingPunct="0">
              <a:spcBef>
                <a:spcPct val="0"/>
              </a:spcBef>
              <a:spcAft>
                <a:spcPct val="0"/>
              </a:spcAft>
              <a:tabLst>
                <a:tab pos="355600" algn="l"/>
              </a:tabLst>
            </a:pPr>
            <a:r>
              <a:rPr lang="uk-UA" sz="1600" dirty="0" smtClean="0">
                <a:latin typeface="Arial" pitchFamily="34" charset="0"/>
                <a:ea typeface="Tahoma" pitchFamily="34" charset="0"/>
                <a:cs typeface="Arial" pitchFamily="34" charset="0"/>
              </a:rPr>
              <a:t>Як визначити цінності й що з ними робити?</a:t>
            </a:r>
            <a:endParaRPr lang="uk-UA" sz="1600" dirty="0" smtClean="0">
              <a:latin typeface="Arial" pitchFamily="34" charset="0"/>
              <a:cs typeface="Arial" pitchFamily="34" charset="0"/>
            </a:endParaRPr>
          </a:p>
          <a:p>
            <a:pPr lvl="0" eaLnBrk="0" fontAlgn="base" hangingPunct="0">
              <a:spcBef>
                <a:spcPct val="0"/>
              </a:spcBef>
              <a:spcAft>
                <a:spcPct val="0"/>
              </a:spcAft>
              <a:tabLst>
                <a:tab pos="355600" algn="l"/>
              </a:tabLst>
            </a:pPr>
            <a:r>
              <a:rPr lang="uk-UA" sz="1600" dirty="0" smtClean="0">
                <a:latin typeface="Arial" pitchFamily="34" charset="0"/>
                <a:ea typeface="Tahoma" pitchFamily="34" charset="0"/>
                <a:cs typeface="Arial" pitchFamily="34" charset="0"/>
              </a:rPr>
              <a:t> • Подумай, якою людиною ти хочеш</a:t>
            </a:r>
            <a:endParaRPr lang="uk-UA" sz="1600" dirty="0" smtClean="0">
              <a:latin typeface="Arial" pitchFamily="34" charset="0"/>
              <a:cs typeface="Arial" pitchFamily="34" charset="0"/>
            </a:endParaRPr>
          </a:p>
          <a:p>
            <a:r>
              <a:rPr lang="uk-UA" sz="1600" dirty="0" smtClean="0">
                <a:latin typeface="Times New Roman" pitchFamily="18" charset="0"/>
                <a:ea typeface="Tahoma" pitchFamily="34" charset="0"/>
                <a:cs typeface="Times New Roman" pitchFamily="18" charset="0"/>
              </a:rPr>
              <a:t> </a:t>
            </a:r>
            <a:r>
              <a:rPr lang="uk-UA" sz="1600" dirty="0" smtClean="0">
                <a:latin typeface="Arial" pitchFamily="34" charset="0"/>
                <a:ea typeface="Tahoma" pitchFamily="34" charset="0"/>
                <a:cs typeface="Arial" pitchFamily="34" charset="0"/>
              </a:rPr>
              <a:t>бути?                                                                                                     Запиши собі </a:t>
            </a:r>
            <a:r>
              <a:rPr lang="uk-UA" sz="1600" dirty="0" smtClean="0"/>
              <a:t>три-чотири якості. </a:t>
            </a:r>
            <a:r>
              <a:rPr lang="uk-UA" sz="1600" dirty="0" err="1" smtClean="0"/>
              <a:t>Сміливіть</a:t>
            </a:r>
            <a:r>
              <a:rPr lang="uk-UA" sz="1600" dirty="0" smtClean="0"/>
              <a:t>? Щедрість? Наполегливість? Відданість? Обирати тобі. </a:t>
            </a:r>
          </a:p>
          <a:p>
            <a:r>
              <a:rPr lang="uk-UA" sz="1600" dirty="0" smtClean="0"/>
              <a:t>Можливо, тебе захоплює якась людина — можна підгледіти якості в неї.</a:t>
            </a:r>
          </a:p>
          <a:p>
            <a:pPr lvl="0"/>
            <a:r>
              <a:rPr lang="uk-UA" sz="1600" dirty="0" smtClean="0"/>
              <a:t>З часом і досвідом цінності можуть змінюватися, це нормально.</a:t>
            </a:r>
          </a:p>
          <a:p>
            <a:pPr lvl="0"/>
            <a:r>
              <a:rPr lang="uk-UA" sz="1600" dirty="0" smtClean="0"/>
              <a:t>Подумай, які події ти хочеш пережити у своєму житті?</a:t>
            </a:r>
          </a:p>
          <a:p>
            <a:r>
              <a:rPr lang="uk-UA" sz="1600" dirty="0" smtClean="0"/>
              <a:t>Які стосунки з людьми хочеш би мати? Якою людиною треба бути і як жити, щоб переживати таке? Відповідь на це запитання допоможе сформувати цінності.</a:t>
            </a:r>
          </a:p>
          <a:p>
            <a:pPr lvl="0" eaLnBrk="0" fontAlgn="base" hangingPunct="0">
              <a:spcBef>
                <a:spcPct val="0"/>
              </a:spcBef>
              <a:spcAft>
                <a:spcPct val="0"/>
              </a:spcAft>
              <a:tabLst>
                <a:tab pos="355600" algn="l"/>
              </a:tabLst>
            </a:pPr>
            <a:endParaRPr lang="uk-UA" sz="1600" dirty="0" smtClean="0">
              <a:latin typeface="Arial" pitchFamily="34" charset="0"/>
              <a:cs typeface="Arial" pitchFamily="34" charset="0"/>
            </a:endParaRPr>
          </a:p>
          <a:p>
            <a:pPr lvl="0" fontAlgn="base">
              <a:spcBef>
                <a:spcPct val="0"/>
              </a:spcBef>
              <a:spcAft>
                <a:spcPct val="0"/>
              </a:spcAft>
              <a:tabLst>
                <a:tab pos="355600" algn="l"/>
              </a:tabLst>
            </a:pPr>
            <a:endParaRPr kumimoji="0" lang="uk-UA" sz="16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a:spLocks noGrp="1"/>
          </p:cNvSpPr>
          <p:nvPr>
            <p:ph type="subTitle" idx="1"/>
          </p:nvPr>
        </p:nvSpPr>
        <p:spPr>
          <a:xfrm>
            <a:off x="2339752" y="116632"/>
            <a:ext cx="6172200" cy="1008112"/>
          </a:xfrm>
        </p:spPr>
        <p:txBody>
          <a:bodyPr>
            <a:noAutofit/>
          </a:bodyPr>
          <a:lstStyle/>
          <a:p>
            <a:pPr algn="ctr"/>
            <a:r>
              <a:rPr lang="uk-UA" sz="3200" dirty="0" smtClean="0">
                <a:solidFill>
                  <a:schemeClr val="accent1">
                    <a:lumMod val="75000"/>
                  </a:schemeClr>
                </a:solidFill>
              </a:rPr>
              <a:t>Турбота про мозок і ментальні ресурси</a:t>
            </a:r>
            <a:endParaRPr lang="uk-UA" sz="3200" dirty="0">
              <a:solidFill>
                <a:schemeClr val="accent1">
                  <a:lumMod val="75000"/>
                </a:schemeClr>
              </a:solidFill>
            </a:endParaRPr>
          </a:p>
        </p:txBody>
      </p:sp>
      <p:sp>
        <p:nvSpPr>
          <p:cNvPr id="11265" name="Rectangle 1"/>
          <p:cNvSpPr>
            <a:spLocks noChangeArrowheads="1"/>
          </p:cNvSpPr>
          <p:nvPr/>
        </p:nvSpPr>
        <p:spPr bwMode="auto">
          <a:xfrm>
            <a:off x="2123728" y="1112891"/>
            <a:ext cx="6912768" cy="5755422"/>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endParaRPr lang="uk-UA" sz="1400" dirty="0" smtClean="0"/>
          </a:p>
          <a:p>
            <a:endParaRPr lang="uk-UA" sz="1400" dirty="0" smtClean="0"/>
          </a:p>
          <a:p>
            <a:pPr lvl="0" fontAlgn="base">
              <a:spcBef>
                <a:spcPct val="0"/>
              </a:spcBef>
              <a:spcAft>
                <a:spcPct val="0"/>
              </a:spcAft>
              <a:tabLst>
                <a:tab pos="355600" algn="l"/>
              </a:tabLst>
            </a:pPr>
            <a:r>
              <a:rPr lang="uk-UA" sz="1400" dirty="0" smtClean="0"/>
              <a:t> </a:t>
            </a:r>
          </a:p>
          <a:p>
            <a:pPr lvl="0" fontAlgn="base">
              <a:spcBef>
                <a:spcPct val="0"/>
              </a:spcBef>
              <a:spcAft>
                <a:spcPct val="0"/>
              </a:spcAft>
              <a:tabLst>
                <a:tab pos="355600" algn="l"/>
              </a:tabLst>
            </a:pPr>
            <a:r>
              <a:rPr lang="uk-UA" sz="1400" dirty="0" smtClean="0"/>
              <a:t> </a:t>
            </a:r>
            <a:r>
              <a:rPr lang="uk-UA" sz="1400" dirty="0" smtClean="0">
                <a:latin typeface="Arial" pitchFamily="34" charset="0"/>
                <a:ea typeface="Tahoma" pitchFamily="34" charset="0"/>
                <a:cs typeface="Arial" pitchFamily="34" charset="0"/>
              </a:rPr>
              <a:t>Спробуй додати в життя ці прості звички. Вони допоможуть поповнювати ментальні ресурси:</a:t>
            </a:r>
            <a:endParaRPr lang="uk-UA" sz="1400" dirty="0" smtClean="0">
              <a:latin typeface="Arial" pitchFamily="34" charset="0"/>
              <a:cs typeface="Arial" pitchFamily="34" charset="0"/>
            </a:endParaRPr>
          </a:p>
          <a:p>
            <a:pPr lvl="0" eaLnBrk="0" fontAlgn="base" hangingPunct="0">
              <a:spcBef>
                <a:spcPct val="0"/>
              </a:spcBef>
              <a:spcAft>
                <a:spcPct val="0"/>
              </a:spcAft>
              <a:buFontTx/>
              <a:buChar char="•"/>
              <a:tabLst>
                <a:tab pos="355600" algn="l"/>
              </a:tabLst>
            </a:pPr>
            <a:r>
              <a:rPr lang="uk-UA" sz="1400" dirty="0" smtClean="0">
                <a:latin typeface="Arial" pitchFamily="34" charset="0"/>
                <a:ea typeface="Tahoma" pitchFamily="34" charset="0"/>
                <a:cs typeface="Arial" pitchFamily="34" charset="0"/>
              </a:rPr>
              <a:t>Намагайся достатньо спати. Не забувай провітрювати кімнату перед сном.</a:t>
            </a:r>
            <a:endParaRPr lang="uk-UA" sz="1400" dirty="0" smtClean="0">
              <a:latin typeface="Arial" pitchFamily="34" charset="0"/>
              <a:cs typeface="Arial" pitchFamily="34" charset="0"/>
            </a:endParaRPr>
          </a:p>
          <a:p>
            <a:pPr lvl="0" eaLnBrk="0" fontAlgn="base" hangingPunct="0">
              <a:spcBef>
                <a:spcPct val="0"/>
              </a:spcBef>
              <a:spcAft>
                <a:spcPct val="0"/>
              </a:spcAft>
              <a:buFontTx/>
              <a:buChar char="•"/>
              <a:tabLst>
                <a:tab pos="355600" algn="l"/>
              </a:tabLst>
            </a:pPr>
            <a:r>
              <a:rPr lang="uk-UA" sz="1400" dirty="0" smtClean="0">
                <a:latin typeface="Arial" pitchFamily="34" charset="0"/>
                <a:ea typeface="Tahoma" pitchFamily="34" charset="0"/>
                <a:cs typeface="Arial" pitchFamily="34" charset="0"/>
              </a:rPr>
              <a:t>Не читай новин зранку й перед сном. Хоча б спробуй.</a:t>
            </a:r>
            <a:endParaRPr lang="uk-UA" sz="1400" dirty="0" smtClean="0">
              <a:latin typeface="Arial" pitchFamily="34" charset="0"/>
              <a:cs typeface="Arial" pitchFamily="34" charset="0"/>
            </a:endParaRPr>
          </a:p>
          <a:p>
            <a:pPr lvl="0" eaLnBrk="0" fontAlgn="base" hangingPunct="0">
              <a:spcBef>
                <a:spcPct val="0"/>
              </a:spcBef>
              <a:spcAft>
                <a:spcPct val="0"/>
              </a:spcAft>
              <a:buFontTx/>
              <a:buChar char="•"/>
              <a:tabLst>
                <a:tab pos="355600" algn="l"/>
              </a:tabLst>
            </a:pPr>
            <a:r>
              <a:rPr lang="uk-UA" sz="1400" dirty="0" smtClean="0">
                <a:latin typeface="Arial" pitchFamily="34" charset="0"/>
                <a:ea typeface="Tahoma" pitchFamily="34" charset="0"/>
                <a:cs typeface="Arial" pitchFamily="34" charset="0"/>
              </a:rPr>
              <a:t>Переглянь свій інформаційний раціон і викинь із нього контент, що не несе</a:t>
            </a:r>
            <a:endParaRPr lang="uk-UA" sz="1400" dirty="0" smtClean="0">
              <a:latin typeface="Arial" pitchFamily="34" charset="0"/>
              <a:cs typeface="Arial" pitchFamily="34" charset="0"/>
            </a:endParaRPr>
          </a:p>
          <a:p>
            <a:pPr lvl="0" eaLnBrk="0" fontAlgn="base" hangingPunct="0">
              <a:spcBef>
                <a:spcPct val="0"/>
              </a:spcBef>
              <a:spcAft>
                <a:spcPct val="0"/>
              </a:spcAft>
              <a:tabLst>
                <a:tab pos="355600" algn="l"/>
              </a:tabLst>
            </a:pPr>
            <a:r>
              <a:rPr lang="uk-UA" sz="1400" dirty="0" smtClean="0">
                <a:latin typeface="Arial" pitchFamily="34" charset="0"/>
                <a:ea typeface="Tahoma" pitchFamily="34" charset="0"/>
                <a:cs typeface="Arial" pitchFamily="34" charset="0"/>
              </a:rPr>
              <a:t>користі, а навпаки — шкодить самопочуттю.</a:t>
            </a:r>
            <a:endParaRPr lang="uk-UA" sz="1400" dirty="0" smtClean="0">
              <a:latin typeface="Arial" pitchFamily="34" charset="0"/>
              <a:cs typeface="Arial" pitchFamily="34" charset="0"/>
            </a:endParaRPr>
          </a:p>
          <a:p>
            <a:pPr lvl="0" eaLnBrk="0" fontAlgn="base" hangingPunct="0">
              <a:spcBef>
                <a:spcPct val="0"/>
              </a:spcBef>
              <a:spcAft>
                <a:spcPct val="0"/>
              </a:spcAft>
              <a:buFontTx/>
              <a:buChar char="•"/>
              <a:tabLst>
                <a:tab pos="355600" algn="l"/>
              </a:tabLst>
            </a:pPr>
            <a:r>
              <a:rPr lang="uk-UA" sz="1400" dirty="0" smtClean="0">
                <a:latin typeface="Arial" pitchFamily="34" charset="0"/>
                <a:ea typeface="Tahoma" pitchFamily="34" charset="0"/>
                <a:cs typeface="Arial" pitchFamily="34" charset="0"/>
              </a:rPr>
              <a:t>Уникай переїдання. Не «заїдай» стрес </a:t>
            </a:r>
            <a:r>
              <a:rPr lang="uk-UA" sz="1400" dirty="0" err="1" smtClean="0">
                <a:latin typeface="Arial" pitchFamily="34" charset="0"/>
                <a:ea typeface="Tahoma" pitchFamily="34" charset="0"/>
                <a:cs typeface="Arial" pitchFamily="34" charset="0"/>
              </a:rPr>
              <a:t>фаст-фудом</a:t>
            </a:r>
            <a:r>
              <a:rPr lang="uk-UA" sz="1400" dirty="0" smtClean="0">
                <a:latin typeface="Arial" pitchFamily="34" charset="0"/>
                <a:ea typeface="Tahoma" pitchFamily="34" charset="0"/>
                <a:cs typeface="Arial" pitchFamily="34" charset="0"/>
              </a:rPr>
              <a:t> чи солодким.</a:t>
            </a:r>
            <a:endParaRPr lang="uk-UA" sz="1400" dirty="0" smtClean="0">
              <a:latin typeface="Arial" pitchFamily="34" charset="0"/>
              <a:cs typeface="Arial" pitchFamily="34" charset="0"/>
            </a:endParaRPr>
          </a:p>
          <a:p>
            <a:pPr>
              <a:buFont typeface="Wingdings" pitchFamily="2" charset="2"/>
              <a:buChar char="§"/>
            </a:pPr>
            <a:r>
              <a:rPr lang="uk-UA" sz="1400" dirty="0" smtClean="0">
                <a:latin typeface="Arial" pitchFamily="34" charset="0"/>
                <a:ea typeface="Tahoma" pitchFamily="34" charset="0"/>
                <a:cs typeface="Arial" pitchFamily="34" charset="0"/>
              </a:rPr>
              <a:t>Спробуй відмовитися від алкоголю та нікотину. Бо згодом вони додають </a:t>
            </a:r>
            <a:r>
              <a:rPr lang="uk-UA" sz="1400" dirty="0" smtClean="0"/>
              <a:t>тобі ще більше суму. Також з’являються проблеми зі сном.</a:t>
            </a:r>
          </a:p>
          <a:p>
            <a:pPr lvl="0">
              <a:buFont typeface="Wingdings" pitchFamily="2" charset="2"/>
              <a:buChar char="§"/>
            </a:pPr>
            <a:r>
              <a:rPr lang="uk-UA" sz="1400" dirty="0" smtClean="0"/>
              <a:t> Фізична активність корисна не тільки для м’язів. Вона чудово розвантажує голову.</a:t>
            </a:r>
          </a:p>
          <a:p>
            <a:pPr lvl="0">
              <a:buFont typeface="Wingdings" pitchFamily="2" charset="2"/>
              <a:buChar char="§"/>
            </a:pPr>
            <a:r>
              <a:rPr lang="uk-UA" sz="1400" dirty="0" smtClean="0"/>
              <a:t>Частіше гуляй.</a:t>
            </a:r>
          </a:p>
          <a:p>
            <a:pPr lvl="0">
              <a:buFont typeface="Wingdings" pitchFamily="2" charset="2"/>
              <a:buChar char="§"/>
            </a:pPr>
            <a:r>
              <a:rPr lang="uk-UA" sz="1400" dirty="0" smtClean="0"/>
              <a:t> Роби собі теплі ванни чи душі.</a:t>
            </a:r>
          </a:p>
          <a:p>
            <a:pPr>
              <a:buFont typeface="Wingdings" pitchFamily="2" charset="2"/>
              <a:buChar char="§"/>
            </a:pPr>
            <a:r>
              <a:rPr lang="uk-UA" sz="1400" dirty="0" smtClean="0"/>
              <a:t>Якщо в тебе немає творчого хобі, спробуй знайти щось для себе: </a:t>
            </a:r>
            <a:r>
              <a:rPr lang="uk-UA" sz="1400" dirty="0" err="1" smtClean="0"/>
              <a:t>малю-</a:t>
            </a:r>
            <a:r>
              <a:rPr lang="uk-UA" sz="1400" dirty="0" smtClean="0"/>
              <a:t> </a:t>
            </a:r>
            <a:r>
              <a:rPr lang="uk-UA" sz="1400" dirty="0" err="1" smtClean="0"/>
              <a:t>вання</a:t>
            </a:r>
            <a:r>
              <a:rPr lang="uk-UA" sz="1400" dirty="0" smtClean="0"/>
              <a:t>, музика, танці… Спитай свою внутрішню дитину, чого їй не вистачає.</a:t>
            </a:r>
          </a:p>
          <a:p>
            <a:pPr>
              <a:buFont typeface="Wingdings" pitchFamily="2" charset="2"/>
              <a:buChar char="§"/>
            </a:pPr>
            <a:r>
              <a:rPr lang="uk-UA" sz="1400" dirty="0" smtClean="0"/>
              <a:t> Складай «меню» </a:t>
            </a:r>
            <a:r>
              <a:rPr lang="uk-UA" sz="1400" dirty="0" err="1" smtClean="0"/>
              <a:t>активностей</a:t>
            </a:r>
            <a:r>
              <a:rPr lang="uk-UA" sz="1400" dirty="0" smtClean="0"/>
              <a:t> на тиждень і місяць; не забувай додавати туди те, що походить із твоїх цінностей.</a:t>
            </a:r>
          </a:p>
          <a:p>
            <a:pPr>
              <a:buFont typeface="Wingdings" pitchFamily="2" charset="2"/>
              <a:buChar char="§"/>
            </a:pPr>
            <a:r>
              <a:rPr lang="uk-UA" sz="1400" dirty="0" smtClean="0"/>
              <a:t>Не соромся ділитися з близькою людиною своїми відчуттями, щоб негатив не накопичувався всередині.</a:t>
            </a:r>
          </a:p>
          <a:p>
            <a:endParaRPr lang="uk-UA" sz="1400" dirty="0" smtClean="0"/>
          </a:p>
          <a:p>
            <a:endParaRPr lang="uk-UA" sz="1400" dirty="0" smtClean="0"/>
          </a:p>
          <a:p>
            <a:r>
              <a:rPr lang="uk-UA" sz="1400" dirty="0" smtClean="0"/>
              <a:t> </a:t>
            </a:r>
          </a:p>
          <a:p>
            <a:pPr marL="0" marR="0" lvl="0" indent="0" algn="l" defTabSz="914400" rtl="0" eaLnBrk="0" fontAlgn="base" latinLnBrk="0" hangingPunct="0">
              <a:lnSpc>
                <a:spcPct val="100000"/>
              </a:lnSpc>
              <a:spcBef>
                <a:spcPct val="0"/>
              </a:spcBef>
              <a:spcAft>
                <a:spcPct val="0"/>
              </a:spcAft>
              <a:buClrTx/>
              <a:buSzTx/>
              <a:tabLst>
                <a:tab pos="355600" algn="l"/>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120</TotalTime>
  <Words>750</Words>
  <Application>Microsoft Office PowerPoint</Application>
  <PresentationFormat>Экран (4:3)</PresentationFormat>
  <Paragraphs>95</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Эркер</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37</cp:revision>
  <dcterms:created xsi:type="dcterms:W3CDTF">2023-08-27T12:00:45Z</dcterms:created>
  <dcterms:modified xsi:type="dcterms:W3CDTF">2023-08-28T12:00:53Z</dcterms:modified>
</cp:coreProperties>
</file>