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2" r:id="rId3"/>
    <p:sldId id="28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7" r:id="rId15"/>
    <p:sldId id="280" r:id="rId16"/>
    <p:sldId id="281" r:id="rId17"/>
    <p:sldId id="290" r:id="rId18"/>
    <p:sldId id="291" r:id="rId19"/>
    <p:sldId id="29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2400" cy="1584176"/>
          </a:xfrm>
        </p:spPr>
        <p:txBody>
          <a:bodyPr anchor="ctr">
            <a:noAutofit/>
          </a:bodyPr>
          <a:lstStyle/>
          <a:p>
            <a:pPr algn="ctr"/>
            <a:r>
              <a:rPr lang="uk-UA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/>
            </a:r>
            <a:br>
              <a:rPr lang="uk-UA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</a:br>
            <a:r>
              <a:rPr lang="uk-UA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/>
            </a:r>
            <a:br>
              <a:rPr lang="uk-UA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</a:br>
            <a:r>
              <a:rPr lang="uk-UA" sz="96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ВІЛ/СНІД</a:t>
            </a:r>
            <a:endParaRPr lang="ru-RU" sz="18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6281" y="4869160"/>
            <a:ext cx="4137719" cy="1872208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Arial Narrow" panose="020B0606020202030204" pitchFamily="34" charset="0"/>
              </a:rPr>
              <a:t> 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3816424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86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304" y="404664"/>
            <a:ext cx="7560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solidFill>
                  <a:srgbClr val="FF0000"/>
                </a:solidFill>
              </a:rPr>
              <a:t>При переливанні крові, пересадці органів та тканин: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0737" y="1727457"/>
            <a:ext cx="4969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/>
              <a:t> Від інфікованого донору;</a:t>
            </a:r>
            <a:endParaRPr lang="uk-UA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781948"/>
            <a:ext cx="8379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dirty="0" smtClean="0"/>
              <a:t>При використанні нестерильного обладнання</a:t>
            </a:r>
            <a:endParaRPr lang="uk-UA" sz="2800" dirty="0"/>
          </a:p>
        </p:txBody>
      </p:sp>
      <p:pic>
        <p:nvPicPr>
          <p:cNvPr id="3074" name="Picture 2" descr="Обласній станції переливання крові депутати пообіцяли обладнання і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98" y="2272312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4922" y="1071546"/>
            <a:ext cx="88136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dirty="0"/>
              <a:t>ВІЛ не </a:t>
            </a:r>
            <a:r>
              <a:rPr lang="uk-UA" sz="7200" dirty="0" smtClean="0"/>
              <a:t>передається</a:t>
            </a:r>
            <a:r>
              <a:rPr lang="ru-RU" sz="7200" dirty="0" smtClean="0"/>
              <a:t>:</a:t>
            </a:r>
            <a:endParaRPr lang="ru-RU" sz="7200" dirty="0"/>
          </a:p>
        </p:txBody>
      </p:sp>
      <p:pic>
        <p:nvPicPr>
          <p:cNvPr id="14338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285992"/>
            <a:ext cx="3643338" cy="364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8682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4" y="0"/>
            <a:ext cx="9144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720"/>
            <a:ext cx="91440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59764"/>
            <a:ext cx="1771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Рукопотискання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1833" y="2679607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Обійми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03" y="2704946"/>
            <a:ext cx="114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Через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їжу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6660" y="2704946"/>
            <a:ext cx="230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Через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спільний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посуд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783722"/>
            <a:ext cx="1776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Спільний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унітаз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1535" y="3783722"/>
            <a:ext cx="208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Контакти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по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роботі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1258" y="3783722"/>
            <a:ext cx="1889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Предмети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побуту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51387" y="3783722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Спільний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душ</a:t>
            </a:r>
          </a:p>
        </p:txBody>
      </p:sp>
    </p:spTree>
    <p:extLst>
      <p:ext uri="{BB962C8B-B14F-4D97-AF65-F5344CB8AC3E}">
        <p14:creationId xmlns:p14="http://schemas.microsoft.com/office/powerpoint/2010/main" val="2862091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73"/>
            <a:ext cx="9144000" cy="252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467"/>
            <a:ext cx="9144000" cy="250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1363" y="2695261"/>
            <a:ext cx="162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Через</a:t>
            </a: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телефон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09669" y="2683593"/>
            <a:ext cx="2037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При </a:t>
            </a:r>
            <a:r>
              <a:rPr lang="ru-RU" dirty="0" err="1">
                <a:solidFill>
                  <a:srgbClr val="C00000"/>
                </a:solidFill>
              </a:rPr>
              <a:t>кашлі</a:t>
            </a:r>
            <a:r>
              <a:rPr lang="ru-RU" dirty="0">
                <a:solidFill>
                  <a:srgbClr val="C00000"/>
                </a:solidFill>
              </a:rPr>
              <a:t> і </a:t>
            </a:r>
            <a:r>
              <a:rPr lang="ru-RU" dirty="0" err="1">
                <a:solidFill>
                  <a:srgbClr val="C00000"/>
                </a:solidFill>
              </a:rPr>
              <a:t>чханні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15022" y="2695261"/>
            <a:ext cx="1134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 </a:t>
            </a:r>
            <a:r>
              <a:rPr lang="ru-RU" dirty="0" err="1">
                <a:solidFill>
                  <a:srgbClr val="C00000"/>
                </a:solidFill>
              </a:rPr>
              <a:t>басейні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307" y="3800469"/>
            <a:ext cx="1048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 </a:t>
            </a:r>
            <a:r>
              <a:rPr lang="ru-RU" dirty="0" err="1">
                <a:solidFill>
                  <a:srgbClr val="C00000"/>
                </a:solidFill>
              </a:rPr>
              <a:t>офісах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6303" y="2695261"/>
            <a:ext cx="2357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При </a:t>
            </a:r>
            <a:r>
              <a:rPr lang="ru-RU" dirty="0" err="1">
                <a:solidFill>
                  <a:srgbClr val="C00000"/>
                </a:solidFill>
              </a:rPr>
              <a:t>заняттях</a:t>
            </a:r>
            <a:r>
              <a:rPr lang="ru-RU" dirty="0">
                <a:solidFill>
                  <a:srgbClr val="C00000"/>
                </a:solidFill>
              </a:rPr>
              <a:t> спортом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81812" y="3800469"/>
            <a:ext cx="1401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При</a:t>
            </a:r>
            <a:r>
              <a:rPr lang="ru-RU" dirty="0"/>
              <a:t> </a:t>
            </a:r>
            <a:r>
              <a:rPr lang="ru-RU" dirty="0" err="1">
                <a:solidFill>
                  <a:srgbClr val="C00000"/>
                </a:solidFill>
              </a:rPr>
              <a:t>розмові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73693" y="3800469"/>
            <a:ext cx="1982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Під</a:t>
            </a:r>
            <a:r>
              <a:rPr lang="ru-RU" dirty="0">
                <a:solidFill>
                  <a:srgbClr val="C00000"/>
                </a:solidFill>
              </a:rPr>
              <a:t> час </a:t>
            </a:r>
            <a:r>
              <a:rPr lang="ru-RU" dirty="0" err="1">
                <a:solidFill>
                  <a:srgbClr val="C00000"/>
                </a:solidFill>
              </a:rPr>
              <a:t>медогляду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1415" y="3800469"/>
            <a:ext cx="16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За чашкою чаю</a:t>
            </a:r>
          </a:p>
        </p:txBody>
      </p:sp>
    </p:spTree>
    <p:extLst>
      <p:ext uri="{BB962C8B-B14F-4D97-AF65-F5344CB8AC3E}">
        <p14:creationId xmlns:p14="http://schemas.microsoft.com/office/powerpoint/2010/main" val="356631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18010"/>
            <a:ext cx="3666287" cy="428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4572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/>
              <a:t>З моменту початку епідемії в світі: заразилися ВІЛ-інфекцією близько 60 мільйонів чоловік. 21,8 мільйона чоловік померло, з них 3,6 мільйона – діти до 15 років.</a:t>
            </a:r>
          </a:p>
          <a:p>
            <a:endParaRPr lang="ru-RU" sz="2400" dirty="0"/>
          </a:p>
          <a:p>
            <a:endParaRPr lang="ru-RU" sz="2400" dirty="0"/>
          </a:p>
          <a:p>
            <a:r>
              <a:rPr lang="uk-UA" sz="2400" dirty="0" smtClean="0"/>
              <a:t>Зараз у світі 36,1 мільйонів чоловік живуть з </a:t>
            </a:r>
          </a:p>
          <a:p>
            <a:r>
              <a:rPr lang="uk-UA" sz="2400" dirty="0" smtClean="0"/>
              <a:t>ВІЛ-інфекцією та СНІДом. Кожної хвилини в світі 6 молодих людей віком до 25 років отримують  ВІЛ-інфекцію.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5500702"/>
            <a:ext cx="4357686" cy="500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accent1">
                    <a:lumMod val="75000"/>
                  </a:schemeClr>
                </a:solidFill>
              </a:rPr>
              <a:t>Коли доцільно робити</a:t>
            </a:r>
          </a:p>
          <a:p>
            <a:pPr algn="ctr"/>
            <a:r>
              <a:rPr lang="uk-UA" sz="2400" i="1" dirty="0" smtClean="0">
                <a:solidFill>
                  <a:schemeClr val="accent1">
                    <a:lumMod val="75000"/>
                  </a:schemeClr>
                </a:solidFill>
              </a:rPr>
              <a:t> аналіз на ВІЛ?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dirty="0" smtClean="0"/>
              <a:t>після ризикованого статевого контакту;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dirty="0" smtClean="0"/>
              <a:t> після використання нестерильного інструменту, шприців, голок, тощо;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uk-UA" sz="2400" dirty="0" smtClean="0"/>
              <a:t>під час вагітності.</a:t>
            </a: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56526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i="1" dirty="0" smtClean="0">
                <a:solidFill>
                  <a:schemeClr val="accent1">
                    <a:lumMod val="75000"/>
                  </a:schemeClr>
                </a:solidFill>
              </a:rPr>
              <a:t>Особи, які підлягають постійному тестуванню на ВІЛ: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400" dirty="0" smtClean="0"/>
              <a:t>• Постійні донори крові.</a:t>
            </a:r>
            <a:br>
              <a:rPr lang="uk-UA" sz="2400" dirty="0" smtClean="0"/>
            </a:br>
            <a:r>
              <a:rPr lang="uk-UA" sz="2400" dirty="0" smtClean="0"/>
              <a:t>• В’язні.</a:t>
            </a:r>
            <a:br>
              <a:rPr lang="uk-UA" sz="2400" dirty="0" smtClean="0"/>
            </a:br>
            <a:r>
              <a:rPr lang="uk-UA" sz="2400" dirty="0" smtClean="0"/>
              <a:t>• Психічно – хворі люди.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33" y="1158245"/>
            <a:ext cx="3757186" cy="211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94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1" y="1196752"/>
            <a:ext cx="4934669" cy="356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08387" y="764704"/>
            <a:ext cx="31683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Тестування та консультування</a:t>
            </a:r>
          </a:p>
          <a:p>
            <a:endParaRPr lang="uk-UA" dirty="0" smtClean="0"/>
          </a:p>
          <a:p>
            <a:r>
              <a:rPr lang="uk-UA" dirty="0" smtClean="0"/>
              <a:t>Тестування на ВІЛ повинне бути добровільним, і право на відмову від тестування має бути визнано. </a:t>
            </a:r>
          </a:p>
          <a:p>
            <a:endParaRPr lang="uk-UA" dirty="0" smtClean="0"/>
          </a:p>
          <a:p>
            <a:r>
              <a:rPr lang="uk-UA" dirty="0" smtClean="0"/>
              <a:t>Всі послуги з тестування та консультування повинні враховувати п'ять компонентів, рекомендованих </a:t>
            </a:r>
            <a:r>
              <a:rPr lang="uk-UA" dirty="0" err="1" smtClean="0"/>
              <a:t>ВООЗ</a:t>
            </a:r>
            <a:r>
              <a:rPr lang="uk-UA" dirty="0" smtClean="0"/>
              <a:t>: </a:t>
            </a:r>
            <a:r>
              <a:rPr lang="uk-UA" i="1" u="sng" dirty="0" smtClean="0"/>
              <a:t>інформовану згоду, конфіденційність, консультування, правильні результати тестування і зв'язок зі службами по догляду і лікуванню.</a:t>
            </a:r>
            <a:endParaRPr lang="uk-UA" i="1" u="sng" dirty="0"/>
          </a:p>
        </p:txBody>
      </p:sp>
    </p:spTree>
    <p:extLst>
      <p:ext uri="{BB962C8B-B14F-4D97-AF65-F5344CB8AC3E}">
        <p14:creationId xmlns:p14="http://schemas.microsoft.com/office/powerpoint/2010/main" val="41072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Результат пошуку зображень за запитом &quot;снід ц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Результат пошуку зображень за запитом &quot;снід ц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Результат пошуку зображень за запитом &quot;снід це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8" name="Picture 8" descr="Результат пошуку зображень за запитом &quot;снід це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4"/>
            <a:ext cx="8715436" cy="5515237"/>
          </a:xfrm>
          <a:prstGeom prst="rect">
            <a:avLst/>
          </a:prstGeom>
          <a:noFill/>
        </p:spPr>
      </p:pic>
      <p:sp>
        <p:nvSpPr>
          <p:cNvPr id="35850" name="AutoShape 10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2" name="AutoShape 12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6" name="AutoShape 16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8" name="AutoShape 18" descr="Пов’язане зобр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60" name="Picture 20" descr="Результат пошуку зображень за запитом &quot;снід це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929330"/>
            <a:ext cx="857256" cy="557217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 rot="2916728">
            <a:off x="3185985" y="104921"/>
            <a:ext cx="1343269" cy="12932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Таким чином: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Результат пошуку зображень за запитом &quot;снід це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0842" y="1571612"/>
            <a:ext cx="6215106" cy="45005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428604"/>
            <a:ext cx="7500990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dirty="0" smtClean="0"/>
              <a:t>Хто попереджений, той захищений!</a:t>
            </a:r>
            <a:endParaRPr lang="ru-RU" sz="6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83768" y="58772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/>
              <a:t>Червона</a:t>
            </a:r>
            <a:r>
              <a:rPr lang="ru-RU" sz="2800" dirty="0"/>
              <a:t> </a:t>
            </a:r>
            <a:r>
              <a:rPr lang="ru-RU" sz="2800" dirty="0" err="1"/>
              <a:t>стрічка</a:t>
            </a:r>
            <a:r>
              <a:rPr lang="ru-RU" sz="2800" dirty="0"/>
              <a:t> – символ   </a:t>
            </a:r>
          </a:p>
          <a:p>
            <a:r>
              <a:rPr lang="ru-RU" sz="2800" dirty="0"/>
              <a:t>         </a:t>
            </a:r>
            <a:r>
              <a:rPr lang="ru-RU" sz="2800" dirty="0" err="1"/>
              <a:t>боротьби</a:t>
            </a:r>
            <a:r>
              <a:rPr lang="ru-RU" sz="2800" dirty="0"/>
              <a:t> </a:t>
            </a:r>
            <a:r>
              <a:rPr lang="ru-RU" sz="2800" dirty="0" err="1"/>
              <a:t>зі</a:t>
            </a:r>
            <a:r>
              <a:rPr lang="ru-RU" sz="2800" dirty="0"/>
              <a:t> </a:t>
            </a:r>
            <a:r>
              <a:rPr lang="ru-RU" sz="2800" dirty="0" err="1"/>
              <a:t>СНІДом</a:t>
            </a:r>
            <a:r>
              <a:rPr lang="ru-RU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804" y="4581128"/>
            <a:ext cx="7122368" cy="16002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Оскільки вакцини проти СНІДу не існує, єдиним способом запобігти інфекції є уникнення ситуацій, що несуть ризик зараження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692696"/>
            <a:ext cx="4536504" cy="34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060848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У </a:t>
            </a:r>
            <a:r>
              <a:rPr lang="uk-UA" sz="2800" b="1" dirty="0" smtClean="0"/>
              <a:t>1983 р. Люк </a:t>
            </a:r>
            <a:r>
              <a:rPr lang="uk-UA" sz="2800" b="1" dirty="0" err="1" smtClean="0"/>
              <a:t>Монтаньє</a:t>
            </a:r>
            <a:r>
              <a:rPr lang="uk-UA" sz="2800" b="1" dirty="0" smtClean="0"/>
              <a:t> </a:t>
            </a:r>
            <a:r>
              <a:rPr lang="uk-UA" sz="2800" dirty="0" smtClean="0"/>
              <a:t>(Франція) та у </a:t>
            </a:r>
          </a:p>
          <a:p>
            <a:pPr algn="ctr"/>
            <a:r>
              <a:rPr lang="uk-UA" sz="2800" b="1" dirty="0" smtClean="0"/>
              <a:t>1984 р. Роберт </a:t>
            </a:r>
            <a:r>
              <a:rPr lang="uk-UA" sz="2800" b="1" dirty="0" err="1" smtClean="0"/>
              <a:t>Галло</a:t>
            </a:r>
            <a:r>
              <a:rPr lang="uk-UA" sz="2800" b="1" dirty="0" smtClean="0"/>
              <a:t> </a:t>
            </a:r>
            <a:r>
              <a:rPr lang="uk-UA" sz="2800" dirty="0" smtClean="0"/>
              <a:t>(США) незалежно один від одного, знайшли вірус  в крові хворих, померлих від нової хвороби.</a:t>
            </a:r>
          </a:p>
          <a:p>
            <a:pPr algn="ctr"/>
            <a:r>
              <a:rPr lang="uk-UA" sz="2800" dirty="0" smtClean="0"/>
              <a:t> І назвали його  вірусом імунодефіциту людини. За короткий час </a:t>
            </a:r>
            <a:r>
              <a:rPr lang="uk-UA" sz="2800" dirty="0" err="1" smtClean="0"/>
              <a:t>ВIЛ</a:t>
            </a:r>
            <a:r>
              <a:rPr lang="uk-UA" sz="2800" dirty="0" smtClean="0"/>
              <a:t> поширився в усьому </a:t>
            </a:r>
            <a:r>
              <a:rPr lang="uk-UA" sz="2800" dirty="0" err="1" smtClean="0"/>
              <a:t>свiтi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836712"/>
            <a:ext cx="7306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FF0000"/>
                </a:solidFill>
              </a:rPr>
              <a:t>Людство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err="1">
                <a:solidFill>
                  <a:srgbClr val="FF0000"/>
                </a:solidFill>
              </a:rPr>
              <a:t>вперше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дiзналось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про </a:t>
            </a:r>
            <a:r>
              <a:rPr lang="ru-RU" sz="2400" dirty="0" err="1" smtClean="0">
                <a:solidFill>
                  <a:srgbClr val="FF0000"/>
                </a:solidFill>
              </a:rPr>
              <a:t>небезпечну</a:t>
            </a:r>
            <a:r>
              <a:rPr lang="ru-RU" sz="2400" dirty="0" smtClean="0">
                <a:solidFill>
                  <a:srgbClr val="FF0000"/>
                </a:solidFill>
              </a:rPr>
              <a:t> хворобу  </a:t>
            </a:r>
            <a:r>
              <a:rPr lang="ru-RU" sz="2400" dirty="0">
                <a:solidFill>
                  <a:srgbClr val="FF0000"/>
                </a:solidFill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</a:rPr>
              <a:t>1981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роцi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endParaRPr lang="uk-U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63284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i="1" dirty="0" smtClean="0"/>
              <a:t>З’ясуйте значення  термінів  ВІЛ і СНІД і як вони розшифровуються.</a:t>
            </a:r>
          </a:p>
          <a:p>
            <a:endParaRPr lang="uk-UA" sz="2000" dirty="0" smtClean="0"/>
          </a:p>
          <a:p>
            <a:r>
              <a:rPr lang="uk-UA" sz="2000" dirty="0" smtClean="0">
                <a:solidFill>
                  <a:srgbClr val="FF0000"/>
                </a:solidFill>
              </a:rPr>
              <a:t>В</a:t>
            </a:r>
            <a:r>
              <a:rPr lang="uk-UA" sz="2000" dirty="0" smtClean="0"/>
              <a:t> – вірус   (збудник захворювань)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І</a:t>
            </a:r>
            <a:r>
              <a:rPr lang="uk-UA" sz="2000" dirty="0" smtClean="0"/>
              <a:t> – імунодефіциту (відсутність імунної реакції організму)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Л</a:t>
            </a:r>
            <a:r>
              <a:rPr lang="uk-UA" sz="2000" dirty="0" smtClean="0"/>
              <a:t> – людини (може бути тільки у людини)</a:t>
            </a:r>
          </a:p>
          <a:p>
            <a:endParaRPr lang="uk-UA" sz="2000" dirty="0" smtClean="0"/>
          </a:p>
          <a:p>
            <a:r>
              <a:rPr lang="uk-UA" sz="2000" dirty="0" smtClean="0">
                <a:solidFill>
                  <a:srgbClr val="FF0000"/>
                </a:solidFill>
              </a:rPr>
              <a:t>С</a:t>
            </a:r>
            <a:r>
              <a:rPr lang="uk-UA" sz="2000" dirty="0" smtClean="0"/>
              <a:t> – синдром (низка симптомів, що вказують на хворобу)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Н</a:t>
            </a:r>
            <a:r>
              <a:rPr lang="uk-UA" sz="2000" dirty="0" smtClean="0"/>
              <a:t> – набутого (не спадкового) 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І</a:t>
            </a:r>
            <a:r>
              <a:rPr lang="uk-UA" sz="2000" dirty="0" smtClean="0"/>
              <a:t> – імунного (стосується імунної системи)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Д</a:t>
            </a:r>
            <a:r>
              <a:rPr lang="uk-UA" sz="2000" dirty="0" smtClean="0"/>
              <a:t> – дефіциту (відсутність або нестача)</a:t>
            </a:r>
            <a:endParaRPr lang="uk-UA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416" y="1159163"/>
            <a:ext cx="32403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>
                <a:solidFill>
                  <a:srgbClr val="FF0000"/>
                </a:solidFill>
              </a:rPr>
              <a:t>Вірус</a:t>
            </a:r>
            <a:r>
              <a:rPr lang="ru-RU" sz="2400" b="1" u="sng" dirty="0">
                <a:solidFill>
                  <a:srgbClr val="FF0000"/>
                </a:solidFill>
              </a:rPr>
              <a:t> </a:t>
            </a:r>
            <a:r>
              <a:rPr lang="ru-RU" sz="2400" b="1" u="sng" dirty="0" err="1">
                <a:solidFill>
                  <a:srgbClr val="FF0000"/>
                </a:solidFill>
              </a:rPr>
              <a:t>імунодефіциту</a:t>
            </a:r>
            <a:r>
              <a:rPr lang="ru-RU" sz="2400" b="1" u="sng" dirty="0">
                <a:solidFill>
                  <a:srgbClr val="FF0000"/>
                </a:solidFill>
              </a:rPr>
              <a:t> </a:t>
            </a:r>
            <a:r>
              <a:rPr lang="ru-RU" sz="2400" b="1" u="sng" dirty="0" err="1">
                <a:solidFill>
                  <a:srgbClr val="FF0000"/>
                </a:solidFill>
              </a:rPr>
              <a:t>людини</a:t>
            </a:r>
            <a:r>
              <a:rPr lang="ru-RU" sz="2400" b="1" u="sng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(ВІЛ</a:t>
            </a:r>
            <a:r>
              <a:rPr lang="ru-RU" sz="2400" dirty="0" smtClean="0"/>
              <a:t>) </a:t>
            </a:r>
            <a:r>
              <a:rPr lang="en-US" sz="2400" dirty="0" smtClean="0"/>
              <a:t>-</a:t>
            </a:r>
            <a:r>
              <a:rPr lang="ru-RU" sz="2400" dirty="0" err="1" smtClean="0"/>
              <a:t>вірус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вражає</a:t>
            </a:r>
            <a:r>
              <a:rPr lang="ru-RU" sz="2400" dirty="0" smtClean="0"/>
              <a:t> </a:t>
            </a:r>
            <a:r>
              <a:rPr lang="ru-RU" sz="2400" dirty="0" err="1" smtClean="0"/>
              <a:t>імунну</a:t>
            </a:r>
            <a:r>
              <a:rPr lang="ru-RU" sz="2400" dirty="0" smtClean="0"/>
              <a:t> </a:t>
            </a:r>
            <a:r>
              <a:rPr lang="ru-RU" sz="2400" dirty="0" err="1" smtClean="0"/>
              <a:t>систему,яка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відповідає</a:t>
            </a:r>
            <a:r>
              <a:rPr lang="ru-RU" sz="2400" dirty="0" smtClean="0"/>
              <a:t> за </a:t>
            </a:r>
            <a:r>
              <a:rPr lang="ru-RU" sz="2400" dirty="0" err="1" smtClean="0"/>
              <a:t>захист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організму</a:t>
            </a:r>
            <a:r>
              <a:rPr lang="ru-RU" sz="2400" dirty="0" smtClean="0"/>
              <a:t> перед хворобами.</a:t>
            </a:r>
            <a:endParaRPr lang="ru-RU" sz="2400" dirty="0"/>
          </a:p>
          <a:p>
            <a:endParaRPr lang="en-US" sz="2400" dirty="0" smtClean="0"/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98" y="842521"/>
            <a:ext cx="50693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437112"/>
            <a:ext cx="6532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>
                <a:solidFill>
                  <a:srgbClr val="FF0000"/>
                </a:solidFill>
              </a:rPr>
              <a:t>Синдром набутого імунодефіциту </a:t>
            </a:r>
            <a:r>
              <a:rPr lang="uk-UA" sz="2400" dirty="0" smtClean="0"/>
              <a:t>(СНІД)– це комплекс захворювань, які виникають у людини з ВІЛ на фоні низького імунітету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539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64580" y="548680"/>
            <a:ext cx="2327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Симптоми:</a:t>
            </a:r>
            <a:endParaRPr lang="uk-UA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1" y="692696"/>
            <a:ext cx="370046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7620" y="1133455"/>
            <a:ext cx="51068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У більшості людей після зараження ВІЛ не спостерігається жодних симптомів. Іноді за кілька днів після інфікування з'являються симптоми, що нагадують грип: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 головна біль;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висип 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лихоманка;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збільшення лімфовузлів;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втрата 10% ваги тіла впродовж двох місяців;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i="1" dirty="0" smtClean="0">
                <a:solidFill>
                  <a:srgbClr val="C00000"/>
                </a:solidFill>
              </a:rPr>
              <a:t>слабкість. </a:t>
            </a:r>
          </a:p>
          <a:p>
            <a:r>
              <a:rPr lang="uk-UA" sz="2000" dirty="0" smtClean="0"/>
              <a:t>Проте ці симптоми за кілька тижнів минають самі по собі. </a:t>
            </a:r>
            <a:r>
              <a:rPr lang="uk-UA" sz="2000" dirty="0" err="1" smtClean="0"/>
              <a:t>Безсимптомний</a:t>
            </a:r>
            <a:r>
              <a:rPr lang="uk-UA" sz="2000" dirty="0" smtClean="0"/>
              <a:t> етап розвитку хвороби може тривати до 10 років.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357826"/>
            <a:ext cx="1428760" cy="35719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97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000108"/>
            <a:ext cx="8412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 smtClean="0">
                <a:solidFill>
                  <a:srgbClr val="C00000"/>
                </a:solidFill>
              </a:rPr>
              <a:t>Способи зараження:</a:t>
            </a:r>
            <a:endParaRPr lang="uk-UA" sz="5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24" y="1988840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32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32856"/>
            <a:ext cx="4680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dirty="0" smtClean="0"/>
              <a:t>внутрішньочеревне зараження під час вагітності;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uk-UA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dirty="0" smtClean="0"/>
              <a:t> при пологах;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uk-UA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dirty="0" smtClean="0"/>
              <a:t> через грудне молоко ВІЛ-інфікованої матері.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92473" y="620688"/>
            <a:ext cx="4865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i="1" dirty="0" smtClean="0">
                <a:solidFill>
                  <a:srgbClr val="FF0000"/>
                </a:solidFill>
              </a:rPr>
              <a:t>Від інфікованої матері:</a:t>
            </a:r>
            <a:endParaRPr lang="uk-UA" sz="32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16" y="1349479"/>
            <a:ext cx="4174371" cy="409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9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2868" y="548680"/>
            <a:ext cx="7186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</a:rPr>
              <a:t>При </a:t>
            </a:r>
            <a:r>
              <a:rPr lang="ru-RU" sz="3200" i="1" dirty="0" err="1">
                <a:solidFill>
                  <a:srgbClr val="FF0000"/>
                </a:solidFill>
              </a:rPr>
              <a:t>введенні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err="1">
                <a:solidFill>
                  <a:srgbClr val="FF0000"/>
                </a:solidFill>
              </a:rPr>
              <a:t>наркотиків</a:t>
            </a:r>
            <a:r>
              <a:rPr lang="ru-RU" sz="3200" i="1" dirty="0">
                <a:solidFill>
                  <a:srgbClr val="FF0000"/>
                </a:solidFill>
              </a:rPr>
              <a:t> </a:t>
            </a:r>
            <a:r>
              <a:rPr lang="ru-RU" sz="3200" i="1" dirty="0" smtClean="0">
                <a:solidFill>
                  <a:srgbClr val="FF0000"/>
                </a:solidFill>
              </a:rPr>
              <a:t>шприцем: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515719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Наркомани часто користуються спільними шприцами, тому ризик зараження дуже високий.</a:t>
            </a:r>
          </a:p>
          <a:p>
            <a:r>
              <a:rPr lang="ru-RU" dirty="0"/>
              <a:t>	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11" y="1277471"/>
            <a:ext cx="5549404" cy="36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070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139" y="40466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solidFill>
                  <a:srgbClr val="FF0000"/>
                </a:solidFill>
              </a:rPr>
              <a:t>При використанні нестерильних медичних інструментів:</a:t>
            </a:r>
            <a:endParaRPr lang="uk-UA" sz="32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268" y="1481338"/>
            <a:ext cx="45365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/>
              <a:t> при проколюванні вух, </a:t>
            </a:r>
            <a:r>
              <a:rPr lang="uk-UA" sz="2800" dirty="0" err="1" smtClean="0"/>
              <a:t>пірсингу</a:t>
            </a:r>
            <a:r>
              <a:rPr lang="uk-UA" sz="2800" dirty="0" smtClean="0"/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/>
              <a:t> татуюванні;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 smtClean="0"/>
              <a:t> у стоматолога.</a:t>
            </a:r>
            <a:endParaRPr lang="uk-U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1" y="3933056"/>
            <a:ext cx="3976987" cy="213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91" y="2060848"/>
            <a:ext cx="4112803" cy="273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276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604</TotalTime>
  <Words>548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Городская</vt:lpstr>
      <vt:lpstr>  ВІЛ/СНІД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Оскільки вакцини проти СНІДу не існує, єдиним способом запобігти інфекції є уникнення ситуацій, що несуть ризик зараження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Светик</dc:creator>
  <cp:lastModifiedBy>User</cp:lastModifiedBy>
  <cp:revision>50</cp:revision>
  <dcterms:created xsi:type="dcterms:W3CDTF">2014-11-30T16:40:38Z</dcterms:created>
  <dcterms:modified xsi:type="dcterms:W3CDTF">2025-11-28T06:33:27Z</dcterms:modified>
</cp:coreProperties>
</file>